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ink/ink1.xml" ContentType="application/inkml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49" r:id="rId2"/>
    <p:sldId id="441" r:id="rId3"/>
    <p:sldId id="438" r:id="rId4"/>
    <p:sldId id="407" r:id="rId5"/>
    <p:sldId id="408" r:id="rId6"/>
    <p:sldId id="434" r:id="rId7"/>
    <p:sldId id="426" r:id="rId8"/>
    <p:sldId id="431" r:id="rId9"/>
    <p:sldId id="436" r:id="rId10"/>
    <p:sldId id="432" r:id="rId11"/>
    <p:sldId id="410" r:id="rId12"/>
    <p:sldId id="437" r:id="rId13"/>
    <p:sldId id="433" r:id="rId14"/>
    <p:sldId id="411" r:id="rId15"/>
    <p:sldId id="413" r:id="rId16"/>
    <p:sldId id="414" r:id="rId17"/>
    <p:sldId id="415" r:id="rId18"/>
    <p:sldId id="416" r:id="rId19"/>
    <p:sldId id="417" r:id="rId20"/>
    <p:sldId id="427" r:id="rId21"/>
    <p:sldId id="428" r:id="rId22"/>
    <p:sldId id="435" r:id="rId23"/>
    <p:sldId id="430" r:id="rId24"/>
    <p:sldId id="418" r:id="rId25"/>
    <p:sldId id="419" r:id="rId26"/>
    <p:sldId id="420" r:id="rId27"/>
    <p:sldId id="440" r:id="rId28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0000FF"/>
    <a:srgbClr val="FF7C80"/>
    <a:srgbClr val="FFFFCC"/>
    <a:srgbClr val="CC0000"/>
    <a:srgbClr val="0066FF"/>
    <a:srgbClr val="FF9933"/>
    <a:srgbClr val="FFCCCC"/>
    <a:srgbClr val="FF99CC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82" autoAdjust="0"/>
    <p:restoredTop sz="85919" autoAdjust="0"/>
  </p:normalViewPr>
  <p:slideViewPr>
    <p:cSldViewPr snapToGrid="0">
      <p:cViewPr varScale="1">
        <p:scale>
          <a:sx n="136" d="100"/>
          <a:sy n="136" d="100"/>
        </p:scale>
        <p:origin x="1356" y="132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5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8.xml"/><Relationship Id="rId13" Type="http://schemas.openxmlformats.org/officeDocument/2006/relationships/slide" Target="slides/slide13.xml"/><Relationship Id="rId18" Type="http://schemas.openxmlformats.org/officeDocument/2006/relationships/slide" Target="slides/slide18.xml"/><Relationship Id="rId26" Type="http://schemas.openxmlformats.org/officeDocument/2006/relationships/slide" Target="slides/slide26.xml"/><Relationship Id="rId3" Type="http://schemas.openxmlformats.org/officeDocument/2006/relationships/slide" Target="slides/slide3.xml"/><Relationship Id="rId21" Type="http://schemas.openxmlformats.org/officeDocument/2006/relationships/slide" Target="slides/slide21.xml"/><Relationship Id="rId7" Type="http://schemas.openxmlformats.org/officeDocument/2006/relationships/slide" Target="slides/slide7.xml"/><Relationship Id="rId12" Type="http://schemas.openxmlformats.org/officeDocument/2006/relationships/slide" Target="slides/slide12.xml"/><Relationship Id="rId17" Type="http://schemas.openxmlformats.org/officeDocument/2006/relationships/slide" Target="slides/slide17.xml"/><Relationship Id="rId25" Type="http://schemas.openxmlformats.org/officeDocument/2006/relationships/slide" Target="slides/slide25.xml"/><Relationship Id="rId2" Type="http://schemas.openxmlformats.org/officeDocument/2006/relationships/slide" Target="slides/slide2.xml"/><Relationship Id="rId16" Type="http://schemas.openxmlformats.org/officeDocument/2006/relationships/slide" Target="slides/slide16.xml"/><Relationship Id="rId20" Type="http://schemas.openxmlformats.org/officeDocument/2006/relationships/slide" Target="slides/slide20.xml"/><Relationship Id="rId1" Type="http://schemas.openxmlformats.org/officeDocument/2006/relationships/slide" Target="slides/slide1.xml"/><Relationship Id="rId6" Type="http://schemas.openxmlformats.org/officeDocument/2006/relationships/slide" Target="slides/slide6.xml"/><Relationship Id="rId11" Type="http://schemas.openxmlformats.org/officeDocument/2006/relationships/slide" Target="slides/slide11.xml"/><Relationship Id="rId24" Type="http://schemas.openxmlformats.org/officeDocument/2006/relationships/slide" Target="slides/slide24.xml"/><Relationship Id="rId5" Type="http://schemas.openxmlformats.org/officeDocument/2006/relationships/slide" Target="slides/slide5.xml"/><Relationship Id="rId15" Type="http://schemas.openxmlformats.org/officeDocument/2006/relationships/slide" Target="slides/slide15.xml"/><Relationship Id="rId23" Type="http://schemas.openxmlformats.org/officeDocument/2006/relationships/slide" Target="slides/slide23.xml"/><Relationship Id="rId10" Type="http://schemas.openxmlformats.org/officeDocument/2006/relationships/slide" Target="slides/slide10.xml"/><Relationship Id="rId19" Type="http://schemas.openxmlformats.org/officeDocument/2006/relationships/slide" Target="slides/slide19.xml"/><Relationship Id="rId4" Type="http://schemas.openxmlformats.org/officeDocument/2006/relationships/slide" Target="slides/slide4.xml"/><Relationship Id="rId9" Type="http://schemas.openxmlformats.org/officeDocument/2006/relationships/slide" Target="slides/slide9.xml"/><Relationship Id="rId14" Type="http://schemas.openxmlformats.org/officeDocument/2006/relationships/slide" Target="slides/slide14.xml"/><Relationship Id="rId22" Type="http://schemas.openxmlformats.org/officeDocument/2006/relationships/slide" Target="slides/slide22.xml"/><Relationship Id="rId27" Type="http://schemas.openxmlformats.org/officeDocument/2006/relationships/slide" Target="slides/slide2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8T10:19:44.33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23 39,'0'-5,"0"-6,-9-1,-4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593782-FA97-48C7-910B-29EB101189A1}" type="datetimeFigureOut">
              <a:rPr lang="en-GB" smtClean="0"/>
              <a:t>06/02/2024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2EB20-1D6E-47BD-A1E0-1DB184EC831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0418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BC80C-790C-23DE-971D-61C1AFA86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17E6989-9209-1FC2-0D66-D5A40A2749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2A4B875-0A81-7E62-8458-8602C9AC4A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5D6173F-57BD-93AD-5481-E09E71B247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2EB20-1D6E-47BD-A1E0-1DB184EC831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10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2EB20-1D6E-47BD-A1E0-1DB184EC831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071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2EB20-1D6E-47BD-A1E0-1DB184EC831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65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2EB20-1D6E-47BD-A1E0-1DB184EC831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894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2EB20-1D6E-47BD-A1E0-1DB184EC831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308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2EB20-1D6E-47BD-A1E0-1DB184EC831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3248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2EB20-1D6E-47BD-A1E0-1DB184EC831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08050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2EB20-1D6E-47BD-A1E0-1DB184EC831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3143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2EB20-1D6E-47BD-A1E0-1DB184EC831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2692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2EB20-1D6E-47BD-A1E0-1DB184EC831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3740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2EB20-1D6E-47BD-A1E0-1DB184EC831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809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2EB20-1D6E-47BD-A1E0-1DB184EC831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4689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2EB20-1D6E-47BD-A1E0-1DB184EC831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7929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2EB20-1D6E-47BD-A1E0-1DB184EC831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7586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2EB20-1D6E-47BD-A1E0-1DB184EC831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8834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2EB20-1D6E-47BD-A1E0-1DB184EC8315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7037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2EB20-1D6E-47BD-A1E0-1DB184EC8315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0681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2EB20-1D6E-47BD-A1E0-1DB184EC8315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81189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2C167-0943-A6A8-8F5E-BCCEBF532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3DB7C5D-040B-3EE2-CF7E-7C348DB463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497F3D2-980E-11F6-85DC-C47E8DA179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46A1F0A-B299-E39B-0416-6721CABC07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2EB20-1D6E-47BD-A1E0-1DB184EC8315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3729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2EB20-1D6E-47BD-A1E0-1DB184EC831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098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2EB20-1D6E-47BD-A1E0-1DB184EC831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5061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2EB20-1D6E-47BD-A1E0-1DB184EC831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898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2EB20-1D6E-47BD-A1E0-1DB184EC831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089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2EB20-1D6E-47BD-A1E0-1DB184EC831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989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2EB20-1D6E-47BD-A1E0-1DB184EC831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049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2EB20-1D6E-47BD-A1E0-1DB184EC831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109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GB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945" y="1968680"/>
            <a:ext cx="1258064" cy="240748"/>
          </a:xfrm>
          <a:prstGeom prst="rect">
            <a:avLst/>
          </a:prstGeom>
        </p:spPr>
      </p:pic>
      <p:cxnSp>
        <p:nvCxnSpPr>
          <p:cNvPr id="14" name="Gerader Verbinder 13"/>
          <p:cNvCxnSpPr/>
          <p:nvPr userDrawn="1"/>
        </p:nvCxnSpPr>
        <p:spPr>
          <a:xfrm>
            <a:off x="118844" y="619189"/>
            <a:ext cx="1192914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k 14">
            <a:extLst>
              <a:ext uri="{FF2B5EF4-FFF2-40B4-BE49-F238E27FC236}">
                <a16:creationId xmlns:a16="http://schemas.microsoft.com/office/drawing/2014/main" id="{0A356983-F90E-4A48-860D-1EC103066500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774883" y="799702"/>
            <a:ext cx="1220268" cy="399835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242" y="1088050"/>
            <a:ext cx="397426" cy="39983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506" y="2743842"/>
            <a:ext cx="1082941" cy="1019705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1794A10F-9223-4B90-BF80-39F54F059F43}"/>
              </a:ext>
            </a:extLst>
          </p:cNvPr>
          <p:cNvSpPr txBox="1"/>
          <p:nvPr userDrawn="1"/>
        </p:nvSpPr>
        <p:spPr>
          <a:xfrm>
            <a:off x="10756789" y="1271149"/>
            <a:ext cx="13349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Institut für Umweltphysik (IUP)</a:t>
            </a: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B3447628-660B-4CE0-BA26-97F51DB9A91C}"/>
              </a:ext>
            </a:extLst>
          </p:cNvPr>
          <p:cNvGrpSpPr/>
          <p:nvPr userDrawn="1"/>
        </p:nvGrpSpPr>
        <p:grpSpPr>
          <a:xfrm>
            <a:off x="9798056" y="4507412"/>
            <a:ext cx="154379" cy="131920"/>
            <a:chOff x="9761516" y="5045722"/>
            <a:chExt cx="154379" cy="131920"/>
          </a:xfrm>
        </p:grpSpPr>
        <p:cxnSp>
          <p:nvCxnSpPr>
            <p:cNvPr id="9" name="Gerader Verbinder 8"/>
            <p:cNvCxnSpPr>
              <a:cxnSpLocks/>
            </p:cNvCxnSpPr>
            <p:nvPr userDrawn="1"/>
          </p:nvCxnSpPr>
          <p:spPr>
            <a:xfrm>
              <a:off x="9774382" y="5045722"/>
              <a:ext cx="0" cy="13192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1CF5EA46-D1CE-48DF-930F-8B56B317E5F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761516" y="5045722"/>
              <a:ext cx="154379" cy="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feld 26">
            <a:extLst>
              <a:ext uri="{FF2B5EF4-FFF2-40B4-BE49-F238E27FC236}">
                <a16:creationId xmlns:a16="http://schemas.microsoft.com/office/drawing/2014/main" id="{483A8373-298D-45B0-B086-F5DA14DC2473}"/>
              </a:ext>
            </a:extLst>
          </p:cNvPr>
          <p:cNvSpPr txBox="1"/>
          <p:nvPr userDrawn="1"/>
        </p:nvSpPr>
        <p:spPr>
          <a:xfrm>
            <a:off x="10832475" y="3718683"/>
            <a:ext cx="11835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i="1" dirty="0"/>
              <a:t>Projektförderung: 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8D015D0C-064A-439D-AE6E-0C442908126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290" y="3946976"/>
            <a:ext cx="514078" cy="42839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943E927-ABC7-4F90-AFF7-E006AD58E9B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680" y="2259702"/>
            <a:ext cx="1285896" cy="26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58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80F50-5DBB-4331-B451-2EDECFE9495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5816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80F50-5DBB-4331-B451-2EDECFE9495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301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80F50-5DBB-4331-B451-2EDECFE9495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805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80F50-5DBB-4331-B451-2EDECFE9495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582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80F50-5DBB-4331-B451-2EDECFE9495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902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80F50-5DBB-4331-B451-2EDECFE9495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073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80F50-5DBB-4331-B451-2EDECFE9495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5719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80F50-5DBB-4331-B451-2EDECFE9495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7179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80F50-5DBB-4331-B451-2EDECFE9495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473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80F50-5DBB-4331-B451-2EDECFE9495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425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80F50-5DBB-4331-B451-2EDECFE9495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76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30.gif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2.ess.ucla.edu/~schauble/MoleculeHTML/CO2_html/CO2_page.html" TargetMode="External"/><Relationship Id="rId5" Type="http://schemas.openxmlformats.org/officeDocument/2006/relationships/image" Target="../media/image32.gif"/><Relationship Id="rId10" Type="http://schemas.openxmlformats.org/officeDocument/2006/relationships/image" Target="../media/image36.png"/><Relationship Id="rId4" Type="http://schemas.openxmlformats.org/officeDocument/2006/relationships/image" Target="../media/image31.gif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7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38.png"/><Relationship Id="rId9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schoolsforfuture.net/m/slides/user_1/ff6b2bce4a024199106d_global-annual-mean-temperature-variation-of-the-Earth_P53161Z.pn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8.png"/><Relationship Id="rId7" Type="http://schemas.openxmlformats.org/officeDocument/2006/relationships/hyperlink" Target="https://www.saechsische.de/katastrophen/waldbrand/waldbrand-nationalpark-saechsische-boehmische-schweiz-bilder-gehen-um-die-welt-5799409-plus.htm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wr.de/swraktuell/rheinland-pfalz/koblenz/altenahr-nach-dem-hochwasser-100.html" TargetMode="External"/><Relationship Id="rId5" Type="http://schemas.openxmlformats.org/officeDocument/2006/relationships/hyperlink" Target="https://www.spektrum.de/news/gibt-es-einen-neuen-jahrhundertsommer/1576400" TargetMode="External"/><Relationship Id="rId4" Type="http://schemas.openxmlformats.org/officeDocument/2006/relationships/image" Target="../media/image49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globalcarbonproject.org/" TargetMode="External"/><Relationship Id="rId4" Type="http://schemas.openxmlformats.org/officeDocument/2006/relationships/image" Target="../media/image5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unicef.de/informieren/ueber-uns/unicef-international/neue-entwicklungsziele/entwicklungsziele-verstaendlich-erklaert" TargetMode="External"/><Relationship Id="rId4" Type="http://schemas.openxmlformats.org/officeDocument/2006/relationships/hyperlink" Target="https://www.bmz.de/de/agenda-2030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4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hyperlink" Target="https://www.iup.uni-bremen.de/carbon_ghg/Clim4Edu/Handbuch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5.emf"/><Relationship Id="rId7" Type="http://schemas.openxmlformats.org/officeDocument/2006/relationships/hyperlink" Target="https://www.iup.uni-bremen.de/carbon_ghg/Clim4Edu/5MinutenVideos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up.uni-bremen.de/carbon_ghg/Clim4Edu/Handbuch/" TargetMode="External"/><Relationship Id="rId5" Type="http://schemas.openxmlformats.org/officeDocument/2006/relationships/hyperlink" Target="https://www.iup.uni-bremen.de/carbon_ghg/Clim4Edu/interaktiv/" TargetMode="Externa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hyperlink" Target="https://www.iup.uni-bremen.de/carbon_ghg/Clim4Edu/5MinutenVideos/" TargetMode="Externa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0" y="102578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b="1" dirty="0">
                <a:solidFill>
                  <a:schemeClr val="accent1">
                    <a:lumMod val="50000"/>
                  </a:schemeClr>
                </a:solidFill>
              </a:rPr>
              <a:t>Clim4Edu: Unterrichtsmaterialien zum Klimawandel mit Schwerpunkt Satellitenbeobachtungen </a:t>
            </a:r>
            <a:endParaRPr lang="en-GB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Abgerundetes Rechteck 4">
            <a:extLst>
              <a:ext uri="{FF2B5EF4-FFF2-40B4-BE49-F238E27FC236}">
                <a16:creationId xmlns:a16="http://schemas.microsoft.com/office/drawing/2014/main" id="{671BD7AB-D52E-4901-BF02-B1DE055EAE9D}"/>
              </a:ext>
            </a:extLst>
          </p:cNvPr>
          <p:cNvSpPr/>
          <p:nvPr/>
        </p:nvSpPr>
        <p:spPr>
          <a:xfrm>
            <a:off x="422910" y="927099"/>
            <a:ext cx="9785349" cy="2840527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accent5">
                    <a:lumMod val="75000"/>
                  </a:schemeClr>
                </a:solidFill>
              </a:rPr>
              <a:t>Messen, verstehen, agieren: </a:t>
            </a:r>
          </a:p>
          <a:p>
            <a:pPr algn="ctr"/>
            <a:r>
              <a:rPr lang="de-DE" sz="2400" b="1" dirty="0">
                <a:solidFill>
                  <a:schemeClr val="accent5">
                    <a:lumMod val="75000"/>
                  </a:schemeClr>
                </a:solidFill>
              </a:rPr>
              <a:t>Klimawandel im interaktiven MINT-Unterricht</a:t>
            </a:r>
          </a:p>
          <a:p>
            <a:pPr algn="ctr"/>
            <a:r>
              <a:rPr lang="de-DE" sz="6600" b="1" dirty="0">
                <a:solidFill>
                  <a:schemeClr val="tx1"/>
                </a:solidFill>
              </a:rPr>
              <a:t>Hintergrundinformationen </a:t>
            </a:r>
          </a:p>
          <a:p>
            <a:pPr algn="ctr"/>
            <a:r>
              <a:rPr lang="de-DE" sz="6600" b="1" dirty="0">
                <a:solidFill>
                  <a:schemeClr val="tx1"/>
                </a:solidFill>
              </a:rPr>
              <a:t>zum Klimawandel</a:t>
            </a:r>
            <a:endParaRPr lang="en-GB" sz="6600" dirty="0">
              <a:solidFill>
                <a:schemeClr val="tx1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CE941BD-A7C8-4F29-B13C-373C359CD22F}"/>
              </a:ext>
            </a:extLst>
          </p:cNvPr>
          <p:cNvSpPr/>
          <p:nvPr/>
        </p:nvSpPr>
        <p:spPr>
          <a:xfrm>
            <a:off x="2942018" y="4814348"/>
            <a:ext cx="47790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u="sng" dirty="0"/>
              <a:t>Michael Buchwitz </a:t>
            </a:r>
            <a:r>
              <a:rPr lang="en-GB" sz="1600" dirty="0"/>
              <a:t>und Maximilian Reuter</a:t>
            </a:r>
          </a:p>
          <a:p>
            <a:pPr algn="ctr"/>
            <a:r>
              <a:rPr lang="de-DE" sz="1600" dirty="0"/>
              <a:t>Institut für Umweltphysik (IUP)</a:t>
            </a:r>
          </a:p>
          <a:p>
            <a:pPr algn="ctr"/>
            <a:r>
              <a:rPr lang="de-DE" sz="1600" dirty="0"/>
              <a:t>Fachbereich 1 Physik u. Elektrotechnik</a:t>
            </a:r>
            <a:endParaRPr lang="en-GB" sz="1600" dirty="0"/>
          </a:p>
          <a:p>
            <a:pPr algn="ctr"/>
            <a:r>
              <a:rPr lang="de-DE" sz="1600" dirty="0"/>
              <a:t>Universität Bremen</a:t>
            </a:r>
            <a:endParaRPr lang="en-GB" sz="1600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8D9251A-65EF-4006-91D4-BEA1E1184503}"/>
              </a:ext>
            </a:extLst>
          </p:cNvPr>
          <p:cNvSpPr/>
          <p:nvPr/>
        </p:nvSpPr>
        <p:spPr>
          <a:xfrm>
            <a:off x="6745188" y="3880940"/>
            <a:ext cx="29149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i="1" dirty="0" err="1"/>
              <a:t>Organisiert</a:t>
            </a:r>
            <a:r>
              <a:rPr lang="en-GB" sz="1400" i="1" dirty="0"/>
              <a:t> </a:t>
            </a:r>
            <a:r>
              <a:rPr lang="en-GB" sz="1400" i="1" dirty="0" err="1"/>
              <a:t>durch</a:t>
            </a:r>
            <a:r>
              <a:rPr lang="en-GB" sz="1400" i="1" dirty="0"/>
              <a:t>:</a:t>
            </a:r>
          </a:p>
          <a:p>
            <a:pPr algn="ctr"/>
            <a:r>
              <a:rPr lang="en-GB" sz="1400" dirty="0"/>
              <a:t>Claudia Lindner und Andreas </a:t>
            </a:r>
            <a:r>
              <a:rPr lang="en-GB" sz="1400" dirty="0" err="1"/>
              <a:t>Rienow</a:t>
            </a:r>
            <a:r>
              <a:rPr lang="en-GB" sz="1400" dirty="0"/>
              <a:t> </a:t>
            </a:r>
          </a:p>
          <a:p>
            <a:pPr algn="ctr"/>
            <a:r>
              <a:rPr lang="en-GB" sz="1400" dirty="0" err="1"/>
              <a:t>Geographisches</a:t>
            </a:r>
            <a:r>
              <a:rPr lang="en-GB" sz="1400" dirty="0"/>
              <a:t> </a:t>
            </a:r>
            <a:r>
              <a:rPr lang="en-GB" sz="1400" dirty="0" err="1"/>
              <a:t>Institut</a:t>
            </a:r>
            <a:endParaRPr lang="en-GB" sz="1400" dirty="0"/>
          </a:p>
          <a:p>
            <a:pPr algn="ctr"/>
            <a:r>
              <a:rPr lang="en-GB" sz="1400" dirty="0"/>
              <a:t>Ruhr-</a:t>
            </a:r>
            <a:r>
              <a:rPr lang="en-GB" sz="1400" dirty="0" err="1"/>
              <a:t>Universität</a:t>
            </a:r>
            <a:r>
              <a:rPr lang="en-GB" sz="1400" dirty="0"/>
              <a:t>-Bochum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4A6D6FA-F941-41ED-BE3B-9CDB790DBFB3}"/>
              </a:ext>
            </a:extLst>
          </p:cNvPr>
          <p:cNvSpPr txBox="1"/>
          <p:nvPr/>
        </p:nvSpPr>
        <p:spPr>
          <a:xfrm>
            <a:off x="668603" y="3973907"/>
            <a:ext cx="6039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accent5">
                    <a:lumMod val="50000"/>
                  </a:schemeClr>
                </a:solidFill>
              </a:rPr>
              <a:t>Fortbildungsveranstaltung für Lehrkräfte, </a:t>
            </a:r>
          </a:p>
          <a:p>
            <a:pPr algn="ctr"/>
            <a:r>
              <a:rPr lang="de-DE" sz="2000" b="1" dirty="0">
                <a:solidFill>
                  <a:schemeClr val="accent5">
                    <a:lumMod val="50000"/>
                  </a:schemeClr>
                </a:solidFill>
              </a:rPr>
              <a:t>7. Februar 2024, 15:00 – 18:00, Online-Workshop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2A03ACE-796D-44F8-89B5-3466DB9EF5B2}"/>
              </a:ext>
            </a:extLst>
          </p:cNvPr>
          <p:cNvSpPr txBox="1"/>
          <p:nvPr/>
        </p:nvSpPr>
        <p:spPr>
          <a:xfrm>
            <a:off x="119491" y="6447645"/>
            <a:ext cx="22103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solidFill>
                  <a:schemeClr val="bg1">
                    <a:lumMod val="50000"/>
                  </a:schemeClr>
                </a:solidFill>
              </a:rPr>
              <a:t>Version 6-Feb-2024</a:t>
            </a:r>
            <a:endParaRPr lang="de-DE" sz="1400" i="1" dirty="0">
              <a:solidFill>
                <a:srgbClr val="FF0000"/>
              </a:solidFill>
            </a:endParaRP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5861BFEF-1EE0-3941-1DD9-D47263E0F6E4}"/>
              </a:ext>
            </a:extLst>
          </p:cNvPr>
          <p:cNvSpPr/>
          <p:nvPr/>
        </p:nvSpPr>
        <p:spPr>
          <a:xfrm>
            <a:off x="2629922" y="5979326"/>
            <a:ext cx="5320145" cy="70553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97FA30B-F283-1548-F0C8-CFDB24256F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341" y="6056262"/>
            <a:ext cx="2120624" cy="57314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2E3BF06-663A-16F6-D3E8-C4183091145A}"/>
              </a:ext>
            </a:extLst>
          </p:cNvPr>
          <p:cNvSpPr txBox="1"/>
          <p:nvPr/>
        </p:nvSpPr>
        <p:spPr>
          <a:xfrm>
            <a:off x="3073110" y="6147776"/>
            <a:ext cx="22584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bg1">
                    <a:lumMod val="95000"/>
                  </a:schemeClr>
                </a:solidFill>
              </a:rPr>
              <a:t>https://fis.rub.de/</a:t>
            </a:r>
          </a:p>
        </p:txBody>
      </p:sp>
    </p:spTree>
    <p:extLst>
      <p:ext uri="{BB962C8B-B14F-4D97-AF65-F5344CB8AC3E}">
        <p14:creationId xmlns:p14="http://schemas.microsoft.com/office/powerpoint/2010/main" val="106716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20"/>
    </mc:Choice>
    <mc:Fallback xmlns="">
      <p:transition spd="slow" advTm="802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11248844" y="6347962"/>
            <a:ext cx="692185" cy="328884"/>
          </a:xfrm>
        </p:spPr>
        <p:txBody>
          <a:bodyPr/>
          <a:lstStyle/>
          <a:p>
            <a:fld id="{9C52A749-1F80-4309-A498-5780776620DA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5" name="Rechteck 4"/>
          <p:cNvSpPr/>
          <p:nvPr/>
        </p:nvSpPr>
        <p:spPr>
          <a:xfrm>
            <a:off x="0" y="3810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dirty="0"/>
              <a:t>Was zeigen uns Satellitenbeobachtungen von Methan (CH</a:t>
            </a:r>
            <a:r>
              <a:rPr lang="de-DE" sz="3200" b="1" baseline="-25000" dirty="0"/>
              <a:t>4</a:t>
            </a:r>
            <a:r>
              <a:rPr lang="de-DE" sz="3200" b="1" dirty="0"/>
              <a:t>) ?</a:t>
            </a:r>
            <a:endParaRPr lang="en-GB" sz="3200" b="1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9904A9B-C904-5FEE-9ED0-FCE19A7F2977}"/>
              </a:ext>
            </a:extLst>
          </p:cNvPr>
          <p:cNvSpPr txBox="1"/>
          <p:nvPr/>
        </p:nvSpPr>
        <p:spPr>
          <a:xfrm>
            <a:off x="154673" y="5600972"/>
            <a:ext cx="75554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Anstieg (</a:t>
            </a:r>
            <a:r>
              <a:rPr lang="de-DE" dirty="0"/>
              <a:t>außer „Pause“ 2000-</a:t>
            </a:r>
            <a:r>
              <a:rPr lang="de-DE" sz="1800" dirty="0"/>
              <a:t>2006) und jahreszeitliche Schwankungen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1" dirty="0">
                <a:solidFill>
                  <a:srgbClr val="FF0000"/>
                </a:solidFill>
              </a:rPr>
              <a:t>Anstieg = Emissionen </a:t>
            </a:r>
            <a:r>
              <a:rPr lang="de-DE" sz="1800" dirty="0">
                <a:solidFill>
                  <a:srgbClr val="FF0000"/>
                </a:solidFill>
              </a:rPr>
              <a:t>(</a:t>
            </a:r>
            <a:r>
              <a:rPr lang="de-DE" dirty="0">
                <a:solidFill>
                  <a:srgbClr val="FF0000"/>
                </a:solidFill>
              </a:rPr>
              <a:t>fossile Brennstoffe, Sümpfe, Landwirtschaft, …</a:t>
            </a:r>
            <a:r>
              <a:rPr lang="de-DE" sz="1800" dirty="0">
                <a:solidFill>
                  <a:srgbClr val="FF0000"/>
                </a:solidFill>
              </a:rPr>
              <a:t>) </a:t>
            </a:r>
            <a:r>
              <a:rPr lang="de-DE" sz="1800" b="1" dirty="0">
                <a:solidFill>
                  <a:srgbClr val="FF0000"/>
                </a:solidFill>
              </a:rPr>
              <a:t>minus Senken </a:t>
            </a:r>
            <a:r>
              <a:rPr lang="de-DE" sz="1800" dirty="0">
                <a:solidFill>
                  <a:srgbClr val="FF0000"/>
                </a:solidFill>
              </a:rPr>
              <a:t>(</a:t>
            </a:r>
            <a:r>
              <a:rPr lang="de-DE" dirty="0">
                <a:solidFill>
                  <a:srgbClr val="FF0000"/>
                </a:solidFill>
              </a:rPr>
              <a:t>chemischer Abbau in Atmosphäre, …</a:t>
            </a:r>
            <a:r>
              <a:rPr lang="de-DE" sz="1800" dirty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Lokale Konzentrationserhöhungen aufgrund starker lokaler Methanquellen</a:t>
            </a:r>
            <a:endParaRPr lang="de-DE" dirty="0"/>
          </a:p>
        </p:txBody>
      </p:sp>
      <p:pic>
        <p:nvPicPr>
          <p:cNvPr id="18" name="Grafik 17" descr="Ein Bild, das Text, Screenshot, Karte enthält.&#10;&#10;Automatisch generierte Beschreibung">
            <a:extLst>
              <a:ext uri="{FF2B5EF4-FFF2-40B4-BE49-F238E27FC236}">
                <a16:creationId xmlns:a16="http://schemas.microsoft.com/office/drawing/2014/main" id="{69EC33C8-83F9-49D5-3193-E656AA4524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8" y="769547"/>
            <a:ext cx="6486884" cy="3243442"/>
          </a:xfrm>
          <a:prstGeom prst="rect">
            <a:avLst/>
          </a:prstGeom>
        </p:spPr>
      </p:pic>
      <p:pic>
        <p:nvPicPr>
          <p:cNvPr id="20" name="Grafik 19" descr="Ein Bild, das Text, Screenshot, Karte enthält.&#10;&#10;Automatisch generierte Beschreibung">
            <a:extLst>
              <a:ext uri="{FF2B5EF4-FFF2-40B4-BE49-F238E27FC236}">
                <a16:creationId xmlns:a16="http://schemas.microsoft.com/office/drawing/2014/main" id="{55187CBB-0460-44C1-DF50-0CF3081D4C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52" y="4194931"/>
            <a:ext cx="2016718" cy="1210031"/>
          </a:xfrm>
          <a:prstGeom prst="rect">
            <a:avLst/>
          </a:prstGeom>
        </p:spPr>
      </p:pic>
      <p:pic>
        <p:nvPicPr>
          <p:cNvPr id="22" name="Grafik 21" descr="Ein Bild, das Text, Screenshot, Karte enthält.&#10;&#10;Automatisch generierte Beschreibung">
            <a:extLst>
              <a:ext uri="{FF2B5EF4-FFF2-40B4-BE49-F238E27FC236}">
                <a16:creationId xmlns:a16="http://schemas.microsoft.com/office/drawing/2014/main" id="{8985D0A3-F930-C9F5-465B-499FA5D1CF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503" y="4208999"/>
            <a:ext cx="2016718" cy="1210031"/>
          </a:xfrm>
          <a:prstGeom prst="rect">
            <a:avLst/>
          </a:prstGeom>
        </p:spPr>
      </p:pic>
      <p:pic>
        <p:nvPicPr>
          <p:cNvPr id="30" name="Grafik 29" descr="Ein Bild, das Text, Screenshot, Farbigkeit enthält.&#10;&#10;Automatisch generierte Beschreibung">
            <a:extLst>
              <a:ext uri="{FF2B5EF4-FFF2-40B4-BE49-F238E27FC236}">
                <a16:creationId xmlns:a16="http://schemas.microsoft.com/office/drawing/2014/main" id="{43D46416-5436-4C46-DFEC-0C85A460F4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711" y="4208999"/>
            <a:ext cx="2420062" cy="1210031"/>
          </a:xfrm>
          <a:prstGeom prst="rect">
            <a:avLst/>
          </a:prstGeom>
        </p:spPr>
      </p:pic>
      <p:pic>
        <p:nvPicPr>
          <p:cNvPr id="7" name="Grafik 6" descr="Ein Bild, das Text, Karte, Screenshot, Diagramm enthält.&#10;&#10;Automatisch generierte Beschreibung">
            <a:extLst>
              <a:ext uri="{FF2B5EF4-FFF2-40B4-BE49-F238E27FC236}">
                <a16:creationId xmlns:a16="http://schemas.microsoft.com/office/drawing/2014/main" id="{6C94192D-A5C8-4ECE-56BF-2FFAFC2D0B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401" y="4012989"/>
            <a:ext cx="2514041" cy="1840871"/>
          </a:xfrm>
          <a:prstGeom prst="rect">
            <a:avLst/>
          </a:prstGeom>
        </p:spPr>
      </p:pic>
      <p:pic>
        <p:nvPicPr>
          <p:cNvPr id="3" name="Grafik 2" descr="Ein Bild, das Text, Screenshot, Schrift enthält.&#10;&#10;Automatisch generierte Beschreibung">
            <a:extLst>
              <a:ext uri="{FF2B5EF4-FFF2-40B4-BE49-F238E27FC236}">
                <a16:creationId xmlns:a16="http://schemas.microsoft.com/office/drawing/2014/main" id="{5059F7ED-4725-E767-B798-C1C4E24EFD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108" y="1004140"/>
            <a:ext cx="3979034" cy="267421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7687D9D-5037-6266-0D1E-540D528001E0}"/>
              </a:ext>
            </a:extLst>
          </p:cNvPr>
          <p:cNvSpPr txBox="1"/>
          <p:nvPr/>
        </p:nvSpPr>
        <p:spPr>
          <a:xfrm>
            <a:off x="1275162" y="4251203"/>
            <a:ext cx="949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Öl und Gas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AABD58-4586-5DDF-0A58-AC79C7A9C472}"/>
              </a:ext>
            </a:extLst>
          </p:cNvPr>
          <p:cNvSpPr txBox="1"/>
          <p:nvPr/>
        </p:nvSpPr>
        <p:spPr>
          <a:xfrm>
            <a:off x="3359828" y="4263145"/>
            <a:ext cx="949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Öl und Gas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B890A57-46FC-F9BA-FB60-43062127A914}"/>
              </a:ext>
            </a:extLst>
          </p:cNvPr>
          <p:cNvSpPr txBox="1"/>
          <p:nvPr/>
        </p:nvSpPr>
        <p:spPr>
          <a:xfrm>
            <a:off x="4733870" y="4263145"/>
            <a:ext cx="949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Öl und Gas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82B88DB-F5B0-DD91-0D48-09E1A62E4D91}"/>
              </a:ext>
            </a:extLst>
          </p:cNvPr>
          <p:cNvSpPr txBox="1"/>
          <p:nvPr/>
        </p:nvSpPr>
        <p:spPr>
          <a:xfrm>
            <a:off x="7323372" y="4110423"/>
            <a:ext cx="13062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Mülldeponien …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E5E5923-5D85-F4BF-01F0-2056AE0A7F80}"/>
              </a:ext>
            </a:extLst>
          </p:cNvPr>
          <p:cNvSpPr txBox="1"/>
          <p:nvPr/>
        </p:nvSpPr>
        <p:spPr>
          <a:xfrm>
            <a:off x="3685824" y="2457469"/>
            <a:ext cx="949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Sümpfe </a:t>
            </a:r>
            <a:r>
              <a:rPr lang="de-DE" sz="1200" dirty="0">
                <a:solidFill>
                  <a:schemeClr val="bg1"/>
                </a:solidFill>
              </a:rPr>
              <a:t>(</a:t>
            </a:r>
            <a:r>
              <a:rPr lang="de-DE" sz="1200" dirty="0" err="1">
                <a:solidFill>
                  <a:schemeClr val="bg1"/>
                </a:solidFill>
              </a:rPr>
              <a:t>wetlands</a:t>
            </a:r>
            <a:r>
              <a:rPr lang="de-DE" sz="1200" dirty="0">
                <a:solidFill>
                  <a:schemeClr val="bg1"/>
                </a:solidFill>
              </a:rPr>
              <a:t>)</a:t>
            </a:r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F9E363E0-22B2-99CA-195F-F6541151968C}"/>
              </a:ext>
            </a:extLst>
          </p:cNvPr>
          <p:cNvCxnSpPr>
            <a:cxnSpLocks/>
          </p:cNvCxnSpPr>
          <p:nvPr/>
        </p:nvCxnSpPr>
        <p:spPr>
          <a:xfrm flipH="1" flipV="1">
            <a:off x="3507614" y="2347678"/>
            <a:ext cx="242591" cy="186818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5600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11248844" y="6347962"/>
            <a:ext cx="692185" cy="328884"/>
          </a:xfrm>
        </p:spPr>
        <p:txBody>
          <a:bodyPr/>
          <a:lstStyle/>
          <a:p>
            <a:fld id="{9C52A749-1F80-4309-A498-5780776620DA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5" name="Rechteck 4"/>
          <p:cNvSpPr/>
          <p:nvPr/>
        </p:nvSpPr>
        <p:spPr>
          <a:xfrm>
            <a:off x="0" y="3810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dirty="0"/>
              <a:t>Was ist der Treibhauseffekt und was sind Treibhausgase ?</a:t>
            </a:r>
            <a:endParaRPr lang="en-GB" sz="3200" b="1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D040EC5-8D46-359C-6B04-6B2A290F9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543" y="774766"/>
            <a:ext cx="5468212" cy="3757698"/>
          </a:xfrm>
          <a:prstGeom prst="rect">
            <a:avLst/>
          </a:prstGeom>
        </p:spPr>
      </p:pic>
      <p:sp>
        <p:nvSpPr>
          <p:cNvPr id="3" name="Pfeil nach unten 9">
            <a:extLst>
              <a:ext uri="{FF2B5EF4-FFF2-40B4-BE49-F238E27FC236}">
                <a16:creationId xmlns:a16="http://schemas.microsoft.com/office/drawing/2014/main" id="{7362E752-F5F3-79C0-E020-D61F93FA83A0}"/>
              </a:ext>
            </a:extLst>
          </p:cNvPr>
          <p:cNvSpPr/>
          <p:nvPr/>
        </p:nvSpPr>
        <p:spPr>
          <a:xfrm>
            <a:off x="949706" y="975882"/>
            <a:ext cx="952500" cy="781050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FF045C3-A375-5AF2-9F48-FEEE881A431C}"/>
              </a:ext>
            </a:extLst>
          </p:cNvPr>
          <p:cNvSpPr txBox="1"/>
          <p:nvPr/>
        </p:nvSpPr>
        <p:spPr>
          <a:xfrm>
            <a:off x="597439" y="1838937"/>
            <a:ext cx="16816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Solar (kurzwellig)</a:t>
            </a:r>
          </a:p>
          <a:p>
            <a:pPr algn="ctr"/>
            <a:r>
              <a:rPr lang="de-DE" sz="2000" b="1" dirty="0">
                <a:solidFill>
                  <a:srgbClr val="FFC000"/>
                </a:solidFill>
              </a:rPr>
              <a:t>„Energie rein“</a:t>
            </a:r>
          </a:p>
        </p:txBody>
      </p:sp>
      <p:sp>
        <p:nvSpPr>
          <p:cNvPr id="7" name="Pfeil nach unten 11">
            <a:extLst>
              <a:ext uri="{FF2B5EF4-FFF2-40B4-BE49-F238E27FC236}">
                <a16:creationId xmlns:a16="http://schemas.microsoft.com/office/drawing/2014/main" id="{B0E847F1-E4CB-58EC-6CE1-72A3DD7AC65B}"/>
              </a:ext>
            </a:extLst>
          </p:cNvPr>
          <p:cNvSpPr/>
          <p:nvPr/>
        </p:nvSpPr>
        <p:spPr>
          <a:xfrm rot="10800000">
            <a:off x="8460466" y="972417"/>
            <a:ext cx="952500" cy="78105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DE4B8DC-F64E-AD31-0741-98C2CA14C15E}"/>
              </a:ext>
            </a:extLst>
          </p:cNvPr>
          <p:cNvSpPr txBox="1"/>
          <p:nvPr/>
        </p:nvSpPr>
        <p:spPr>
          <a:xfrm>
            <a:off x="7889480" y="1900329"/>
            <a:ext cx="23217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Wärmestrahlung / Infrarot (langwellig)</a:t>
            </a:r>
          </a:p>
          <a:p>
            <a:pPr algn="ctr"/>
            <a:r>
              <a:rPr lang="de-DE" sz="2000" b="1" dirty="0">
                <a:solidFill>
                  <a:srgbClr val="FF0000"/>
                </a:solidFill>
              </a:rPr>
              <a:t>„Energie raus“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D8C4DE3-5ED2-3AF8-FA34-ACD4AECAC31C}"/>
              </a:ext>
            </a:extLst>
          </p:cNvPr>
          <p:cNvSpPr txBox="1"/>
          <p:nvPr/>
        </p:nvSpPr>
        <p:spPr>
          <a:xfrm>
            <a:off x="133317" y="4532464"/>
            <a:ext cx="964714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Treibhausgase absorbieren langwellige Wärmestrahlung (Infrarotstrahlung) und sie „blockieren“ damit die Energieabstrahlung in den Weltraum. Treibhausgase </a:t>
            </a:r>
            <a:r>
              <a:rPr lang="de-DE" dirty="0" err="1"/>
              <a:t>re</a:t>
            </a:r>
            <a:r>
              <a:rPr lang="de-DE" dirty="0"/>
              <a:t>-emittieren diese absorbierte Wärmestrahlung in alle Richtungen - auch nach unten.  </a:t>
            </a:r>
          </a:p>
          <a:p>
            <a:endParaRPr lang="de-DE" sz="800" dirty="0"/>
          </a:p>
          <a:p>
            <a:r>
              <a:rPr lang="de-DE" dirty="0"/>
              <a:t>Diese „Rückstrahlung“ wärmt uns. Die Treibhausgasschicht wirkt wie eine zusätzliche Wärmequelle.</a:t>
            </a:r>
          </a:p>
          <a:p>
            <a:endParaRPr lang="de-DE" sz="800" dirty="0"/>
          </a:p>
          <a:p>
            <a:r>
              <a:rPr lang="de-DE" dirty="0"/>
              <a:t>Ohne den natürlichen Treibhauseffekt wäre es 33 </a:t>
            </a:r>
            <a:r>
              <a:rPr lang="de-DE" baseline="30000" dirty="0" err="1"/>
              <a:t>o</a:t>
            </a:r>
            <a:r>
              <a:rPr lang="de-DE" dirty="0" err="1"/>
              <a:t>C</a:t>
            </a:r>
            <a:r>
              <a:rPr lang="de-DE" dirty="0"/>
              <a:t> kälter (es wäre -18 </a:t>
            </a:r>
            <a:r>
              <a:rPr lang="de-DE" baseline="30000" dirty="0" err="1"/>
              <a:t>o</a:t>
            </a:r>
            <a:r>
              <a:rPr lang="de-DE" dirty="0" err="1"/>
              <a:t>C</a:t>
            </a:r>
            <a:r>
              <a:rPr lang="de-DE" dirty="0"/>
              <a:t> statt +15 </a:t>
            </a:r>
            <a:r>
              <a:rPr lang="de-DE" baseline="30000" dirty="0" err="1"/>
              <a:t>o</a:t>
            </a:r>
            <a:r>
              <a:rPr lang="de-DE" dirty="0" err="1"/>
              <a:t>C</a:t>
            </a:r>
            <a:r>
              <a:rPr lang="de-DE" dirty="0"/>
              <a:t>). </a:t>
            </a:r>
          </a:p>
          <a:p>
            <a:r>
              <a:rPr lang="de-DE" dirty="0"/>
              <a:t>Wir brauchen also die Treibhausgase (Wasserdampf, CO</a:t>
            </a:r>
            <a:r>
              <a:rPr lang="de-DE" baseline="-25000" dirty="0"/>
              <a:t>2</a:t>
            </a:r>
            <a:r>
              <a:rPr lang="de-DE" dirty="0"/>
              <a:t>, etc.) - nur nicht zu viele ! 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5017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11248844" y="6347962"/>
            <a:ext cx="692185" cy="328884"/>
          </a:xfrm>
        </p:spPr>
        <p:txBody>
          <a:bodyPr/>
          <a:lstStyle/>
          <a:p>
            <a:fld id="{9C52A749-1F80-4309-A498-5780776620DA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5" name="Rechteck 4"/>
          <p:cNvSpPr/>
          <p:nvPr/>
        </p:nvSpPr>
        <p:spPr>
          <a:xfrm>
            <a:off x="0" y="3810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dirty="0"/>
              <a:t>Was passiert bei CO</a:t>
            </a:r>
            <a:r>
              <a:rPr lang="de-DE" sz="3200" b="1" baseline="-25000" dirty="0"/>
              <a:t>2</a:t>
            </a:r>
            <a:r>
              <a:rPr lang="de-DE" sz="3200" b="1" dirty="0"/>
              <a:t>-Verdopplung ?</a:t>
            </a:r>
            <a:endParaRPr lang="en-GB" sz="3200" b="1" dirty="0"/>
          </a:p>
        </p:txBody>
      </p:sp>
      <p:pic>
        <p:nvPicPr>
          <p:cNvPr id="11" name="Grafik 10" descr="Ein Bild, das Text, Screenshot, Diagramm, Schrift enthält.&#10;&#10;Automatisch generierte Beschreibung">
            <a:extLst>
              <a:ext uri="{FF2B5EF4-FFF2-40B4-BE49-F238E27FC236}">
                <a16:creationId xmlns:a16="http://schemas.microsoft.com/office/drawing/2014/main" id="{FBB83E07-56B9-9A15-9AA1-613757EFA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1" y="797228"/>
            <a:ext cx="8510016" cy="530524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CDECE2A2-4B97-90D2-3619-9C6DF2CA43C4}"/>
              </a:ext>
            </a:extLst>
          </p:cNvPr>
          <p:cNvSpPr txBox="1"/>
          <p:nvPr/>
        </p:nvSpPr>
        <p:spPr>
          <a:xfrm>
            <a:off x="250970" y="6087546"/>
            <a:ext cx="2797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1371 W/m</a:t>
            </a:r>
            <a:r>
              <a:rPr lang="de-DE" sz="2000" baseline="30000" dirty="0"/>
              <a:t>2</a:t>
            </a:r>
            <a:r>
              <a:rPr lang="de-DE" sz="2000" dirty="0"/>
              <a:t> / 4 * (1-0.3) = </a:t>
            </a:r>
            <a:r>
              <a:rPr lang="de-DE" sz="2000" b="1" dirty="0"/>
              <a:t>240 W/m</a:t>
            </a:r>
            <a:r>
              <a:rPr lang="de-DE" sz="2000" b="1" baseline="30000" dirty="0"/>
              <a:t>2</a:t>
            </a:r>
            <a:r>
              <a:rPr lang="de-DE" sz="2000" b="1" dirty="0"/>
              <a:t> 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A019380D-B4D4-BBFC-01E2-77F753403607}"/>
              </a:ext>
            </a:extLst>
          </p:cNvPr>
          <p:cNvSpPr/>
          <p:nvPr/>
        </p:nvSpPr>
        <p:spPr>
          <a:xfrm>
            <a:off x="6036966" y="5922086"/>
            <a:ext cx="3592790" cy="81421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solidFill>
                  <a:schemeClr val="tx1"/>
                </a:solidFill>
              </a:rPr>
              <a:t>Also Erwärmung im Bereich 3 +/- 1.5 </a:t>
            </a:r>
            <a:r>
              <a:rPr lang="de-DE" sz="2800" b="1" baseline="30000" dirty="0" err="1">
                <a:solidFill>
                  <a:schemeClr val="tx1"/>
                </a:solidFill>
              </a:rPr>
              <a:t>o</a:t>
            </a:r>
            <a:r>
              <a:rPr lang="de-DE" sz="2800" b="1" dirty="0" err="1">
                <a:solidFill>
                  <a:schemeClr val="tx1"/>
                </a:solidFill>
              </a:rPr>
              <a:t>C</a:t>
            </a:r>
            <a:r>
              <a:rPr lang="de-DE" sz="2800" b="1" dirty="0">
                <a:solidFill>
                  <a:schemeClr val="tx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932398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40394DAD-8F83-F8BE-9689-357BD10155C4}"/>
              </a:ext>
            </a:extLst>
          </p:cNvPr>
          <p:cNvSpPr/>
          <p:nvPr/>
        </p:nvSpPr>
        <p:spPr>
          <a:xfrm>
            <a:off x="4528387" y="667595"/>
            <a:ext cx="5984239" cy="103941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Flussdiagramm: Gespeicherte Daten 13">
            <a:extLst>
              <a:ext uri="{FF2B5EF4-FFF2-40B4-BE49-F238E27FC236}">
                <a16:creationId xmlns:a16="http://schemas.microsoft.com/office/drawing/2014/main" id="{DB9204D3-9B7B-37ED-7CDC-15D8DB975CDF}"/>
              </a:ext>
            </a:extLst>
          </p:cNvPr>
          <p:cNvSpPr/>
          <p:nvPr/>
        </p:nvSpPr>
        <p:spPr>
          <a:xfrm rot="5400000">
            <a:off x="6781664" y="-882217"/>
            <a:ext cx="1477679" cy="5984237"/>
          </a:xfrm>
          <a:prstGeom prst="flowChartOnlineStorag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11248844" y="6347962"/>
            <a:ext cx="692185" cy="328884"/>
          </a:xfrm>
        </p:spPr>
        <p:txBody>
          <a:bodyPr/>
          <a:lstStyle/>
          <a:p>
            <a:fld id="{9C52A749-1F80-4309-A498-5780776620DA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5" name="Rechteck 4"/>
          <p:cNvSpPr/>
          <p:nvPr/>
        </p:nvSpPr>
        <p:spPr>
          <a:xfrm>
            <a:off x="0" y="3810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dirty="0"/>
              <a:t>Wechselwirkungen von Molekülen mit Strahlung (Licht, …)</a:t>
            </a:r>
            <a:endParaRPr lang="en-GB" sz="3200" b="1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9E0D653-3808-FDF1-EFCF-21A5C4455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5751">
            <a:off x="6920522" y="3181838"/>
            <a:ext cx="1611473" cy="83672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7437F25-8279-773F-45BD-81A84B977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15776" y="3723895"/>
            <a:ext cx="1504502" cy="78118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381511A-7549-4AD0-7487-0FBC0433B4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6365">
            <a:off x="7062723" y="3900346"/>
            <a:ext cx="1870469" cy="971205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C3A8F9ED-D0F1-B53A-410A-68C1E9AD436F}"/>
              </a:ext>
            </a:extLst>
          </p:cNvPr>
          <p:cNvSpPr txBox="1"/>
          <p:nvPr/>
        </p:nvSpPr>
        <p:spPr>
          <a:xfrm>
            <a:off x="5218704" y="6559530"/>
            <a:ext cx="45062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hlinkClick r:id="rId6"/>
              </a:rPr>
              <a:t>http://www2.ess.ucla.edu/~schauble/MoleculeHTML/CO2_html/CO2_page.html</a:t>
            </a:r>
            <a:r>
              <a:rPr lang="de-DE" sz="1000" dirty="0"/>
              <a:t> 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53390E1-C5C7-BD0D-77A9-0ECFC7A9CCFD}"/>
              </a:ext>
            </a:extLst>
          </p:cNvPr>
          <p:cNvSpPr txBox="1"/>
          <p:nvPr/>
        </p:nvSpPr>
        <p:spPr>
          <a:xfrm>
            <a:off x="4966243" y="6324339"/>
            <a:ext cx="2171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Quelle Animation: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5FD7897-ABF3-1842-DAAB-1CBD53FBE7FE}"/>
              </a:ext>
            </a:extLst>
          </p:cNvPr>
          <p:cNvSpPr txBox="1"/>
          <p:nvPr/>
        </p:nvSpPr>
        <p:spPr>
          <a:xfrm>
            <a:off x="123526" y="787525"/>
            <a:ext cx="439154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Moleküle wie CO</a:t>
            </a:r>
            <a:r>
              <a:rPr lang="de-DE" sz="2000" baseline="-25000" dirty="0"/>
              <a:t>2</a:t>
            </a:r>
            <a:r>
              <a:rPr lang="de-DE" sz="2000" dirty="0"/>
              <a:t> können Energie aufnehmen und abgeben.</a:t>
            </a:r>
          </a:p>
          <a:p>
            <a:endParaRPr lang="de-DE" sz="600" dirty="0"/>
          </a:p>
          <a:p>
            <a:r>
              <a:rPr lang="de-DE" sz="2000" dirty="0"/>
              <a:t>Durch Aufnahme von Sonnen- oder Infrarotstrahlung (= </a:t>
            </a:r>
            <a:r>
              <a:rPr lang="de-DE" sz="2000" b="1" dirty="0">
                <a:solidFill>
                  <a:srgbClr val="FF0000"/>
                </a:solidFill>
              </a:rPr>
              <a:t>Energie-Absorption</a:t>
            </a:r>
            <a:r>
              <a:rPr lang="de-DE" sz="2000" dirty="0"/>
              <a:t>) können Moleküle wie CO</a:t>
            </a:r>
            <a:r>
              <a:rPr lang="de-DE" sz="2000" baseline="-25000" dirty="0"/>
              <a:t>2</a:t>
            </a:r>
            <a:r>
              <a:rPr lang="de-DE" sz="2000" dirty="0"/>
              <a:t> zum Beispiel schneller rotieren und vibrieren.</a:t>
            </a:r>
          </a:p>
          <a:p>
            <a:endParaRPr lang="de-DE" sz="600" dirty="0"/>
          </a:p>
          <a:p>
            <a:r>
              <a:rPr lang="de-DE" sz="2000" dirty="0"/>
              <a:t>Moleküle können Energie auch wieder </a:t>
            </a:r>
            <a:r>
              <a:rPr lang="de-DE" sz="2000" b="1" dirty="0">
                <a:solidFill>
                  <a:srgbClr val="FF0000"/>
                </a:solidFill>
              </a:rPr>
              <a:t>abstrahlen</a:t>
            </a:r>
            <a:r>
              <a:rPr lang="de-DE" sz="2000" dirty="0"/>
              <a:t>, z.B. als Infrarotstrahlung.</a:t>
            </a:r>
          </a:p>
        </p:txBody>
      </p:sp>
      <p:pic>
        <p:nvPicPr>
          <p:cNvPr id="22" name="Grafik 21" descr="Ein Bild, das Astronomisches Objekt, Bernstein, Universum, Kugel enthält.&#10;&#10;Automatisch generierte Beschreibung">
            <a:extLst>
              <a:ext uri="{FF2B5EF4-FFF2-40B4-BE49-F238E27FC236}">
                <a16:creationId xmlns:a16="http://schemas.microsoft.com/office/drawing/2014/main" id="{1935856E-9D8C-BB23-4F7E-000B231420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867" y="804507"/>
            <a:ext cx="1562384" cy="1490774"/>
          </a:xfrm>
          <a:prstGeom prst="rect">
            <a:avLst/>
          </a:prstGeom>
        </p:spPr>
      </p:pic>
      <p:sp>
        <p:nvSpPr>
          <p:cNvPr id="25" name="Pfeil: nach rechts 24">
            <a:extLst>
              <a:ext uri="{FF2B5EF4-FFF2-40B4-BE49-F238E27FC236}">
                <a16:creationId xmlns:a16="http://schemas.microsoft.com/office/drawing/2014/main" id="{3D287BEC-0426-8B9E-5D4F-23367C7439D5}"/>
              </a:ext>
            </a:extLst>
          </p:cNvPr>
          <p:cNvSpPr/>
          <p:nvPr/>
        </p:nvSpPr>
        <p:spPr>
          <a:xfrm rot="2625270">
            <a:off x="8844763" y="4420249"/>
            <a:ext cx="740654" cy="291292"/>
          </a:xfrm>
          <a:prstGeom prst="rightArrow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Pfeil: nach rechts 26">
            <a:extLst>
              <a:ext uri="{FF2B5EF4-FFF2-40B4-BE49-F238E27FC236}">
                <a16:creationId xmlns:a16="http://schemas.microsoft.com/office/drawing/2014/main" id="{D64CAF10-3A96-58E4-22BD-925CDFAF83C8}"/>
              </a:ext>
            </a:extLst>
          </p:cNvPr>
          <p:cNvSpPr/>
          <p:nvPr/>
        </p:nvSpPr>
        <p:spPr>
          <a:xfrm rot="8511061">
            <a:off x="5355392" y="4657877"/>
            <a:ext cx="740654" cy="291292"/>
          </a:xfrm>
          <a:prstGeom prst="rightArrow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Pfeil: nach rechts 28">
            <a:extLst>
              <a:ext uri="{FF2B5EF4-FFF2-40B4-BE49-F238E27FC236}">
                <a16:creationId xmlns:a16="http://schemas.microsoft.com/office/drawing/2014/main" id="{1418EF13-CC1D-ED9B-77F4-D751512A3B79}"/>
              </a:ext>
            </a:extLst>
          </p:cNvPr>
          <p:cNvSpPr/>
          <p:nvPr/>
        </p:nvSpPr>
        <p:spPr>
          <a:xfrm rot="12470208">
            <a:off x="5495911" y="3618633"/>
            <a:ext cx="740654" cy="291292"/>
          </a:xfrm>
          <a:prstGeom prst="rightArrow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88606596-5934-772E-2899-ACD7B8A51816}"/>
              </a:ext>
            </a:extLst>
          </p:cNvPr>
          <p:cNvSpPr/>
          <p:nvPr/>
        </p:nvSpPr>
        <p:spPr>
          <a:xfrm rot="18948383">
            <a:off x="8865945" y="3355945"/>
            <a:ext cx="740654" cy="291292"/>
          </a:xfrm>
          <a:prstGeom prst="rightArrow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 descr="Ein Bild, das Planet, Erde, Raum, Kunst enthält.&#10;&#10;Automatisch generierte Beschreibung">
            <a:extLst>
              <a:ext uri="{FF2B5EF4-FFF2-40B4-BE49-F238E27FC236}">
                <a16:creationId xmlns:a16="http://schemas.microsoft.com/office/drawing/2014/main" id="{E1E9B3FC-BB50-37A2-5F7D-0D6595DB70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361" y="5221764"/>
            <a:ext cx="4706593" cy="1043206"/>
          </a:xfrm>
          <a:prstGeom prst="rect">
            <a:avLst/>
          </a:prstGeom>
        </p:spPr>
      </p:pic>
      <p:pic>
        <p:nvPicPr>
          <p:cNvPr id="21" name="Grafik 20" descr="Ein Bild, das Transport, Raumfahrzeug enthält.&#10;&#10;Automatisch generierte Beschreibung">
            <a:extLst>
              <a:ext uri="{FF2B5EF4-FFF2-40B4-BE49-F238E27FC236}">
                <a16:creationId xmlns:a16="http://schemas.microsoft.com/office/drawing/2014/main" id="{F0C2B70C-E17C-6B98-E25E-B0421C39F0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6825">
            <a:off x="8346214" y="905396"/>
            <a:ext cx="1780114" cy="1489101"/>
          </a:xfrm>
          <a:prstGeom prst="rect">
            <a:avLst/>
          </a:prstGeom>
        </p:spPr>
      </p:pic>
      <p:sp>
        <p:nvSpPr>
          <p:cNvPr id="30" name="Pfeil: nach rechts 29">
            <a:extLst>
              <a:ext uri="{FF2B5EF4-FFF2-40B4-BE49-F238E27FC236}">
                <a16:creationId xmlns:a16="http://schemas.microsoft.com/office/drawing/2014/main" id="{2C0FE6DA-2F15-666A-891F-EC0CBA4BA138}"/>
              </a:ext>
            </a:extLst>
          </p:cNvPr>
          <p:cNvSpPr/>
          <p:nvPr/>
        </p:nvSpPr>
        <p:spPr>
          <a:xfrm rot="3940634">
            <a:off x="5581850" y="2135933"/>
            <a:ext cx="1073583" cy="1074186"/>
          </a:xfrm>
          <a:prstGeom prst="rightArrow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Pfeil: nach rechts 30">
            <a:extLst>
              <a:ext uri="{FF2B5EF4-FFF2-40B4-BE49-F238E27FC236}">
                <a16:creationId xmlns:a16="http://schemas.microsoft.com/office/drawing/2014/main" id="{50ABCFD4-541C-F792-29ED-3C4A87D28F53}"/>
              </a:ext>
            </a:extLst>
          </p:cNvPr>
          <p:cNvSpPr/>
          <p:nvPr/>
        </p:nvSpPr>
        <p:spPr>
          <a:xfrm rot="3940634">
            <a:off x="6654230" y="4843550"/>
            <a:ext cx="742250" cy="800978"/>
          </a:xfrm>
          <a:prstGeom prst="rightArrow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Pfeil: nach rechts 31">
            <a:extLst>
              <a:ext uri="{FF2B5EF4-FFF2-40B4-BE49-F238E27FC236}">
                <a16:creationId xmlns:a16="http://schemas.microsoft.com/office/drawing/2014/main" id="{E66BA21D-7DB6-975F-22E4-380B7466961E}"/>
              </a:ext>
            </a:extLst>
          </p:cNvPr>
          <p:cNvSpPr/>
          <p:nvPr/>
        </p:nvSpPr>
        <p:spPr>
          <a:xfrm rot="17822932">
            <a:off x="7327214" y="4877853"/>
            <a:ext cx="742250" cy="535780"/>
          </a:xfrm>
          <a:prstGeom prst="rightArrow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Pfeil: nach rechts 32">
            <a:extLst>
              <a:ext uri="{FF2B5EF4-FFF2-40B4-BE49-F238E27FC236}">
                <a16:creationId xmlns:a16="http://schemas.microsoft.com/office/drawing/2014/main" id="{03109078-B30F-0086-D2CD-6E30573E001C}"/>
              </a:ext>
            </a:extLst>
          </p:cNvPr>
          <p:cNvSpPr/>
          <p:nvPr/>
        </p:nvSpPr>
        <p:spPr>
          <a:xfrm rot="17544547">
            <a:off x="8120479" y="2498687"/>
            <a:ext cx="924198" cy="418214"/>
          </a:xfrm>
          <a:prstGeom prst="rightArrow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3FE7BF00-508B-440E-9F96-344C7EB0F800}"/>
              </a:ext>
            </a:extLst>
          </p:cNvPr>
          <p:cNvCxnSpPr/>
          <p:nvPr/>
        </p:nvCxnSpPr>
        <p:spPr>
          <a:xfrm>
            <a:off x="606568" y="5985508"/>
            <a:ext cx="2969444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A34D4634-AE65-9CBC-34E6-3CD3596AB50C}"/>
              </a:ext>
            </a:extLst>
          </p:cNvPr>
          <p:cNvCxnSpPr>
            <a:cxnSpLocks/>
          </p:cNvCxnSpPr>
          <p:nvPr/>
        </p:nvCxnSpPr>
        <p:spPr>
          <a:xfrm flipV="1">
            <a:off x="613004" y="4428545"/>
            <a:ext cx="0" cy="1576627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952470C5-CBF0-E0A6-9D79-B80569BCD069}"/>
              </a:ext>
            </a:extLst>
          </p:cNvPr>
          <p:cNvSpPr txBox="1"/>
          <p:nvPr/>
        </p:nvSpPr>
        <p:spPr>
          <a:xfrm>
            <a:off x="1376057" y="5972425"/>
            <a:ext cx="1337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Wellenlänge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EE3A21E-01BD-B957-8304-6D9026FB5241}"/>
              </a:ext>
            </a:extLst>
          </p:cNvPr>
          <p:cNvSpPr txBox="1"/>
          <p:nvPr/>
        </p:nvSpPr>
        <p:spPr>
          <a:xfrm>
            <a:off x="551112" y="3807053"/>
            <a:ext cx="3156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Satelliten-Strahlungsmessung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A7BB95E-9DCB-4B78-4B3D-B7498EB47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68" y="4657877"/>
            <a:ext cx="2718319" cy="1294229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AAB5BE95-F45C-28BF-632B-3C5A1B3487D9}"/>
              </a:ext>
            </a:extLst>
          </p:cNvPr>
          <p:cNvSpPr txBox="1"/>
          <p:nvPr/>
        </p:nvSpPr>
        <p:spPr>
          <a:xfrm>
            <a:off x="118399" y="4108469"/>
            <a:ext cx="1337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Intensität</a:t>
            </a:r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B11F8A28-DBA3-DAD5-5B39-9BEAEBF6673F}"/>
              </a:ext>
            </a:extLst>
          </p:cNvPr>
          <p:cNvCxnSpPr>
            <a:cxnSpLocks/>
          </p:cNvCxnSpPr>
          <p:nvPr/>
        </p:nvCxnSpPr>
        <p:spPr>
          <a:xfrm>
            <a:off x="641768" y="4751783"/>
            <a:ext cx="2994323" cy="8757"/>
          </a:xfrm>
          <a:prstGeom prst="line">
            <a:avLst/>
          </a:prstGeom>
          <a:ln w="47625">
            <a:solidFill>
              <a:srgbClr val="FF66CC">
                <a:alpha val="4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>
            <a:extLst>
              <a:ext uri="{FF2B5EF4-FFF2-40B4-BE49-F238E27FC236}">
                <a16:creationId xmlns:a16="http://schemas.microsoft.com/office/drawing/2014/main" id="{7E888E1A-1860-8BEF-6514-9451AF7274C8}"/>
              </a:ext>
            </a:extLst>
          </p:cNvPr>
          <p:cNvSpPr txBox="1"/>
          <p:nvPr/>
        </p:nvSpPr>
        <p:spPr>
          <a:xfrm>
            <a:off x="3579903" y="4587139"/>
            <a:ext cx="1213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FF66CC"/>
                </a:solidFill>
              </a:rPr>
              <a:t>Ohne CO</a:t>
            </a:r>
            <a:r>
              <a:rPr lang="de-DE" sz="1600" baseline="-25000" dirty="0">
                <a:solidFill>
                  <a:srgbClr val="FF66CC"/>
                </a:solidFill>
              </a:rPr>
              <a:t>2</a:t>
            </a:r>
          </a:p>
        </p:txBody>
      </p:sp>
      <p:sp>
        <p:nvSpPr>
          <p:cNvPr id="41" name="Pfeil: nach unten 40">
            <a:extLst>
              <a:ext uri="{FF2B5EF4-FFF2-40B4-BE49-F238E27FC236}">
                <a16:creationId xmlns:a16="http://schemas.microsoft.com/office/drawing/2014/main" id="{71EC6FC2-D503-8583-B863-352F2B3AA13B}"/>
              </a:ext>
            </a:extLst>
          </p:cNvPr>
          <p:cNvSpPr/>
          <p:nvPr/>
        </p:nvSpPr>
        <p:spPr>
          <a:xfrm>
            <a:off x="3675240" y="4866844"/>
            <a:ext cx="220449" cy="833732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848499BA-8811-51A0-D052-28E56E2A2405}"/>
              </a:ext>
            </a:extLst>
          </p:cNvPr>
          <p:cNvSpPr txBox="1"/>
          <p:nvPr/>
        </p:nvSpPr>
        <p:spPr>
          <a:xfrm>
            <a:off x="3854625" y="5467892"/>
            <a:ext cx="883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Mit CO</a:t>
            </a:r>
            <a:r>
              <a:rPr lang="de-DE" sz="1600" baseline="-25000" dirty="0"/>
              <a:t>2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595FB55D-546E-6514-9EFB-BC26E8D76DD1}"/>
              </a:ext>
            </a:extLst>
          </p:cNvPr>
          <p:cNvSpPr txBox="1"/>
          <p:nvPr/>
        </p:nvSpPr>
        <p:spPr>
          <a:xfrm>
            <a:off x="3607590" y="5748476"/>
            <a:ext cx="1221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Je mehr CO</a:t>
            </a:r>
            <a:r>
              <a:rPr lang="de-DE" sz="1200" baseline="-25000" dirty="0"/>
              <a:t>2</a:t>
            </a:r>
            <a:r>
              <a:rPr lang="de-DE" sz="1200" dirty="0"/>
              <a:t> in der Luft, desto tiefer die Linien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3567B9D-58F2-053D-1540-CF1C0A9F8863}"/>
              </a:ext>
            </a:extLst>
          </p:cNvPr>
          <p:cNvSpPr txBox="1"/>
          <p:nvPr/>
        </p:nvSpPr>
        <p:spPr>
          <a:xfrm>
            <a:off x="165622" y="4586551"/>
            <a:ext cx="4923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hell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308CEE9-BB5F-6B04-10D1-EE3463609F32}"/>
              </a:ext>
            </a:extLst>
          </p:cNvPr>
          <p:cNvSpPr txBox="1"/>
          <p:nvPr/>
        </p:nvSpPr>
        <p:spPr>
          <a:xfrm>
            <a:off x="18747" y="5764297"/>
            <a:ext cx="685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dunkel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AA5D824-5B1A-D8E1-1D62-95D8FACAAD4B}"/>
              </a:ext>
            </a:extLst>
          </p:cNvPr>
          <p:cNvSpPr txBox="1"/>
          <p:nvPr/>
        </p:nvSpPr>
        <p:spPr>
          <a:xfrm>
            <a:off x="510069" y="6187788"/>
            <a:ext cx="945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kurzwelliger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EA60CEBA-8B2A-8266-8E45-5597FDBEF1F0}"/>
              </a:ext>
            </a:extLst>
          </p:cNvPr>
          <p:cNvSpPr txBox="1"/>
          <p:nvPr/>
        </p:nvSpPr>
        <p:spPr>
          <a:xfrm>
            <a:off x="2496835" y="6186122"/>
            <a:ext cx="945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langwelliger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EBE4C794-0635-BCC2-C35C-FE6948BBDD91}"/>
              </a:ext>
            </a:extLst>
          </p:cNvPr>
          <p:cNvSpPr txBox="1"/>
          <p:nvPr/>
        </p:nvSpPr>
        <p:spPr>
          <a:xfrm>
            <a:off x="396978" y="6463448"/>
            <a:ext cx="3483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Hier: Etwa 2 Mikrometer = 2 Tausendstel Millimeter</a:t>
            </a:r>
          </a:p>
        </p:txBody>
      </p:sp>
    </p:spTree>
    <p:extLst>
      <p:ext uri="{BB962C8B-B14F-4D97-AF65-F5344CB8AC3E}">
        <p14:creationId xmlns:p14="http://schemas.microsoft.com/office/powerpoint/2010/main" val="3088792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11248844" y="6347962"/>
            <a:ext cx="692185" cy="328884"/>
          </a:xfrm>
        </p:spPr>
        <p:txBody>
          <a:bodyPr/>
          <a:lstStyle/>
          <a:p>
            <a:fld id="{9C52A749-1F80-4309-A498-5780776620DA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5" name="Rechteck 4"/>
          <p:cNvSpPr/>
          <p:nvPr/>
        </p:nvSpPr>
        <p:spPr>
          <a:xfrm>
            <a:off x="0" y="3810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dirty="0"/>
              <a:t>Kann man den erwarteten Temperaturanstieg schon beobachten ?</a:t>
            </a:r>
            <a:endParaRPr lang="en-GB" sz="3200" b="1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54F4A27-C454-0A20-E450-7B6B9F37D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93" y="783155"/>
            <a:ext cx="7829001" cy="4403813"/>
          </a:xfrm>
          <a:prstGeom prst="rect">
            <a:avLst/>
          </a:prstGeom>
        </p:spPr>
      </p:pic>
      <p:sp>
        <p:nvSpPr>
          <p:cNvPr id="3" name="Abgerundetes Rechteck 5">
            <a:extLst>
              <a:ext uri="{FF2B5EF4-FFF2-40B4-BE49-F238E27FC236}">
                <a16:creationId xmlns:a16="http://schemas.microsoft.com/office/drawing/2014/main" id="{BDF8D1F6-1FD1-E58E-2419-93DC0A2CD63C}"/>
              </a:ext>
            </a:extLst>
          </p:cNvPr>
          <p:cNvSpPr/>
          <p:nvPr/>
        </p:nvSpPr>
        <p:spPr>
          <a:xfrm>
            <a:off x="2646119" y="3199424"/>
            <a:ext cx="1450665" cy="30079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Global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6" name="Abgerundetes Rechteck 6">
            <a:extLst>
              <a:ext uri="{FF2B5EF4-FFF2-40B4-BE49-F238E27FC236}">
                <a16:creationId xmlns:a16="http://schemas.microsoft.com/office/drawing/2014/main" id="{F148B3A5-5290-0A8D-1ACF-4DF00B0AA847}"/>
              </a:ext>
            </a:extLst>
          </p:cNvPr>
          <p:cNvSpPr/>
          <p:nvPr/>
        </p:nvSpPr>
        <p:spPr>
          <a:xfrm>
            <a:off x="2646119" y="1126089"/>
            <a:ext cx="1450665" cy="31969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Europa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7" name="Abgerundetes Rechteck 8">
            <a:extLst>
              <a:ext uri="{FF2B5EF4-FFF2-40B4-BE49-F238E27FC236}">
                <a16:creationId xmlns:a16="http://schemas.microsoft.com/office/drawing/2014/main" id="{2B8AF788-CE66-4F20-345C-76D10C9FBEC6}"/>
              </a:ext>
            </a:extLst>
          </p:cNvPr>
          <p:cNvSpPr/>
          <p:nvPr/>
        </p:nvSpPr>
        <p:spPr>
          <a:xfrm>
            <a:off x="4207589" y="5736258"/>
            <a:ext cx="1999176" cy="36294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Bremen (D)</a:t>
            </a:r>
            <a:endParaRPr lang="en-GB" sz="2400" b="1" dirty="0">
              <a:solidFill>
                <a:schemeClr val="tx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00236DA-27F4-3A9D-1335-208936419E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527" y="4721747"/>
            <a:ext cx="3280848" cy="2052997"/>
          </a:xfrm>
          <a:prstGeom prst="rect">
            <a:avLst/>
          </a:prstGeom>
        </p:spPr>
      </p:pic>
      <p:sp>
        <p:nvSpPr>
          <p:cNvPr id="9" name="Abgerundetes Rechteck 10">
            <a:extLst>
              <a:ext uri="{FF2B5EF4-FFF2-40B4-BE49-F238E27FC236}">
                <a16:creationId xmlns:a16="http://schemas.microsoft.com/office/drawing/2014/main" id="{967205F6-DEA3-9D97-50D8-168092173DDC}"/>
              </a:ext>
            </a:extLst>
          </p:cNvPr>
          <p:cNvSpPr/>
          <p:nvPr/>
        </p:nvSpPr>
        <p:spPr>
          <a:xfrm>
            <a:off x="8027806" y="1297952"/>
            <a:ext cx="2210704" cy="35360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Deutschland</a:t>
            </a:r>
            <a:endParaRPr lang="en-GB" sz="2400" b="1" dirty="0">
              <a:solidFill>
                <a:schemeClr val="tx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A989925-E757-A5A9-947E-846E0EB79F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7" y="5182837"/>
            <a:ext cx="927900" cy="52100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C0FD310-E77D-4367-4729-940D2BEDF0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534" y="5241533"/>
            <a:ext cx="1181084" cy="35282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AFD9A0A-5F9A-1B22-F211-4F8EB30502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03" y="5220752"/>
            <a:ext cx="483436" cy="32309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637305A-3DDE-56B2-DEC2-214D3FF307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906" y="1750564"/>
            <a:ext cx="1785093" cy="47695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3770A18-D864-916D-4586-69F5A574B6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690" y="6150782"/>
            <a:ext cx="1398340" cy="37362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4827FAB-A093-341E-57B8-50FDBB775D2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430" y="2303951"/>
            <a:ext cx="2721548" cy="153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44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11248844" y="6347962"/>
            <a:ext cx="692185" cy="328884"/>
          </a:xfrm>
        </p:spPr>
        <p:txBody>
          <a:bodyPr/>
          <a:lstStyle/>
          <a:p>
            <a:fld id="{9C52A749-1F80-4309-A498-5780776620DA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5" name="Rechteck 4"/>
          <p:cNvSpPr/>
          <p:nvPr/>
        </p:nvSpPr>
        <p:spPr>
          <a:xfrm>
            <a:off x="0" y="3810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dirty="0"/>
              <a:t>Es wird nur ein paar Grad wärmer – Wo ist das Problem ?</a:t>
            </a:r>
            <a:endParaRPr lang="en-GB" sz="3200" b="1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6AF7DBA-38AD-2372-8CF2-92B97040B2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58" y="703361"/>
            <a:ext cx="8562352" cy="3217414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4FB0B077-457C-7820-529E-E98CB7ABD25C}"/>
              </a:ext>
            </a:extLst>
          </p:cNvPr>
          <p:cNvSpPr/>
          <p:nvPr/>
        </p:nvSpPr>
        <p:spPr>
          <a:xfrm>
            <a:off x="250971" y="6414779"/>
            <a:ext cx="9017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  <a:hlinkClick r:id="rId4"/>
              </a:rPr>
              <a:t>https://schoolsforfuture.net/m/slides/user_1/ff6b2bce4a024199106d_global-annual-mean-temperature-variation-of-the-Earth_P53161Z.png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14E7BC7-1306-F76E-4627-FB0BE54E4207}"/>
              </a:ext>
            </a:extLst>
          </p:cNvPr>
          <p:cNvSpPr txBox="1"/>
          <p:nvPr/>
        </p:nvSpPr>
        <p:spPr>
          <a:xfrm>
            <a:off x="250971" y="5920965"/>
            <a:ext cx="3702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Eisbohrkerne: </a:t>
            </a:r>
          </a:p>
          <a:p>
            <a:r>
              <a:rPr lang="de-DE" sz="1400" dirty="0"/>
              <a:t>NGRIP (Grönland), EPICA (Antarktis) </a:t>
            </a:r>
            <a:endParaRPr lang="en-GB" sz="1400" dirty="0"/>
          </a:p>
        </p:txBody>
      </p:sp>
      <p:sp>
        <p:nvSpPr>
          <p:cNvPr id="7" name="Pfeil nach unten 6">
            <a:extLst>
              <a:ext uri="{FF2B5EF4-FFF2-40B4-BE49-F238E27FC236}">
                <a16:creationId xmlns:a16="http://schemas.microsoft.com/office/drawing/2014/main" id="{AA39BD99-0AEA-4041-59CF-0945DA59E955}"/>
              </a:ext>
            </a:extLst>
          </p:cNvPr>
          <p:cNvSpPr/>
          <p:nvPr/>
        </p:nvSpPr>
        <p:spPr>
          <a:xfrm>
            <a:off x="6331750" y="3121058"/>
            <a:ext cx="373626" cy="408887"/>
          </a:xfrm>
          <a:prstGeom prst="downArrow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2A36A11-A1BB-219D-AA4C-7C1568B98BB0}"/>
              </a:ext>
            </a:extLst>
          </p:cNvPr>
          <p:cNvSpPr txBox="1"/>
          <p:nvPr/>
        </p:nvSpPr>
        <p:spPr>
          <a:xfrm>
            <a:off x="2777477" y="3954694"/>
            <a:ext cx="6303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</a:rPr>
              <a:t>Global war es in der letzten Kaltzeit (Glazial, „Eiszeit“) „nur“ wenige Grad kälter als heute, aber große Teile Deutschlands waren von einer mehrere Kilometer dicken Eisschicht bedeckt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9" name="Pfeil nach unten 9">
            <a:extLst>
              <a:ext uri="{FF2B5EF4-FFF2-40B4-BE49-F238E27FC236}">
                <a16:creationId xmlns:a16="http://schemas.microsoft.com/office/drawing/2014/main" id="{A775E8F8-C7D9-1FF8-0E58-F54D1A94210D}"/>
              </a:ext>
            </a:extLst>
          </p:cNvPr>
          <p:cNvSpPr/>
          <p:nvPr/>
        </p:nvSpPr>
        <p:spPr>
          <a:xfrm rot="10800000">
            <a:off x="8894345" y="2639278"/>
            <a:ext cx="373626" cy="481780"/>
          </a:xfrm>
          <a:prstGeom prst="downArrow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89315BB-DEA0-628A-F2D0-765200CA2B69}"/>
              </a:ext>
            </a:extLst>
          </p:cNvPr>
          <p:cNvSpPr txBox="1"/>
          <p:nvPr/>
        </p:nvSpPr>
        <p:spPr>
          <a:xfrm>
            <a:off x="8939709" y="1753059"/>
            <a:ext cx="16486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Auf dem Weg in eine unbekannte </a:t>
            </a:r>
            <a:r>
              <a:rPr lang="de-DE" sz="1400" b="1" dirty="0" err="1">
                <a:solidFill>
                  <a:srgbClr val="FF0000"/>
                </a:solidFill>
              </a:rPr>
              <a:t>Heisszeit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6C03303-F30B-6BCF-A2A5-9B94AC27E538}"/>
              </a:ext>
            </a:extLst>
          </p:cNvPr>
          <p:cNvSpPr txBox="1"/>
          <p:nvPr/>
        </p:nvSpPr>
        <p:spPr>
          <a:xfrm>
            <a:off x="979720" y="4843267"/>
            <a:ext cx="87521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>
                <a:solidFill>
                  <a:srgbClr val="FF0000"/>
                </a:solidFill>
              </a:rPr>
              <a:t>Jedes Grad Änderung der globalen Mitteltemperatur entspricht einer </a:t>
            </a:r>
          </a:p>
          <a:p>
            <a:r>
              <a:rPr lang="de-DE" sz="2200" dirty="0">
                <a:solidFill>
                  <a:srgbClr val="FF0000"/>
                </a:solidFill>
              </a:rPr>
              <a:t>großen Veränderung und ist nicht zu vergleichen mit lokalen kurzfristigen Temperaturschwankungen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A11AA38-D6A2-8D96-E0DD-069B4FFDA2C7}"/>
              </a:ext>
            </a:extLst>
          </p:cNvPr>
          <p:cNvSpPr txBox="1"/>
          <p:nvPr/>
        </p:nvSpPr>
        <p:spPr>
          <a:xfrm>
            <a:off x="9394527" y="2924867"/>
            <a:ext cx="688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0</a:t>
            </a:r>
            <a:r>
              <a:rPr lang="de-DE" baseline="30000" dirty="0"/>
              <a:t>o</a:t>
            </a:r>
            <a:r>
              <a:rPr lang="de-DE" dirty="0"/>
              <a:t>C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B7B6D9B-A104-50EF-1D36-8F035CAF3942}"/>
              </a:ext>
            </a:extLst>
          </p:cNvPr>
          <p:cNvSpPr txBox="1"/>
          <p:nvPr/>
        </p:nvSpPr>
        <p:spPr>
          <a:xfrm>
            <a:off x="9318075" y="3260821"/>
            <a:ext cx="688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-4</a:t>
            </a:r>
            <a:r>
              <a:rPr lang="de-DE" b="1" baseline="30000" dirty="0">
                <a:solidFill>
                  <a:srgbClr val="0000FF"/>
                </a:solidFill>
              </a:rPr>
              <a:t>o</a:t>
            </a:r>
            <a:r>
              <a:rPr lang="de-DE" b="1" dirty="0">
                <a:solidFill>
                  <a:srgbClr val="0000FF"/>
                </a:solidFill>
              </a:rPr>
              <a:t>C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E12B415-07B7-717F-04E9-ABC59E35B193}"/>
              </a:ext>
            </a:extLst>
          </p:cNvPr>
          <p:cNvSpPr txBox="1"/>
          <p:nvPr/>
        </p:nvSpPr>
        <p:spPr>
          <a:xfrm>
            <a:off x="9285944" y="2562821"/>
            <a:ext cx="688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+4</a:t>
            </a:r>
            <a:r>
              <a:rPr lang="de-DE" b="1" baseline="30000" dirty="0">
                <a:solidFill>
                  <a:srgbClr val="FF0000"/>
                </a:solidFill>
              </a:rPr>
              <a:t>o</a:t>
            </a:r>
            <a:r>
              <a:rPr lang="de-DE" b="1" dirty="0">
                <a:solidFill>
                  <a:srgbClr val="FF0000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884646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11248844" y="6347962"/>
            <a:ext cx="692185" cy="328884"/>
          </a:xfrm>
        </p:spPr>
        <p:txBody>
          <a:bodyPr/>
          <a:lstStyle/>
          <a:p>
            <a:fld id="{9C52A749-1F80-4309-A498-5780776620DA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5" name="Rechteck 4"/>
          <p:cNvSpPr/>
          <p:nvPr/>
        </p:nvSpPr>
        <p:spPr>
          <a:xfrm>
            <a:off x="0" y="3810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dirty="0"/>
              <a:t>Was trägt wieviel zum Temperaturanstieg bei ?</a:t>
            </a:r>
            <a:endParaRPr lang="en-GB" sz="3200" b="1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0D43DC4-57A8-0A22-FA67-4FBBACDAC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53" y="867676"/>
            <a:ext cx="9190619" cy="45953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DE6867D-DDF1-EAD8-F2B1-5EE65510AC1B}"/>
              </a:ext>
            </a:extLst>
          </p:cNvPr>
          <p:cNvSpPr txBox="1"/>
          <p:nvPr/>
        </p:nvSpPr>
        <p:spPr>
          <a:xfrm>
            <a:off x="1187733" y="5681407"/>
            <a:ext cx="7698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FF0000"/>
                </a:solidFill>
              </a:rPr>
              <a:t>Wärmend: CO</a:t>
            </a:r>
            <a:r>
              <a:rPr lang="de-DE" sz="2400" b="1" baseline="-25000" dirty="0">
                <a:solidFill>
                  <a:srgbClr val="FF0000"/>
                </a:solidFill>
              </a:rPr>
              <a:t>2</a:t>
            </a:r>
            <a:r>
              <a:rPr lang="de-DE" sz="2400" b="1" dirty="0">
                <a:solidFill>
                  <a:srgbClr val="FF0000"/>
                </a:solidFill>
              </a:rPr>
              <a:t>, Methan, andere Treibhausgase, …</a:t>
            </a:r>
          </a:p>
          <a:p>
            <a:r>
              <a:rPr lang="de-DE" sz="2400" b="1" dirty="0">
                <a:solidFill>
                  <a:srgbClr val="0000FF"/>
                </a:solidFill>
              </a:rPr>
              <a:t>Kühlend: Aerosole, bestimmte Bodenänderungen, …</a:t>
            </a:r>
          </a:p>
        </p:txBody>
      </p:sp>
    </p:spTree>
    <p:extLst>
      <p:ext uri="{BB962C8B-B14F-4D97-AF65-F5344CB8AC3E}">
        <p14:creationId xmlns:p14="http://schemas.microsoft.com/office/powerpoint/2010/main" val="3424921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11248844" y="6347962"/>
            <a:ext cx="692185" cy="328884"/>
          </a:xfrm>
        </p:spPr>
        <p:txBody>
          <a:bodyPr/>
          <a:lstStyle/>
          <a:p>
            <a:fld id="{9C52A749-1F80-4309-A498-5780776620DA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5" name="Rechteck 4"/>
          <p:cNvSpPr/>
          <p:nvPr/>
        </p:nvSpPr>
        <p:spPr>
          <a:xfrm>
            <a:off x="0" y="3810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dirty="0"/>
              <a:t>Alles hängt mit allem zusammen: Klimasystem Erde</a:t>
            </a:r>
            <a:endParaRPr lang="en-GB" sz="3200" b="1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7E8780C-6BE3-E268-07A0-137310BB0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08" y="776454"/>
            <a:ext cx="7095303" cy="4970766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E2DEBA0B-4389-6965-72A4-D87F6CBE69E4}"/>
              </a:ext>
            </a:extLst>
          </p:cNvPr>
          <p:cNvSpPr/>
          <p:nvPr/>
        </p:nvSpPr>
        <p:spPr>
          <a:xfrm>
            <a:off x="7474348" y="774743"/>
            <a:ext cx="2922249" cy="1638300"/>
          </a:xfrm>
          <a:prstGeom prst="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„Störung des Systems“, z.B. durch </a:t>
            </a:r>
            <a:r>
              <a:rPr lang="de-DE" b="1" dirty="0">
                <a:solidFill>
                  <a:srgbClr val="FF0000"/>
                </a:solidFill>
              </a:rPr>
              <a:t>CO</a:t>
            </a:r>
            <a:r>
              <a:rPr lang="de-DE" b="1" baseline="-25000" dirty="0">
                <a:solidFill>
                  <a:srgbClr val="FF0000"/>
                </a:solidFill>
              </a:rPr>
              <a:t>2</a:t>
            </a:r>
            <a:r>
              <a:rPr lang="de-DE" b="1" dirty="0">
                <a:solidFill>
                  <a:srgbClr val="FF0000"/>
                </a:solidFill>
              </a:rPr>
              <a:t>-Emissionen</a:t>
            </a:r>
            <a:r>
              <a:rPr lang="de-DE" dirty="0">
                <a:solidFill>
                  <a:schemeClr val="tx1"/>
                </a:solidFill>
              </a:rPr>
              <a:t> aus der Verbrennung von Öl, Kohle und Erdgas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Pfeil nach unten 6">
            <a:extLst>
              <a:ext uri="{FF2B5EF4-FFF2-40B4-BE49-F238E27FC236}">
                <a16:creationId xmlns:a16="http://schemas.microsoft.com/office/drawing/2014/main" id="{7A8D2509-8E10-D936-CE61-A1ACBF96ADD4}"/>
              </a:ext>
            </a:extLst>
          </p:cNvPr>
          <p:cNvSpPr/>
          <p:nvPr/>
        </p:nvSpPr>
        <p:spPr>
          <a:xfrm>
            <a:off x="8308748" y="2591344"/>
            <a:ext cx="1253447" cy="5753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3D7E35D-0DF2-0E03-CDE3-77A35A5B96AB}"/>
              </a:ext>
            </a:extLst>
          </p:cNvPr>
          <p:cNvSpPr/>
          <p:nvPr/>
        </p:nvSpPr>
        <p:spPr>
          <a:xfrm>
            <a:off x="7474346" y="3334724"/>
            <a:ext cx="2922249" cy="1638300"/>
          </a:xfrm>
          <a:prstGeom prst="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Änderungen von </a:t>
            </a:r>
            <a:r>
              <a:rPr lang="de-DE" b="1" dirty="0">
                <a:solidFill>
                  <a:srgbClr val="FF0000"/>
                </a:solidFill>
              </a:rPr>
              <a:t>Temperatur, Meeresspiegel, Vegetation, Niederschlag, Meereis, Strömungen, …  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134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11248844" y="6347962"/>
            <a:ext cx="692185" cy="328884"/>
          </a:xfrm>
        </p:spPr>
        <p:txBody>
          <a:bodyPr/>
          <a:lstStyle/>
          <a:p>
            <a:fld id="{9C52A749-1F80-4309-A498-5780776620DA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5" name="Rechteck 4"/>
          <p:cNvSpPr/>
          <p:nvPr/>
        </p:nvSpPr>
        <p:spPr>
          <a:xfrm>
            <a:off x="0" y="3810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dirty="0"/>
              <a:t>Kann man Folgen der globalen Erwärmung schon beobachten ?</a:t>
            </a:r>
            <a:endParaRPr lang="en-GB" sz="3200" b="1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A01CD12-785C-29A6-EDEA-68569AE35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75" y="1156608"/>
            <a:ext cx="2824216" cy="269876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58DDFCE-068A-D232-78E2-2251EBCD04A0}"/>
              </a:ext>
            </a:extLst>
          </p:cNvPr>
          <p:cNvSpPr txBox="1"/>
          <p:nvPr/>
        </p:nvSpPr>
        <p:spPr>
          <a:xfrm>
            <a:off x="195422" y="657501"/>
            <a:ext cx="3609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0000FF"/>
                </a:solidFill>
              </a:rPr>
              <a:t>Meeresspiegelanstieg</a:t>
            </a:r>
            <a:endParaRPr lang="en-GB" sz="2800" dirty="0">
              <a:solidFill>
                <a:srgbClr val="0000FF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4D99177-2561-59B4-1968-71DE966B0A7C}"/>
              </a:ext>
            </a:extLst>
          </p:cNvPr>
          <p:cNvSpPr txBox="1"/>
          <p:nvPr/>
        </p:nvSpPr>
        <p:spPr>
          <a:xfrm>
            <a:off x="4345497" y="904254"/>
            <a:ext cx="3609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0000FF"/>
                </a:solidFill>
              </a:rPr>
              <a:t>Gletscherschmelze</a:t>
            </a:r>
            <a:endParaRPr lang="en-GB" sz="2800" dirty="0">
              <a:solidFill>
                <a:srgbClr val="0000FF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9983B08-4A41-B07E-7A00-7610BA0363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633" y="1372711"/>
            <a:ext cx="3623559" cy="191815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2184E4F-5E37-E38F-DCCE-ED721EF08737}"/>
              </a:ext>
            </a:extLst>
          </p:cNvPr>
          <p:cNvSpPr txBox="1"/>
          <p:nvPr/>
        </p:nvSpPr>
        <p:spPr>
          <a:xfrm>
            <a:off x="164678" y="4013321"/>
            <a:ext cx="5013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0000FF"/>
                </a:solidFill>
              </a:rPr>
              <a:t>Abnahme arktisches Meereis</a:t>
            </a:r>
            <a:endParaRPr lang="en-GB" sz="2800" dirty="0">
              <a:solidFill>
                <a:srgbClr val="0000FF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E8B7951-DECA-5099-3E63-E63469FF25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53" y="4498377"/>
            <a:ext cx="4145421" cy="207426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FC40980-A3E3-02AA-9BBC-37B7BB6AFB8E}"/>
              </a:ext>
            </a:extLst>
          </p:cNvPr>
          <p:cNvSpPr txBox="1"/>
          <p:nvPr/>
        </p:nvSpPr>
        <p:spPr>
          <a:xfrm>
            <a:off x="7333009" y="647591"/>
            <a:ext cx="3609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0000FF"/>
                </a:solidFill>
              </a:rPr>
              <a:t>Eisschmelze Grönland</a:t>
            </a:r>
            <a:endParaRPr lang="en-GB" sz="2800" dirty="0">
              <a:solidFill>
                <a:srgbClr val="0000FF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F1B6450-22C3-0458-591E-1D65E4CDB5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32" y="1203899"/>
            <a:ext cx="3429883" cy="2698764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1A6ECA3-8ECF-23F4-C091-F76BD97F36C5}"/>
              </a:ext>
            </a:extLst>
          </p:cNvPr>
          <p:cNvSpPr txBox="1"/>
          <p:nvPr/>
        </p:nvSpPr>
        <p:spPr>
          <a:xfrm>
            <a:off x="4734075" y="4624079"/>
            <a:ext cx="44990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FF"/>
                </a:solidFill>
              </a:rPr>
              <a:t>Extremwetterzunahme (Hitzewellen, Stürme, Dürren, Überschwemmungen, …)</a:t>
            </a:r>
          </a:p>
          <a:p>
            <a:endParaRPr lang="de-DE" sz="600" dirty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FF"/>
                </a:solidFill>
              </a:rPr>
              <a:t>Verschiebung von Vegetationszonen</a:t>
            </a:r>
          </a:p>
          <a:p>
            <a:endParaRPr lang="de-DE" sz="600" dirty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FF"/>
                </a:solidFill>
              </a:rPr>
              <a:t>Ernteausfälle</a:t>
            </a:r>
          </a:p>
          <a:p>
            <a:endParaRPr lang="de-DE" sz="600" dirty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FF"/>
                </a:solidFill>
              </a:rPr>
              <a:t>Ausbreitung Dengue und Malaria</a:t>
            </a:r>
          </a:p>
          <a:p>
            <a:endParaRPr lang="de-DE" sz="600" dirty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FF"/>
                </a:solidFill>
              </a:rPr>
              <a:t>…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9372469-7D01-BDA6-B543-2D1A44782BBB}"/>
              </a:ext>
            </a:extLst>
          </p:cNvPr>
          <p:cNvSpPr txBox="1"/>
          <p:nvPr/>
        </p:nvSpPr>
        <p:spPr>
          <a:xfrm>
            <a:off x="1832383" y="3032489"/>
            <a:ext cx="20153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rgbClr val="FF0000"/>
                </a:solidFill>
              </a:rPr>
              <a:t>Etwa +9 cm in 30 Jahren</a:t>
            </a:r>
          </a:p>
          <a:p>
            <a:pPr algn="ctr"/>
            <a:r>
              <a:rPr lang="de-DE" sz="1200" dirty="0">
                <a:solidFill>
                  <a:srgbClr val="FF0000"/>
                </a:solidFill>
              </a:rPr>
              <a:t>Derzeit etwa 3,2 mm/Jahr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397D4E1-3B7C-A81D-F04E-3ACDD3CF838C}"/>
              </a:ext>
            </a:extLst>
          </p:cNvPr>
          <p:cNvSpPr txBox="1"/>
          <p:nvPr/>
        </p:nvSpPr>
        <p:spPr>
          <a:xfrm>
            <a:off x="2513063" y="4609963"/>
            <a:ext cx="1931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rgbClr val="FF0000"/>
                </a:solidFill>
              </a:rPr>
              <a:t>Etwa -12% pro Dekade</a:t>
            </a:r>
          </a:p>
          <a:p>
            <a:r>
              <a:rPr lang="de-DE" sz="1100" dirty="0">
                <a:solidFill>
                  <a:srgbClr val="FF0000"/>
                </a:solidFill>
              </a:rPr>
              <a:t>September eisfrei in einigen Jahrzehnten (um 2050)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D8E4509-C5DD-3259-155C-F593A9E000BF}"/>
              </a:ext>
            </a:extLst>
          </p:cNvPr>
          <p:cNvSpPr txBox="1"/>
          <p:nvPr/>
        </p:nvSpPr>
        <p:spPr>
          <a:xfrm>
            <a:off x="630218" y="5606689"/>
            <a:ext cx="2299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rgbClr val="FF0000"/>
                </a:solidFill>
              </a:rPr>
              <a:t>50% Abnahme in 40 Jahren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A490B62-D01B-ABA7-9507-826E233A24C2}"/>
              </a:ext>
            </a:extLst>
          </p:cNvPr>
          <p:cNvSpPr txBox="1"/>
          <p:nvPr/>
        </p:nvSpPr>
        <p:spPr>
          <a:xfrm>
            <a:off x="7143761" y="3773307"/>
            <a:ext cx="3969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rgbClr val="FF0000"/>
                </a:solidFill>
              </a:rPr>
              <a:t>Eisverluste an „den Rändern“ </a:t>
            </a:r>
          </a:p>
          <a:p>
            <a:pPr algn="ctr"/>
            <a:r>
              <a:rPr lang="de-DE" sz="1400" b="1" dirty="0">
                <a:solidFill>
                  <a:srgbClr val="FF0000"/>
                </a:solidFill>
              </a:rPr>
              <a:t>von etwa 30 cm/Jahr</a:t>
            </a:r>
          </a:p>
          <a:p>
            <a:pPr algn="ctr"/>
            <a:r>
              <a:rPr lang="de-DE" sz="1200" dirty="0">
                <a:solidFill>
                  <a:srgbClr val="FF0000"/>
                </a:solidFill>
              </a:rPr>
              <a:t>(Gesamtmasse entspricht 7 m Meeresspiegel)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F3EBB5A-3712-1377-CF22-741A8A3CDDDE}"/>
              </a:ext>
            </a:extLst>
          </p:cNvPr>
          <p:cNvSpPr txBox="1"/>
          <p:nvPr/>
        </p:nvSpPr>
        <p:spPr>
          <a:xfrm>
            <a:off x="8775496" y="1952454"/>
            <a:ext cx="763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rgbClr val="FF0000"/>
                </a:solidFill>
              </a:rPr>
              <a:t>3 km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A353444-A8E7-5322-41AE-5F0F76F07B44}"/>
              </a:ext>
            </a:extLst>
          </p:cNvPr>
          <p:cNvSpPr txBox="1"/>
          <p:nvPr/>
        </p:nvSpPr>
        <p:spPr>
          <a:xfrm>
            <a:off x="4366002" y="3405098"/>
            <a:ext cx="3359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0000FF"/>
                </a:solidFill>
              </a:rPr>
              <a:t>Eisschmelze </a:t>
            </a:r>
            <a:r>
              <a:rPr lang="de-DE" sz="2800" dirty="0" err="1">
                <a:solidFill>
                  <a:srgbClr val="0000FF"/>
                </a:solidFill>
              </a:rPr>
              <a:t>Antarkis</a:t>
            </a:r>
            <a:endParaRPr lang="en-GB" sz="2800" dirty="0">
              <a:solidFill>
                <a:srgbClr val="0000FF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87A52CC-7822-AB6E-4C05-A4518D50AABA}"/>
              </a:ext>
            </a:extLst>
          </p:cNvPr>
          <p:cNvSpPr txBox="1"/>
          <p:nvPr/>
        </p:nvSpPr>
        <p:spPr>
          <a:xfrm>
            <a:off x="4034218" y="3868746"/>
            <a:ext cx="3969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rgbClr val="FF0000"/>
                </a:solidFill>
              </a:rPr>
              <a:t>Eisverlust 1992-2020 etwa 55</a:t>
            </a:r>
            <a:r>
              <a:rPr lang="de-DE" sz="1400" b="1">
                <a:solidFill>
                  <a:srgbClr val="FF0000"/>
                </a:solidFill>
              </a:rPr>
              <a:t>% von Grönland</a:t>
            </a:r>
            <a:endParaRPr lang="de-DE" sz="1400" b="1" dirty="0">
              <a:solidFill>
                <a:srgbClr val="FF0000"/>
              </a:solidFill>
            </a:endParaRPr>
          </a:p>
          <a:p>
            <a:pPr algn="ctr"/>
            <a:r>
              <a:rPr lang="de-DE" sz="1200" dirty="0">
                <a:solidFill>
                  <a:srgbClr val="FF0000"/>
                </a:solidFill>
              </a:rPr>
              <a:t>Also etwa 2670 </a:t>
            </a:r>
            <a:r>
              <a:rPr lang="de-DE" sz="1200" dirty="0" err="1">
                <a:solidFill>
                  <a:srgbClr val="FF0000"/>
                </a:solidFill>
              </a:rPr>
              <a:t>Gt</a:t>
            </a:r>
            <a:r>
              <a:rPr lang="de-DE" sz="1200" dirty="0">
                <a:solidFill>
                  <a:srgbClr val="FF0000"/>
                </a:solidFill>
              </a:rPr>
              <a:t> im Vergleich zu etwa 4890 </a:t>
            </a:r>
            <a:r>
              <a:rPr lang="de-DE" sz="1200" dirty="0" err="1">
                <a:solidFill>
                  <a:srgbClr val="FF0000"/>
                </a:solidFill>
              </a:rPr>
              <a:t>Gt</a:t>
            </a:r>
            <a:r>
              <a:rPr lang="de-DE" sz="1200" dirty="0">
                <a:solidFill>
                  <a:srgbClr val="FF0000"/>
                </a:solidFill>
              </a:rPr>
              <a:t>.</a:t>
            </a:r>
            <a:r>
              <a:rPr lang="de-DE" sz="14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de-DE" sz="1200" dirty="0">
                <a:solidFill>
                  <a:srgbClr val="FF0000"/>
                </a:solidFill>
              </a:rPr>
              <a:t>(Gesamtmasse entspricht 60 m Meeresspiegel)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A40A1F5-B69C-B0E3-190A-2EB352DC463D}"/>
              </a:ext>
            </a:extLst>
          </p:cNvPr>
          <p:cNvSpPr txBox="1"/>
          <p:nvPr/>
        </p:nvSpPr>
        <p:spPr>
          <a:xfrm>
            <a:off x="641248" y="2265942"/>
            <a:ext cx="20153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rgbClr val="FF0000"/>
                </a:solidFill>
              </a:rPr>
              <a:t>1900-2018: etwa +20 cm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C8F2048-F5A7-C292-129C-44C05F4BF607}"/>
              </a:ext>
            </a:extLst>
          </p:cNvPr>
          <p:cNvSpPr txBox="1"/>
          <p:nvPr/>
        </p:nvSpPr>
        <p:spPr>
          <a:xfrm>
            <a:off x="663768" y="2460856"/>
            <a:ext cx="1946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FF0000"/>
                </a:solidFill>
              </a:rPr>
              <a:t>- Thermische Ausdehnung: 50%</a:t>
            </a:r>
          </a:p>
          <a:p>
            <a:r>
              <a:rPr lang="de-DE" sz="1000" dirty="0">
                <a:solidFill>
                  <a:srgbClr val="FF0000"/>
                </a:solidFill>
              </a:rPr>
              <a:t>- Gletscher: 22%</a:t>
            </a:r>
          </a:p>
          <a:p>
            <a:r>
              <a:rPr lang="de-DE" sz="1000" dirty="0">
                <a:solidFill>
                  <a:srgbClr val="FF0000"/>
                </a:solidFill>
              </a:rPr>
              <a:t>- Eisschilde: 20%</a:t>
            </a:r>
          </a:p>
          <a:p>
            <a:r>
              <a:rPr lang="de-DE" sz="1000" dirty="0">
                <a:solidFill>
                  <a:srgbClr val="FF0000"/>
                </a:solidFill>
              </a:rPr>
              <a:t>- Weitere: 8%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7FCD1E42-5517-CD1A-E4A2-905232A2DE71}"/>
              </a:ext>
            </a:extLst>
          </p:cNvPr>
          <p:cNvSpPr txBox="1"/>
          <p:nvPr/>
        </p:nvSpPr>
        <p:spPr>
          <a:xfrm>
            <a:off x="4345497" y="2187988"/>
            <a:ext cx="28732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rgbClr val="FF0000"/>
                </a:solidFill>
              </a:rPr>
              <a:t>Abnahme 32 m seit 1957</a:t>
            </a:r>
          </a:p>
          <a:p>
            <a:r>
              <a:rPr lang="de-DE" sz="1200" b="1" dirty="0">
                <a:solidFill>
                  <a:srgbClr val="FF0000"/>
                </a:solidFill>
              </a:rPr>
              <a:t>bzw. 0,5-1 Meter pro Jahr</a:t>
            </a:r>
          </a:p>
        </p:txBody>
      </p:sp>
    </p:spTree>
    <p:extLst>
      <p:ext uri="{BB962C8B-B14F-4D97-AF65-F5344CB8AC3E}">
        <p14:creationId xmlns:p14="http://schemas.microsoft.com/office/powerpoint/2010/main" val="2224299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11248844" y="6347962"/>
            <a:ext cx="692185" cy="328884"/>
          </a:xfrm>
        </p:spPr>
        <p:txBody>
          <a:bodyPr/>
          <a:lstStyle/>
          <a:p>
            <a:fld id="{9C52A749-1F80-4309-A498-5780776620DA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5" name="Rechteck 4"/>
          <p:cNvSpPr/>
          <p:nvPr/>
        </p:nvSpPr>
        <p:spPr>
          <a:xfrm>
            <a:off x="0" y="3810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dirty="0"/>
              <a:t>Was wird befürchtet, wenn die Erwärmung weiter zunimmt ?</a:t>
            </a:r>
            <a:endParaRPr lang="en-GB" sz="3200" b="1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A392E0D-53C4-A155-9A6F-BECABD8DB2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177" y="1577369"/>
            <a:ext cx="5166161" cy="469022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2134BA8-83CD-7A81-9D08-5045E75F6043}"/>
              </a:ext>
            </a:extLst>
          </p:cNvPr>
          <p:cNvSpPr txBox="1"/>
          <p:nvPr/>
        </p:nvSpPr>
        <p:spPr>
          <a:xfrm>
            <a:off x="7710892" y="6099762"/>
            <a:ext cx="2025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Nelles und </a:t>
            </a:r>
            <a:r>
              <a:rPr lang="de-DE" sz="1400" dirty="0" err="1"/>
              <a:t>Serrer</a:t>
            </a:r>
            <a:r>
              <a:rPr lang="de-DE" sz="1400" dirty="0"/>
              <a:t>, 2021</a:t>
            </a:r>
            <a:endParaRPr lang="en-GB" sz="14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7FC7B3C-7D92-2379-4CC0-96D4A15B5C58}"/>
              </a:ext>
            </a:extLst>
          </p:cNvPr>
          <p:cNvSpPr txBox="1"/>
          <p:nvPr/>
        </p:nvSpPr>
        <p:spPr>
          <a:xfrm>
            <a:off x="201100" y="811781"/>
            <a:ext cx="10223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Es wird nicht alles schlechter werden. In einigen Regionen wird z.B. die </a:t>
            </a:r>
            <a:r>
              <a:rPr lang="de-DE"/>
              <a:t>Landwirtschaft ev. produktiver </a:t>
            </a:r>
            <a:r>
              <a:rPr lang="de-DE" dirty="0"/>
              <a:t>sein. </a:t>
            </a:r>
          </a:p>
          <a:p>
            <a:r>
              <a:rPr lang="de-DE" dirty="0"/>
              <a:t>Aber hier einige erwartete lokale negative Folgen (zusätzlich zum globalen Meeresspiegelanstieg etc.):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E31E181-1906-16B7-C68C-2A30089A34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605" y="3309885"/>
            <a:ext cx="2083656" cy="150206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2130E5C-5B5C-F06C-74CE-78BA1D24D5BA}"/>
              </a:ext>
            </a:extLst>
          </p:cNvPr>
          <p:cNvSpPr txBox="1"/>
          <p:nvPr/>
        </p:nvSpPr>
        <p:spPr>
          <a:xfrm>
            <a:off x="160909" y="6331964"/>
            <a:ext cx="72891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</a:t>
            </a:r>
            <a:r>
              <a:rPr lang="de-DE" sz="800" dirty="0">
                <a:hlinkClick r:id="rId5"/>
              </a:rPr>
              <a:t>https://www.spektrum.de/news/gibt-es-einen-neuen-jahrhundertsommer/1576400</a:t>
            </a:r>
            <a:r>
              <a:rPr lang="de-DE" sz="800" dirty="0"/>
              <a:t> </a:t>
            </a:r>
          </a:p>
          <a:p>
            <a:r>
              <a:rPr lang="de-DE" sz="800" dirty="0"/>
              <a:t>[2] </a:t>
            </a:r>
            <a:r>
              <a:rPr lang="de-DE" sz="800" dirty="0">
                <a:hlinkClick r:id="rId6"/>
              </a:rPr>
              <a:t>https://www.swr.de/swraktuell/rheinland-pfalz/koblenz/altenahr-nach-dem-hochwasser-100.html</a:t>
            </a:r>
            <a:endParaRPr lang="de-DE" sz="800" dirty="0"/>
          </a:p>
          <a:p>
            <a:r>
              <a:rPr lang="de-DE" sz="800" dirty="0"/>
              <a:t>[3] </a:t>
            </a:r>
            <a:r>
              <a:rPr lang="de-DE" sz="800" dirty="0">
                <a:hlinkClick r:id="rId7"/>
              </a:rPr>
              <a:t>https://www.saechsische.de/katastrophen/waldbrand/waldbrand-nationalpark-saechsische-boehmische-schweiz-bilder-gehen-um-die-welt-5799409-plus.html</a:t>
            </a:r>
            <a:r>
              <a:rPr lang="de-DE" sz="800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F505B77-D321-2630-17F2-1AB44B2C3B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604" y="4937413"/>
            <a:ext cx="2089185" cy="117629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93980E4-A54F-A427-007F-04DEFB1162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604" y="1763164"/>
            <a:ext cx="2083656" cy="143072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067D5241-0E8D-9116-B162-0EFB2D854E3D}"/>
              </a:ext>
            </a:extLst>
          </p:cNvPr>
          <p:cNvSpPr txBox="1"/>
          <p:nvPr/>
        </p:nvSpPr>
        <p:spPr>
          <a:xfrm>
            <a:off x="201101" y="1775848"/>
            <a:ext cx="208365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Mehr Hitzetage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Zu wenig Regen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Dürren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Ernteausfälle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…</a:t>
            </a:r>
          </a:p>
          <a:p>
            <a:endParaRPr lang="de-DE" sz="2000" b="1" dirty="0">
              <a:solidFill>
                <a:srgbClr val="FF0000"/>
              </a:solidFill>
            </a:endParaRPr>
          </a:p>
          <a:p>
            <a:r>
              <a:rPr lang="de-DE" sz="2000" b="1" dirty="0">
                <a:solidFill>
                  <a:srgbClr val="FF0000"/>
                </a:solidFill>
              </a:rPr>
              <a:t>Zu viel Regen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Überflutungen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…</a:t>
            </a:r>
          </a:p>
          <a:p>
            <a:endParaRPr lang="de-DE" sz="1600" b="1" dirty="0">
              <a:solidFill>
                <a:srgbClr val="FF0000"/>
              </a:solidFill>
            </a:endParaRPr>
          </a:p>
          <a:p>
            <a:endParaRPr lang="de-DE" sz="2000" b="1" dirty="0">
              <a:solidFill>
                <a:srgbClr val="FF0000"/>
              </a:solidFill>
            </a:endParaRPr>
          </a:p>
          <a:p>
            <a:r>
              <a:rPr lang="de-DE" sz="2000" b="1" dirty="0">
                <a:solidFill>
                  <a:srgbClr val="FF0000"/>
                </a:solidFill>
              </a:rPr>
              <a:t>Mehr 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Waldbrände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99358CF-FBBD-DD59-D02D-AE31C321C68D}"/>
              </a:ext>
            </a:extLst>
          </p:cNvPr>
          <p:cNvSpPr txBox="1"/>
          <p:nvPr/>
        </p:nvSpPr>
        <p:spPr>
          <a:xfrm>
            <a:off x="2092512" y="2834831"/>
            <a:ext cx="545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[1]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593B172-A811-3FCC-CA67-FA5844987B03}"/>
              </a:ext>
            </a:extLst>
          </p:cNvPr>
          <p:cNvSpPr txBox="1"/>
          <p:nvPr/>
        </p:nvSpPr>
        <p:spPr>
          <a:xfrm>
            <a:off x="2097432" y="4447319"/>
            <a:ext cx="545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[2]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1DE6740-A383-4AA8-EE58-42A7A33ABD70}"/>
              </a:ext>
            </a:extLst>
          </p:cNvPr>
          <p:cNvSpPr txBox="1"/>
          <p:nvPr/>
        </p:nvSpPr>
        <p:spPr>
          <a:xfrm>
            <a:off x="2097432" y="5730430"/>
            <a:ext cx="545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[3]</a:t>
            </a:r>
          </a:p>
        </p:txBody>
      </p:sp>
    </p:spTree>
    <p:extLst>
      <p:ext uri="{BB962C8B-B14F-4D97-AF65-F5344CB8AC3E}">
        <p14:creationId xmlns:p14="http://schemas.microsoft.com/office/powerpoint/2010/main" val="3259846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7C9A1-EA49-1714-D274-AA6011901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18E68B3-C8B7-5722-A423-FC13A2EC37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48844" y="6347962"/>
            <a:ext cx="692185" cy="328884"/>
          </a:xfrm>
        </p:spPr>
        <p:txBody>
          <a:bodyPr/>
          <a:lstStyle/>
          <a:p>
            <a:fld id="{9C52A749-1F80-4309-A498-5780776620DA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B3C782A-FE16-CFAA-CFBF-160E085E054B}"/>
              </a:ext>
            </a:extLst>
          </p:cNvPr>
          <p:cNvSpPr/>
          <p:nvPr/>
        </p:nvSpPr>
        <p:spPr>
          <a:xfrm>
            <a:off x="0" y="3810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dirty="0"/>
              <a:t>Übersicht Fortbildung</a:t>
            </a:r>
            <a:endParaRPr lang="en-GB" sz="3200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6A13DED-1065-9376-25B4-705C941015E9}"/>
              </a:ext>
            </a:extLst>
          </p:cNvPr>
          <p:cNvSpPr txBox="1"/>
          <p:nvPr/>
        </p:nvSpPr>
        <p:spPr>
          <a:xfrm>
            <a:off x="371787" y="1000672"/>
            <a:ext cx="9300755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1. </a:t>
            </a:r>
            <a:r>
              <a:rPr lang="de-DE" sz="2400" b="1" dirty="0" err="1">
                <a:solidFill>
                  <a:srgbClr val="002060"/>
                </a:solidFill>
              </a:rPr>
              <a:t>Begrüssung</a:t>
            </a:r>
            <a:r>
              <a:rPr lang="de-DE" dirty="0"/>
              <a:t> (Claudia Lindner, RUB)</a:t>
            </a:r>
          </a:p>
          <a:p>
            <a:endParaRPr lang="de-DE" sz="1000" dirty="0"/>
          </a:p>
          <a:p>
            <a:r>
              <a:rPr lang="de-DE" dirty="0"/>
              <a:t>2. </a:t>
            </a:r>
            <a:r>
              <a:rPr lang="de-DE" sz="2400" b="1" dirty="0">
                <a:solidFill>
                  <a:srgbClr val="002060"/>
                </a:solidFill>
              </a:rPr>
              <a:t>Übersichtsvortrag "</a:t>
            </a:r>
            <a:r>
              <a:rPr lang="de-DE" sz="2400" b="1" dirty="0">
                <a:solidFill>
                  <a:srgbClr val="002060"/>
                </a:solidFill>
                <a:highlight>
                  <a:srgbClr val="FFFF00"/>
                </a:highlight>
              </a:rPr>
              <a:t>Hintergrundinformationen zum Klimawandel</a:t>
            </a:r>
            <a:r>
              <a:rPr lang="de-DE" sz="2000" b="1" dirty="0">
                <a:solidFill>
                  <a:srgbClr val="002060"/>
                </a:solidFill>
              </a:rPr>
              <a:t>"</a:t>
            </a:r>
            <a:r>
              <a:rPr lang="de-DE" dirty="0"/>
              <a:t> (Michael Buchwitz, Uni Bremen)</a:t>
            </a:r>
          </a:p>
          <a:p>
            <a:endParaRPr lang="de-DE" sz="1000" dirty="0"/>
          </a:p>
          <a:p>
            <a:r>
              <a:rPr lang="de-DE" dirty="0"/>
              <a:t>3. </a:t>
            </a:r>
            <a:r>
              <a:rPr lang="de-DE" sz="2400" b="1" dirty="0">
                <a:solidFill>
                  <a:srgbClr val="002060"/>
                </a:solidFill>
              </a:rPr>
              <a:t>Interaktive Tools </a:t>
            </a:r>
            <a:r>
              <a:rPr lang="de-DE" dirty="0"/>
              <a:t>(Maximilian Reuter, Uni Bremen):</a:t>
            </a:r>
          </a:p>
          <a:p>
            <a:endParaRPr lang="de-DE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002060"/>
                </a:solidFill>
              </a:rPr>
              <a:t>Was sagt uns der Zeitverlauf der atmosphärischen CO</a:t>
            </a:r>
            <a:r>
              <a:rPr lang="de-DE" sz="2400" b="1" baseline="-25000" dirty="0">
                <a:solidFill>
                  <a:srgbClr val="002060"/>
                </a:solidFill>
              </a:rPr>
              <a:t>2</a:t>
            </a:r>
            <a:r>
              <a:rPr lang="de-DE" sz="2400" b="1" dirty="0">
                <a:solidFill>
                  <a:srgbClr val="002060"/>
                </a:solidFill>
              </a:rPr>
              <a:t>-Konzentration der letzten 450 Millionen Jahre?</a:t>
            </a:r>
          </a:p>
          <a:p>
            <a:endParaRPr lang="de-DE" sz="400" b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002060"/>
                </a:solidFill>
              </a:rPr>
              <a:t>CO</a:t>
            </a:r>
            <a:r>
              <a:rPr lang="de-DE" sz="2400" b="1" baseline="-25000" dirty="0">
                <a:solidFill>
                  <a:srgbClr val="002060"/>
                </a:solidFill>
              </a:rPr>
              <a:t>2</a:t>
            </a:r>
            <a:r>
              <a:rPr lang="de-DE" sz="2400" b="1" dirty="0">
                <a:solidFill>
                  <a:srgbClr val="002060"/>
                </a:solidFill>
              </a:rPr>
              <a:t>-Messungen aus dem Weltraum: Wie geht das ?</a:t>
            </a:r>
          </a:p>
          <a:p>
            <a:endParaRPr lang="de-DE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Ggf. (wenn genügend Zeit): </a:t>
            </a:r>
            <a:r>
              <a:rPr lang="de-DE" sz="2400" b="1" dirty="0">
                <a:solidFill>
                  <a:srgbClr val="002060"/>
                </a:solidFill>
              </a:rPr>
              <a:t>"Wie verändert sich die Meeresoberflächen-temperatur aufgrund des Klimawandels?" </a:t>
            </a:r>
            <a:r>
              <a:rPr lang="de-DE" dirty="0"/>
              <a:t>(Begleitmaterial noch in Entwicklung)</a:t>
            </a:r>
          </a:p>
          <a:p>
            <a:endParaRPr lang="de-DE" sz="1000" dirty="0"/>
          </a:p>
          <a:p>
            <a:r>
              <a:rPr lang="de-DE" dirty="0"/>
              <a:t>4. </a:t>
            </a:r>
            <a:r>
              <a:rPr lang="de-DE" sz="2400" b="1" dirty="0">
                <a:solidFill>
                  <a:srgbClr val="002060"/>
                </a:solidFill>
              </a:rPr>
              <a:t>Klima-App "Sommer in Paris"</a:t>
            </a:r>
            <a:r>
              <a:rPr lang="de-DE" sz="2400" dirty="0"/>
              <a:t> </a:t>
            </a:r>
            <a:r>
              <a:rPr lang="de-DE" dirty="0"/>
              <a:t>(Claudia Lindner, RUB)</a:t>
            </a:r>
          </a:p>
          <a:p>
            <a:endParaRPr lang="de-DE" sz="1000" dirty="0"/>
          </a:p>
          <a:p>
            <a:r>
              <a:rPr lang="de-DE" dirty="0"/>
              <a:t>5. Ggf. (wenn genügend Zeit): </a:t>
            </a:r>
            <a:r>
              <a:rPr lang="de-DE" sz="2400" b="1" dirty="0">
                <a:solidFill>
                  <a:srgbClr val="002060"/>
                </a:solidFill>
              </a:rPr>
              <a:t>Gletscherveränderungen mit GEE</a:t>
            </a:r>
            <a:r>
              <a:rPr lang="de-DE" sz="2400" dirty="0"/>
              <a:t> </a:t>
            </a:r>
            <a:r>
              <a:rPr lang="de-DE" dirty="0"/>
              <a:t>(Fabian Meyer-Heß, RUB)</a:t>
            </a:r>
          </a:p>
        </p:txBody>
      </p:sp>
    </p:spTree>
    <p:extLst>
      <p:ext uri="{BB962C8B-B14F-4D97-AF65-F5344CB8AC3E}">
        <p14:creationId xmlns:p14="http://schemas.microsoft.com/office/powerpoint/2010/main" val="845607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11248844" y="6347962"/>
            <a:ext cx="692185" cy="328884"/>
          </a:xfrm>
        </p:spPr>
        <p:txBody>
          <a:bodyPr/>
          <a:lstStyle/>
          <a:p>
            <a:fld id="{9C52A749-1F80-4309-A498-5780776620DA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5" name="Rechteck 4"/>
          <p:cNvSpPr/>
          <p:nvPr/>
        </p:nvSpPr>
        <p:spPr>
          <a:xfrm>
            <a:off x="0" y="3810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dirty="0"/>
              <a:t>Klimawandel begrenzen ? Das Pariser Klimaabkommen</a:t>
            </a:r>
            <a:endParaRPr lang="en-GB" sz="3200" b="1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483520D-109C-A455-1785-F96039B7B1BB}"/>
              </a:ext>
            </a:extLst>
          </p:cNvPr>
          <p:cNvSpPr/>
          <p:nvPr/>
        </p:nvSpPr>
        <p:spPr>
          <a:xfrm>
            <a:off x="1954925" y="642681"/>
            <a:ext cx="796660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dirty="0"/>
              <a:t>Ziel für den maximalen Anstieg der globale Mitteltemperatur:</a:t>
            </a:r>
          </a:p>
          <a:p>
            <a:pPr algn="ctr"/>
            <a:r>
              <a:rPr lang="de-DE" sz="2800" b="1" dirty="0"/>
              <a:t>&lt; 2 </a:t>
            </a:r>
            <a:r>
              <a:rPr lang="de-DE" sz="2800" b="1" baseline="30000" dirty="0" err="1"/>
              <a:t>o</a:t>
            </a:r>
            <a:r>
              <a:rPr lang="de-DE" sz="2800" b="1" dirty="0" err="1"/>
              <a:t>C</a:t>
            </a:r>
            <a:r>
              <a:rPr lang="de-DE" sz="2800" b="1" dirty="0"/>
              <a:t>, besser noch &lt; 1,5 </a:t>
            </a:r>
            <a:r>
              <a:rPr lang="de-DE" sz="2800" b="1" baseline="30000" dirty="0" err="1"/>
              <a:t>o</a:t>
            </a:r>
            <a:r>
              <a:rPr lang="de-DE" sz="2800" b="1" dirty="0" err="1"/>
              <a:t>C</a:t>
            </a:r>
            <a:r>
              <a:rPr lang="de-DE" sz="2800" b="1" dirty="0"/>
              <a:t> </a:t>
            </a:r>
            <a:endParaRPr lang="en-GB" sz="28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E31B635-2A9C-0ACE-FD5B-6536CC7CB9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9" y="1841650"/>
            <a:ext cx="4149578" cy="217852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C8FC1C6-E210-5812-ADF6-EBD1FDC0D3AB}"/>
              </a:ext>
            </a:extLst>
          </p:cNvPr>
          <p:cNvSpPr txBox="1"/>
          <p:nvPr/>
        </p:nvSpPr>
        <p:spPr>
          <a:xfrm>
            <a:off x="308029" y="4508408"/>
            <a:ext cx="45374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FF0000"/>
                </a:solidFill>
              </a:rPr>
              <a:t>Die Welt geht nicht unter bei +2 Grad aber jedes 0,1 Grad zählt, da Folgen der Klimaänderungen zunehmend unbeherrschbarer werden. </a:t>
            </a:r>
            <a:endParaRPr lang="en-GB" sz="2000" dirty="0">
              <a:solidFill>
                <a:srgbClr val="FF0000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F952AC1-542F-3101-D936-4CA5AA6DA1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177" y="1577369"/>
            <a:ext cx="5166161" cy="469022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F15FA3C-37B8-4576-5398-8FA7FD0F92BB}"/>
              </a:ext>
            </a:extLst>
          </p:cNvPr>
          <p:cNvSpPr txBox="1"/>
          <p:nvPr/>
        </p:nvSpPr>
        <p:spPr>
          <a:xfrm>
            <a:off x="7710892" y="6099762"/>
            <a:ext cx="2025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Nelles und </a:t>
            </a:r>
            <a:r>
              <a:rPr lang="de-DE" sz="1400" dirty="0" err="1"/>
              <a:t>Serrer</a:t>
            </a:r>
            <a:r>
              <a:rPr lang="de-DE" sz="1400" dirty="0"/>
              <a:t>, 2021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087366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11248844" y="6347962"/>
            <a:ext cx="692185" cy="328884"/>
          </a:xfrm>
        </p:spPr>
        <p:txBody>
          <a:bodyPr/>
          <a:lstStyle/>
          <a:p>
            <a:fld id="{9C52A749-1F80-4309-A498-5780776620DA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5" name="Rechteck 4"/>
          <p:cNvSpPr/>
          <p:nvPr/>
        </p:nvSpPr>
        <p:spPr>
          <a:xfrm>
            <a:off x="0" y="3810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dirty="0"/>
              <a:t>Wieviel emittiertes CO</a:t>
            </a:r>
            <a:r>
              <a:rPr lang="de-DE" sz="3200" b="1" baseline="-25000" dirty="0"/>
              <a:t>2</a:t>
            </a:r>
            <a:r>
              <a:rPr lang="de-DE" sz="3200" b="1" dirty="0"/>
              <a:t> ergibt welchen Temperaturanstieg ?</a:t>
            </a:r>
            <a:endParaRPr lang="en-GB" sz="3200" b="1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E8CD638-8336-E49F-7D7C-DFC1D5779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37" y="1014222"/>
            <a:ext cx="4812446" cy="45345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4324C51-BF48-00DE-6D8C-85D458177902}"/>
              </a:ext>
            </a:extLst>
          </p:cNvPr>
          <p:cNvSpPr txBox="1"/>
          <p:nvPr/>
        </p:nvSpPr>
        <p:spPr>
          <a:xfrm>
            <a:off x="215174" y="1550410"/>
            <a:ext cx="22206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Die Erwärmung hängt (fast) nur davon ab, wieviel CO</a:t>
            </a:r>
            <a:r>
              <a:rPr lang="de-DE" b="1" baseline="-25000" dirty="0">
                <a:solidFill>
                  <a:srgbClr val="FF0000"/>
                </a:solidFill>
              </a:rPr>
              <a:t>2</a:t>
            </a:r>
            <a:r>
              <a:rPr lang="de-DE" b="1" dirty="0">
                <a:solidFill>
                  <a:srgbClr val="FF0000"/>
                </a:solidFill>
              </a:rPr>
              <a:t> bisher insgesamt emittiert wurde.</a:t>
            </a:r>
          </a:p>
          <a:p>
            <a:endParaRPr lang="de-DE" dirty="0"/>
          </a:p>
          <a:p>
            <a:r>
              <a:rPr lang="de-DE" dirty="0"/>
              <a:t>Wann und wo das CO</a:t>
            </a:r>
            <a:r>
              <a:rPr lang="de-DE" baseline="-25000" dirty="0"/>
              <a:t>2</a:t>
            </a:r>
            <a:r>
              <a:rPr lang="de-DE" dirty="0"/>
              <a:t> emittiert wurde, spielt (fast) keine Rolle.</a:t>
            </a:r>
            <a:endParaRPr lang="en-GB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FFBCA60-DB6A-E61E-49B4-0DB6513685BB}"/>
              </a:ext>
            </a:extLst>
          </p:cNvPr>
          <p:cNvSpPr txBox="1"/>
          <p:nvPr/>
        </p:nvSpPr>
        <p:spPr>
          <a:xfrm>
            <a:off x="7439891" y="1377320"/>
            <a:ext cx="296487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Eine bestimmte Erwärmung entspricht also einer bestimmten Gesamtmenge des emittierten CO</a:t>
            </a:r>
            <a:r>
              <a:rPr lang="de-DE" baseline="-25000" dirty="0"/>
              <a:t>2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/>
              <a:t>Man kann daher recht genau vorhersagen, wieviel CO</a:t>
            </a:r>
            <a:r>
              <a:rPr lang="de-DE" baseline="-25000" dirty="0"/>
              <a:t>2</a:t>
            </a:r>
            <a:r>
              <a:rPr lang="de-DE" dirty="0"/>
              <a:t> noch emittiert werden darf, bis eine bestimmte Temperatur erreicht sein wird.</a:t>
            </a:r>
            <a:endParaRPr lang="en-GB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884CD3E-0F34-6FCA-0275-FA12DA4D7B0B}"/>
              </a:ext>
            </a:extLst>
          </p:cNvPr>
          <p:cNvSpPr/>
          <p:nvPr/>
        </p:nvSpPr>
        <p:spPr>
          <a:xfrm>
            <a:off x="357591" y="5748632"/>
            <a:ext cx="3683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2590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Milliarden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Tonnen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(Gt) CO</a:t>
            </a:r>
            <a:r>
              <a:rPr lang="en-GB" baseline="-25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wurden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bereits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1750 - 2023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emittiert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algn="ctr"/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Erwärmung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etwa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/>
              <a:t>1.2 </a:t>
            </a:r>
            <a:r>
              <a:rPr lang="en-GB" baseline="30000" dirty="0" err="1"/>
              <a:t>o</a:t>
            </a:r>
            <a:r>
              <a:rPr lang="en-GB" dirty="0" err="1"/>
              <a:t>C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13351EE-5CF6-4AD0-FFF1-3E1D8A0AD0D8}"/>
              </a:ext>
            </a:extLst>
          </p:cNvPr>
          <p:cNvSpPr txBox="1"/>
          <p:nvPr/>
        </p:nvSpPr>
        <p:spPr>
          <a:xfrm>
            <a:off x="4202724" y="5887132"/>
            <a:ext cx="16294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dirty="0">
                <a:solidFill>
                  <a:schemeClr val="tx1"/>
                </a:solidFill>
              </a:rPr>
              <a:t>1.5 </a:t>
            </a:r>
            <a:r>
              <a:rPr lang="de-DE" sz="1800" baseline="30000" dirty="0" err="1">
                <a:solidFill>
                  <a:schemeClr val="tx1"/>
                </a:solidFill>
              </a:rPr>
              <a:t>o</a:t>
            </a:r>
            <a:r>
              <a:rPr lang="de-DE" sz="1800" dirty="0" err="1">
                <a:solidFill>
                  <a:schemeClr val="tx1"/>
                </a:solidFill>
              </a:rPr>
              <a:t>C</a:t>
            </a:r>
            <a:endParaRPr lang="de-DE" sz="1800" dirty="0">
              <a:solidFill>
                <a:schemeClr val="tx1"/>
              </a:solidFill>
            </a:endParaRPr>
          </a:p>
          <a:p>
            <a:pPr algn="ctr"/>
            <a:r>
              <a:rPr lang="de-DE" sz="1800" b="0" i="0" dirty="0">
                <a:solidFill>
                  <a:srgbClr val="4D5156"/>
                </a:solidFill>
                <a:effectLst/>
              </a:rPr>
              <a:t>≙</a:t>
            </a:r>
            <a:r>
              <a:rPr lang="de-DE" sz="1800" b="0" i="0" dirty="0">
                <a:solidFill>
                  <a:schemeClr val="tx1"/>
                </a:solidFill>
                <a:effectLst/>
              </a:rPr>
              <a:t> </a:t>
            </a:r>
            <a:r>
              <a:rPr lang="de-DE" sz="1800" b="1" dirty="0">
                <a:solidFill>
                  <a:srgbClr val="FF0000"/>
                </a:solidFill>
              </a:rPr>
              <a:t>2865</a:t>
            </a:r>
            <a:r>
              <a:rPr lang="de-DE" sz="1800" dirty="0">
                <a:solidFill>
                  <a:schemeClr val="tx1"/>
                </a:solidFill>
              </a:rPr>
              <a:t> GtCO2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0E65B14-D17D-F0E9-E6C5-D67AEB2CCE0F}"/>
              </a:ext>
            </a:extLst>
          </p:cNvPr>
          <p:cNvSpPr txBox="1"/>
          <p:nvPr/>
        </p:nvSpPr>
        <p:spPr>
          <a:xfrm>
            <a:off x="5934437" y="5897179"/>
            <a:ext cx="16294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/>
              <a:t>2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baseline="30000" dirty="0" err="1">
                <a:solidFill>
                  <a:schemeClr val="tx1"/>
                </a:solidFill>
              </a:rPr>
              <a:t>o</a:t>
            </a:r>
            <a:r>
              <a:rPr lang="de-DE" sz="1800" dirty="0" err="1">
                <a:solidFill>
                  <a:schemeClr val="tx1"/>
                </a:solidFill>
              </a:rPr>
              <a:t>C</a:t>
            </a:r>
            <a:endParaRPr lang="de-DE" sz="1800" dirty="0">
              <a:solidFill>
                <a:schemeClr val="tx1"/>
              </a:solidFill>
            </a:endParaRPr>
          </a:p>
          <a:p>
            <a:pPr algn="ctr"/>
            <a:r>
              <a:rPr lang="de-DE" sz="1800" b="0" i="0" dirty="0">
                <a:solidFill>
                  <a:srgbClr val="4D5156"/>
                </a:solidFill>
                <a:effectLst/>
              </a:rPr>
              <a:t>≙</a:t>
            </a:r>
            <a:r>
              <a:rPr lang="de-DE" sz="1800" b="0" i="0" dirty="0">
                <a:solidFill>
                  <a:schemeClr val="tx1"/>
                </a:solidFill>
                <a:effectLst/>
              </a:rPr>
              <a:t> </a:t>
            </a:r>
            <a:r>
              <a:rPr lang="de-DE" b="1" i="0" dirty="0">
                <a:solidFill>
                  <a:srgbClr val="FF0000"/>
                </a:solidFill>
                <a:effectLst/>
              </a:rPr>
              <a:t>3740</a:t>
            </a:r>
            <a:r>
              <a:rPr lang="de-DE" sz="1800" dirty="0">
                <a:solidFill>
                  <a:schemeClr val="tx1"/>
                </a:solidFill>
              </a:rPr>
              <a:t> GtCO2</a:t>
            </a: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9AF4C8F4-4566-3865-4207-C56A894D2CE7}"/>
              </a:ext>
            </a:extLst>
          </p:cNvPr>
          <p:cNvCxnSpPr>
            <a:cxnSpLocks/>
          </p:cNvCxnSpPr>
          <p:nvPr/>
        </p:nvCxnSpPr>
        <p:spPr>
          <a:xfrm flipV="1">
            <a:off x="3778180" y="4069582"/>
            <a:ext cx="1346479" cy="1849313"/>
          </a:xfrm>
          <a:prstGeom prst="straightConnector1">
            <a:avLst/>
          </a:prstGeom>
          <a:ln w="50800">
            <a:solidFill>
              <a:srgbClr val="FF0000">
                <a:alpha val="41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DEE80E23-7A70-CA1A-B49B-D07FCA494DB5}"/>
              </a:ext>
            </a:extLst>
          </p:cNvPr>
          <p:cNvCxnSpPr>
            <a:cxnSpLocks/>
          </p:cNvCxnSpPr>
          <p:nvPr/>
        </p:nvCxnSpPr>
        <p:spPr>
          <a:xfrm flipV="1">
            <a:off x="5047539" y="4069582"/>
            <a:ext cx="280796" cy="1817550"/>
          </a:xfrm>
          <a:prstGeom prst="straightConnector1">
            <a:avLst/>
          </a:prstGeom>
          <a:ln w="50800">
            <a:solidFill>
              <a:srgbClr val="FF0000">
                <a:alpha val="41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26FA1028-1DD5-190C-07E1-30863DA73972}"/>
              </a:ext>
            </a:extLst>
          </p:cNvPr>
          <p:cNvCxnSpPr>
            <a:cxnSpLocks/>
          </p:cNvCxnSpPr>
          <p:nvPr/>
        </p:nvCxnSpPr>
        <p:spPr>
          <a:xfrm flipH="1" flipV="1">
            <a:off x="6130806" y="4069582"/>
            <a:ext cx="546157" cy="1827597"/>
          </a:xfrm>
          <a:prstGeom prst="straightConnector1">
            <a:avLst/>
          </a:prstGeom>
          <a:ln w="50800">
            <a:solidFill>
              <a:srgbClr val="FF0000">
                <a:alpha val="41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803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630;p58">
            <a:extLst>
              <a:ext uri="{FF2B5EF4-FFF2-40B4-BE49-F238E27FC236}">
                <a16:creationId xmlns:a16="http://schemas.microsoft.com/office/drawing/2014/main" id="{61880F64-9EB5-BE39-8F31-0FCAFFC3C54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3863" y="1404627"/>
            <a:ext cx="7597863" cy="408823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11248844" y="6347962"/>
            <a:ext cx="692185" cy="328884"/>
          </a:xfrm>
        </p:spPr>
        <p:txBody>
          <a:bodyPr/>
          <a:lstStyle/>
          <a:p>
            <a:fld id="{9C52A749-1F80-4309-A498-5780776620DA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5" name="Rechteck 4"/>
          <p:cNvSpPr/>
          <p:nvPr/>
        </p:nvSpPr>
        <p:spPr>
          <a:xfrm>
            <a:off x="0" y="3810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dirty="0"/>
              <a:t>Wieviel CO</a:t>
            </a:r>
            <a:r>
              <a:rPr lang="de-DE" sz="3200" b="1" baseline="-25000" dirty="0"/>
              <a:t>2</a:t>
            </a:r>
            <a:r>
              <a:rPr lang="de-DE" sz="3200" b="1" dirty="0"/>
              <a:t> kann noch emittiert werden ?: Verbleibendes CO</a:t>
            </a:r>
            <a:r>
              <a:rPr lang="de-DE" sz="3200" b="1" baseline="-25000" dirty="0"/>
              <a:t>2</a:t>
            </a:r>
            <a:r>
              <a:rPr lang="de-DE" sz="3200" b="1" dirty="0"/>
              <a:t>-Budget</a:t>
            </a:r>
            <a:endParaRPr lang="en-GB" sz="3200" b="1" dirty="0"/>
          </a:p>
        </p:txBody>
      </p:sp>
      <p:sp>
        <p:nvSpPr>
          <p:cNvPr id="3" name="Google Shape;591;p58">
            <a:extLst>
              <a:ext uri="{FF2B5EF4-FFF2-40B4-BE49-F238E27FC236}">
                <a16:creationId xmlns:a16="http://schemas.microsoft.com/office/drawing/2014/main" id="{B750F6DB-02C9-AEA1-757C-BE4697CDCB1A}"/>
              </a:ext>
            </a:extLst>
          </p:cNvPr>
          <p:cNvSpPr txBox="1">
            <a:spLocks/>
          </p:cNvSpPr>
          <p:nvPr/>
        </p:nvSpPr>
        <p:spPr>
          <a:xfrm>
            <a:off x="144526" y="6294611"/>
            <a:ext cx="6172282" cy="288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4C9BD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4C9BD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C9BDB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rgbClr val="4C9BD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C9BDB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C9BD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C9BDB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rgbClr val="4C9BD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C9BDB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rgbClr val="4C9BD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</a:pPr>
            <a:r>
              <a:rPr lang="en-GB" kern="0" noProof="1">
                <a:solidFill>
                  <a:schemeClr val="bg1">
                    <a:lumMod val="50000"/>
                  </a:schemeClr>
                </a:solidFill>
              </a:rPr>
              <a:t>Quelle: IPCC AR6 WG1 &amp; Forster et al., 2023; Friedlingstein et al 2023; Global Carbon Budget 2023</a:t>
            </a:r>
          </a:p>
        </p:txBody>
      </p:sp>
      <p:pic>
        <p:nvPicPr>
          <p:cNvPr id="6" name="Google Shape;27;p90" descr="GCProject-white-CMJN.jpg">
            <a:extLst>
              <a:ext uri="{FF2B5EF4-FFF2-40B4-BE49-F238E27FC236}">
                <a16:creationId xmlns:a16="http://schemas.microsoft.com/office/drawing/2014/main" id="{F59952B9-8E30-172C-3BB4-CE1AE279FF4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700" y="5563313"/>
            <a:ext cx="1741516" cy="74398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AE126870-9977-EA23-0456-6C2FD1055A9E}"/>
              </a:ext>
            </a:extLst>
          </p:cNvPr>
          <p:cNvSpPr/>
          <p:nvPr/>
        </p:nvSpPr>
        <p:spPr>
          <a:xfrm>
            <a:off x="197737" y="2135684"/>
            <a:ext cx="2521242" cy="4529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i="1" dirty="0">
                <a:solidFill>
                  <a:schemeClr val="bg1">
                    <a:lumMod val="50000"/>
                  </a:schemeClr>
                </a:solidFill>
              </a:rPr>
              <a:t>Wahrscheinlichkeit 50%</a:t>
            </a:r>
            <a:endParaRPr lang="en-GB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7B56EAB-94EC-48FD-B27D-3335855233BA}"/>
              </a:ext>
            </a:extLst>
          </p:cNvPr>
          <p:cNvSpPr/>
          <p:nvPr/>
        </p:nvSpPr>
        <p:spPr>
          <a:xfrm>
            <a:off x="2491448" y="1800914"/>
            <a:ext cx="7479541" cy="292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2AE40E1-4344-12DB-178C-7C6E07070031}"/>
              </a:ext>
            </a:extLst>
          </p:cNvPr>
          <p:cNvSpPr/>
          <p:nvPr/>
        </p:nvSpPr>
        <p:spPr>
          <a:xfrm>
            <a:off x="156175" y="675854"/>
            <a:ext cx="102970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Das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verbleibende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CO</a:t>
            </a:r>
            <a:r>
              <a:rPr lang="en-GB" baseline="-25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-Budget (</a:t>
            </a:r>
            <a:r>
              <a:rPr lang="en-GB" i="1" dirty="0">
                <a:solidFill>
                  <a:schemeClr val="bg1">
                    <a:lumMod val="50000"/>
                  </a:schemeClr>
                </a:solidFill>
              </a:rPr>
              <a:t>carbon budget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) um die global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Erwärmung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auf 1,5 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0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C, 1,7 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0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bzw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. 2 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0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zu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begrenzen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ist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275 GtCO</a:t>
            </a:r>
            <a:r>
              <a:rPr lang="en-GB" baseline="-25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, 625 GtCO</a:t>
            </a:r>
            <a:r>
              <a:rPr lang="en-GB" baseline="-25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bzw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. 1150 GtCO</a:t>
            </a:r>
            <a:r>
              <a:rPr lang="en-GB" baseline="-25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. Dies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entspricht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7, 15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bzw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. 28 Jahre ab 2024.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0829034-29AE-3029-66C4-D059B0DAFFA5}"/>
              </a:ext>
            </a:extLst>
          </p:cNvPr>
          <p:cNvSpPr/>
          <p:nvPr/>
        </p:nvSpPr>
        <p:spPr>
          <a:xfrm>
            <a:off x="273893" y="3208233"/>
            <a:ext cx="19812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2590 GtCO</a:t>
            </a:r>
            <a:r>
              <a:rPr lang="en-GB" baseline="-25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wurden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bereits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1750 - 2023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emittiert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. 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06DEB0D-3FE0-D372-205C-41F49A20A8A3}"/>
              </a:ext>
            </a:extLst>
          </p:cNvPr>
          <p:cNvSpPr/>
          <p:nvPr/>
        </p:nvSpPr>
        <p:spPr>
          <a:xfrm>
            <a:off x="273893" y="1821000"/>
            <a:ext cx="2449803" cy="33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chemeClr val="tx1"/>
                </a:solidFill>
              </a:rPr>
              <a:t>Vermutlich erreicht: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20A8A7B-54A1-C0A5-07D2-3386A99986EA}"/>
              </a:ext>
            </a:extLst>
          </p:cNvPr>
          <p:cNvSpPr/>
          <p:nvPr/>
        </p:nvSpPr>
        <p:spPr>
          <a:xfrm>
            <a:off x="2656592" y="1833451"/>
            <a:ext cx="1504970" cy="313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2031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A4800919-D2BF-E52F-B976-1A4BA7C2C8F3}"/>
              </a:ext>
            </a:extLst>
          </p:cNvPr>
          <p:cNvSpPr/>
          <p:nvPr/>
        </p:nvSpPr>
        <p:spPr>
          <a:xfrm>
            <a:off x="5064667" y="1830438"/>
            <a:ext cx="1504970" cy="313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2039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03079BBB-5F9F-6148-D5F6-A6F8B67764A7}"/>
              </a:ext>
            </a:extLst>
          </p:cNvPr>
          <p:cNvSpPr/>
          <p:nvPr/>
        </p:nvSpPr>
        <p:spPr>
          <a:xfrm>
            <a:off x="7604297" y="1812115"/>
            <a:ext cx="1504970" cy="313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2052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3A8527A-03C2-1155-0771-47A18EB5DD72}"/>
              </a:ext>
            </a:extLst>
          </p:cNvPr>
          <p:cNvSpPr/>
          <p:nvPr/>
        </p:nvSpPr>
        <p:spPr>
          <a:xfrm>
            <a:off x="398627" y="6467306"/>
            <a:ext cx="30371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  <a:hlinkClick r:id="rId5"/>
              </a:rPr>
              <a:t>https://www.globalcarbonproject.org/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165F970-CCA1-62EE-8488-67C5C5999991}"/>
              </a:ext>
            </a:extLst>
          </p:cNvPr>
          <p:cNvSpPr/>
          <p:nvPr/>
        </p:nvSpPr>
        <p:spPr>
          <a:xfrm>
            <a:off x="5801110" y="4795303"/>
            <a:ext cx="2025382" cy="556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600" dirty="0">
                <a:solidFill>
                  <a:schemeClr val="tx1"/>
                </a:solidFill>
              </a:rPr>
              <a:t>Bereits verbraucht</a:t>
            </a:r>
          </a:p>
          <a:p>
            <a:r>
              <a:rPr lang="de-DE" sz="1600" dirty="0">
                <a:solidFill>
                  <a:schemeClr val="tx1"/>
                </a:solidFill>
              </a:rPr>
              <a:t>Verbleibend ab 2024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3F5ADBFF-0972-EF81-D7B4-5382B62D46DE}"/>
              </a:ext>
            </a:extLst>
          </p:cNvPr>
          <p:cNvSpPr/>
          <p:nvPr/>
        </p:nvSpPr>
        <p:spPr>
          <a:xfrm>
            <a:off x="1917216" y="5103196"/>
            <a:ext cx="273133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1" dirty="0">
              <a:solidFill>
                <a:schemeClr val="tx1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FE1D5AA-B0B5-F445-DF01-80A3C08AC33A}"/>
              </a:ext>
            </a:extLst>
          </p:cNvPr>
          <p:cNvSpPr/>
          <p:nvPr/>
        </p:nvSpPr>
        <p:spPr>
          <a:xfrm>
            <a:off x="2843484" y="4890227"/>
            <a:ext cx="273133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Gt (</a:t>
            </a:r>
            <a:r>
              <a:rPr lang="en-GB" sz="1800" b="1" dirty="0" err="1">
                <a:solidFill>
                  <a:schemeClr val="tx1"/>
                </a:solidFill>
              </a:rPr>
              <a:t>Millarden</a:t>
            </a:r>
            <a:r>
              <a:rPr lang="en-GB" sz="1800" b="1" dirty="0">
                <a:solidFill>
                  <a:schemeClr val="tx1"/>
                </a:solidFill>
              </a:rPr>
              <a:t> </a:t>
            </a:r>
            <a:r>
              <a:rPr lang="en-GB" sz="1800" b="1" dirty="0" err="1">
                <a:solidFill>
                  <a:schemeClr val="tx1"/>
                </a:solidFill>
              </a:rPr>
              <a:t>Tonnen</a:t>
            </a:r>
            <a:r>
              <a:rPr lang="en-GB" sz="1800" b="1" dirty="0">
                <a:solidFill>
                  <a:schemeClr val="tx1"/>
                </a:solidFill>
              </a:rPr>
              <a:t>) CO</a:t>
            </a:r>
            <a:r>
              <a:rPr lang="en-GB" sz="1800" b="1" baseline="-25000" dirty="0">
                <a:solidFill>
                  <a:schemeClr val="tx1"/>
                </a:solidFill>
              </a:rPr>
              <a:t>2</a:t>
            </a:r>
            <a:endParaRPr lang="en-GB" sz="1800" b="1" dirty="0">
              <a:solidFill>
                <a:schemeClr val="tx1"/>
              </a:solidFill>
            </a:endParaRP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2D2ACA04-3D14-C1A4-859F-AE172876D977}"/>
              </a:ext>
            </a:extLst>
          </p:cNvPr>
          <p:cNvSpPr/>
          <p:nvPr/>
        </p:nvSpPr>
        <p:spPr>
          <a:xfrm>
            <a:off x="2178651" y="5329551"/>
            <a:ext cx="25212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Summe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: 2865 GtCO</a:t>
            </a:r>
            <a:r>
              <a:rPr lang="en-GB" baseline="-25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648CA9DF-C854-B042-4420-7F0337E12204}"/>
              </a:ext>
            </a:extLst>
          </p:cNvPr>
          <p:cNvSpPr/>
          <p:nvPr/>
        </p:nvSpPr>
        <p:spPr>
          <a:xfrm>
            <a:off x="4923221" y="5336107"/>
            <a:ext cx="19451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3215 GtCO</a:t>
            </a:r>
            <a:r>
              <a:rPr lang="en-GB" baseline="-25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F60EBAFF-3B22-9CBD-5243-4FC863B5B6CF}"/>
              </a:ext>
            </a:extLst>
          </p:cNvPr>
          <p:cNvSpPr/>
          <p:nvPr/>
        </p:nvSpPr>
        <p:spPr>
          <a:xfrm>
            <a:off x="7550784" y="5354521"/>
            <a:ext cx="19451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3740 GtCO</a:t>
            </a:r>
            <a:r>
              <a:rPr lang="en-GB" baseline="-25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5836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11248844" y="6347962"/>
            <a:ext cx="692185" cy="328884"/>
          </a:xfrm>
        </p:spPr>
        <p:txBody>
          <a:bodyPr/>
          <a:lstStyle/>
          <a:p>
            <a:fld id="{9C52A749-1F80-4309-A498-5780776620DA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5" name="Rechteck 4"/>
          <p:cNvSpPr/>
          <p:nvPr/>
        </p:nvSpPr>
        <p:spPr>
          <a:xfrm>
            <a:off x="0" y="3810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dirty="0"/>
              <a:t>Die Zukunft …</a:t>
            </a:r>
            <a:endParaRPr lang="en-GB" sz="3200" b="1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BF681BD-7527-A6F0-4FDB-A1A4026F28A5}"/>
              </a:ext>
            </a:extLst>
          </p:cNvPr>
          <p:cNvSpPr txBox="1"/>
          <p:nvPr/>
        </p:nvSpPr>
        <p:spPr>
          <a:xfrm>
            <a:off x="239893" y="655961"/>
            <a:ext cx="7372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FF0000"/>
                </a:solidFill>
              </a:rPr>
              <a:t>… bleibt unklar aber hängt auch von uns ab !</a:t>
            </a:r>
            <a:endParaRPr lang="en-GB" sz="2800" dirty="0">
              <a:solidFill>
                <a:srgbClr val="FF00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B517988-F44D-8FC4-B025-0B124CF2BA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39" y="2959742"/>
            <a:ext cx="2742680" cy="2308906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0376F5C-6E82-E6E2-132B-C01A050F7FDF}"/>
              </a:ext>
            </a:extLst>
          </p:cNvPr>
          <p:cNvSpPr/>
          <p:nvPr/>
        </p:nvSpPr>
        <p:spPr>
          <a:xfrm>
            <a:off x="490603" y="1511056"/>
            <a:ext cx="3193834" cy="7188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Verschiedene </a:t>
            </a:r>
          </a:p>
          <a:p>
            <a:pPr algn="ctr"/>
            <a:r>
              <a:rPr lang="de-DE" dirty="0">
                <a:solidFill>
                  <a:schemeClr val="tx1"/>
                </a:solidFill>
              </a:rPr>
              <a:t>CO</a:t>
            </a:r>
            <a:r>
              <a:rPr lang="de-DE" baseline="-25000" dirty="0">
                <a:solidFill>
                  <a:schemeClr val="tx1"/>
                </a:solidFill>
              </a:rPr>
              <a:t>2</a:t>
            </a:r>
            <a:r>
              <a:rPr lang="de-DE" dirty="0">
                <a:solidFill>
                  <a:schemeClr val="tx1"/>
                </a:solidFill>
              </a:rPr>
              <a:t>-Emissionsszenarien: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BF855A7-F74C-29CA-1FA9-D9217A965CF1}"/>
              </a:ext>
            </a:extLst>
          </p:cNvPr>
          <p:cNvSpPr txBox="1"/>
          <p:nvPr/>
        </p:nvSpPr>
        <p:spPr>
          <a:xfrm>
            <a:off x="3141772" y="5103542"/>
            <a:ext cx="1787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1">
                    <a:lumMod val="50000"/>
                  </a:schemeClr>
                </a:solidFill>
              </a:rPr>
              <a:t>IPCC, AR6, 2022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032A0EC-78EE-2EE6-FB2B-E6DC919658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24" y="1246500"/>
            <a:ext cx="3942619" cy="5286054"/>
          </a:xfrm>
          <a:prstGeom prst="rect">
            <a:avLst/>
          </a:prstGeom>
        </p:spPr>
      </p:pic>
      <p:sp>
        <p:nvSpPr>
          <p:cNvPr id="9" name="Pfeil nach rechts 8">
            <a:extLst>
              <a:ext uri="{FF2B5EF4-FFF2-40B4-BE49-F238E27FC236}">
                <a16:creationId xmlns:a16="http://schemas.microsoft.com/office/drawing/2014/main" id="{C415C54E-5113-CCB6-6C8A-4AD083D1F5A7}"/>
              </a:ext>
            </a:extLst>
          </p:cNvPr>
          <p:cNvSpPr/>
          <p:nvPr/>
        </p:nvSpPr>
        <p:spPr>
          <a:xfrm>
            <a:off x="3095500" y="3889161"/>
            <a:ext cx="1229444" cy="698136"/>
          </a:xfrm>
          <a:prstGeom prst="rightArrow">
            <a:avLst>
              <a:gd name="adj1" fmla="val 36392"/>
              <a:gd name="adj2" fmla="val 414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C67FD77-5158-2F3F-2970-2ADDFA14E3B9}"/>
              </a:ext>
            </a:extLst>
          </p:cNvPr>
          <p:cNvSpPr txBox="1"/>
          <p:nvPr/>
        </p:nvSpPr>
        <p:spPr>
          <a:xfrm>
            <a:off x="3012672" y="2429524"/>
            <a:ext cx="19070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Mögliche </a:t>
            </a:r>
          </a:p>
          <a:p>
            <a:r>
              <a:rPr lang="de-DE" dirty="0">
                <a:solidFill>
                  <a:srgbClr val="FF0000"/>
                </a:solidFill>
              </a:rPr>
              <a:t>CO</a:t>
            </a:r>
            <a:r>
              <a:rPr lang="de-DE" baseline="-25000" dirty="0">
                <a:solidFill>
                  <a:srgbClr val="FF0000"/>
                </a:solidFill>
              </a:rPr>
              <a:t>2</a:t>
            </a:r>
            <a:r>
              <a:rPr lang="de-DE" dirty="0">
                <a:solidFill>
                  <a:srgbClr val="FF0000"/>
                </a:solidFill>
              </a:rPr>
              <a:t>-Emissionen und einige erwartete Konsequenzen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4BF14B4-16A7-8CCE-454F-C87D4EF5CA43}"/>
              </a:ext>
            </a:extLst>
          </p:cNvPr>
          <p:cNvSpPr/>
          <p:nvPr/>
        </p:nvSpPr>
        <p:spPr>
          <a:xfrm>
            <a:off x="5300216" y="1778289"/>
            <a:ext cx="1204415" cy="3082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chemeClr val="tx1"/>
                </a:solidFill>
              </a:rPr>
              <a:t>Temperatur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1E49C0D-A0EB-2CB6-EBA3-E4CA9D7D911D}"/>
              </a:ext>
            </a:extLst>
          </p:cNvPr>
          <p:cNvSpPr/>
          <p:nvPr/>
        </p:nvSpPr>
        <p:spPr>
          <a:xfrm>
            <a:off x="6363335" y="2860720"/>
            <a:ext cx="861375" cy="4355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chemeClr val="tx1"/>
                </a:solidFill>
              </a:rPr>
              <a:t>Meereis Arktis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A076C47-79D5-E004-7F5F-E47194C28942}"/>
              </a:ext>
            </a:extLst>
          </p:cNvPr>
          <p:cNvSpPr/>
          <p:nvPr/>
        </p:nvSpPr>
        <p:spPr>
          <a:xfrm>
            <a:off x="5210488" y="4654099"/>
            <a:ext cx="1399625" cy="2449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Ozeanversauerung</a:t>
            </a:r>
            <a:endParaRPr lang="en-GB" sz="1200" b="1" dirty="0">
              <a:solidFill>
                <a:schemeClr val="tx1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507C2EAF-B307-3410-1D42-078D3ABEA0FF}"/>
              </a:ext>
            </a:extLst>
          </p:cNvPr>
          <p:cNvSpPr/>
          <p:nvPr/>
        </p:nvSpPr>
        <p:spPr>
          <a:xfrm>
            <a:off x="5210488" y="5292187"/>
            <a:ext cx="1838894" cy="3082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chemeClr val="tx1"/>
                </a:solidFill>
              </a:rPr>
              <a:t>Meeresspiegelanstieg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B7F87F0-B77E-AFB7-6E4C-BC245AE8E908}"/>
              </a:ext>
            </a:extLst>
          </p:cNvPr>
          <p:cNvSpPr txBox="1"/>
          <p:nvPr/>
        </p:nvSpPr>
        <p:spPr>
          <a:xfrm>
            <a:off x="8797290" y="1314567"/>
            <a:ext cx="20066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Es muss </a:t>
            </a:r>
            <a:r>
              <a:rPr lang="en-GB" b="1" dirty="0" err="1">
                <a:solidFill>
                  <a:srgbClr val="FF0000"/>
                </a:solidFill>
              </a:rPr>
              <a:t>uns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gelingen</a:t>
            </a:r>
            <a:r>
              <a:rPr lang="en-GB" b="1" dirty="0">
                <a:solidFill>
                  <a:srgbClr val="FF0000"/>
                </a:solidFill>
              </a:rPr>
              <a:t>, </a:t>
            </a:r>
            <a:r>
              <a:rPr lang="en-GB" b="1" dirty="0" err="1">
                <a:solidFill>
                  <a:srgbClr val="FF0000"/>
                </a:solidFill>
              </a:rPr>
              <a:t>eine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Energieversorgung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ohne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fossile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Brennstoffe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zu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etablieren</a:t>
            </a:r>
            <a:r>
              <a:rPr lang="en-GB" b="1" dirty="0">
                <a:solidFill>
                  <a:srgbClr val="FF0000"/>
                </a:solidFill>
              </a:rPr>
              <a:t> !?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04262A7-8BAB-A160-D94C-C9561DF5BB8B}"/>
              </a:ext>
            </a:extLst>
          </p:cNvPr>
          <p:cNvSpPr txBox="1"/>
          <p:nvPr/>
        </p:nvSpPr>
        <p:spPr>
          <a:xfrm>
            <a:off x="292714" y="2380147"/>
            <a:ext cx="2814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CO</a:t>
            </a:r>
            <a:r>
              <a:rPr lang="de-DE" sz="1600" b="1" baseline="-25000" dirty="0"/>
              <a:t>2</a:t>
            </a:r>
            <a:r>
              <a:rPr lang="de-DE" sz="1600" b="1" dirty="0"/>
              <a:t>-Emissionen</a:t>
            </a:r>
          </a:p>
          <a:p>
            <a:r>
              <a:rPr lang="de-DE" sz="1200" b="1" dirty="0"/>
              <a:t>in Milliarden Tonnen (</a:t>
            </a:r>
            <a:r>
              <a:rPr lang="de-DE" sz="1200" b="1" dirty="0" err="1"/>
              <a:t>Gt</a:t>
            </a:r>
            <a:r>
              <a:rPr lang="de-DE" sz="1200" b="1" dirty="0"/>
              <a:t>) CO</a:t>
            </a:r>
            <a:r>
              <a:rPr lang="de-DE" sz="1200" b="1" baseline="-25000" dirty="0"/>
              <a:t>2</a:t>
            </a:r>
            <a:r>
              <a:rPr lang="de-DE" sz="1200" b="1" dirty="0"/>
              <a:t> pro Jahr</a:t>
            </a:r>
            <a:endParaRPr lang="en-GB" sz="1200" b="1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82BF9B6-1A68-BD88-A6A5-48E3213E62BD}"/>
              </a:ext>
            </a:extLst>
          </p:cNvPr>
          <p:cNvSpPr txBox="1"/>
          <p:nvPr/>
        </p:nvSpPr>
        <p:spPr>
          <a:xfrm>
            <a:off x="292714" y="5192221"/>
            <a:ext cx="764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2015</a:t>
            </a:r>
            <a:endParaRPr lang="en-GB" sz="1600" b="1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D7F77F1-F06B-0EA6-F061-165F6140EA0E}"/>
              </a:ext>
            </a:extLst>
          </p:cNvPr>
          <p:cNvSpPr txBox="1"/>
          <p:nvPr/>
        </p:nvSpPr>
        <p:spPr>
          <a:xfrm>
            <a:off x="1145758" y="5202119"/>
            <a:ext cx="764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2050</a:t>
            </a:r>
            <a:endParaRPr lang="en-GB" sz="1600" b="1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8B30544-2163-270C-CA55-6EA0CE1CE5E8}"/>
              </a:ext>
            </a:extLst>
          </p:cNvPr>
          <p:cNvSpPr txBox="1"/>
          <p:nvPr/>
        </p:nvSpPr>
        <p:spPr>
          <a:xfrm>
            <a:off x="2331310" y="5200142"/>
            <a:ext cx="764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2100</a:t>
            </a:r>
            <a:endParaRPr lang="en-GB" sz="1600" b="1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CF3BCFBD-66E4-0C26-610F-470AD293A1DE}"/>
              </a:ext>
            </a:extLst>
          </p:cNvPr>
          <p:cNvSpPr txBox="1"/>
          <p:nvPr/>
        </p:nvSpPr>
        <p:spPr>
          <a:xfrm>
            <a:off x="4781254" y="2322867"/>
            <a:ext cx="382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0</a:t>
            </a:r>
            <a:r>
              <a:rPr lang="de-DE" sz="1600" baseline="30000" dirty="0"/>
              <a:t>o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1094981-FB94-B7E2-3016-F7EF5BFEEB34}"/>
              </a:ext>
            </a:extLst>
          </p:cNvPr>
          <p:cNvSpPr txBox="1"/>
          <p:nvPr/>
        </p:nvSpPr>
        <p:spPr>
          <a:xfrm>
            <a:off x="4770408" y="1699242"/>
            <a:ext cx="382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5</a:t>
            </a:r>
            <a:r>
              <a:rPr lang="de-DE" sz="1600" baseline="30000" dirty="0"/>
              <a:t>o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E8CA1C97-5928-386F-DD6D-4181DD9E5C05}"/>
              </a:ext>
            </a:extLst>
          </p:cNvPr>
          <p:cNvSpPr txBox="1"/>
          <p:nvPr/>
        </p:nvSpPr>
        <p:spPr>
          <a:xfrm>
            <a:off x="4838225" y="3719884"/>
            <a:ext cx="382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0</a:t>
            </a:r>
            <a:endParaRPr lang="de-DE" sz="1600" baseline="30000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86BA4152-9843-A2CD-BB74-3CEF12050CE4}"/>
              </a:ext>
            </a:extLst>
          </p:cNvPr>
          <p:cNvSpPr txBox="1"/>
          <p:nvPr/>
        </p:nvSpPr>
        <p:spPr>
          <a:xfrm>
            <a:off x="4492194" y="6072714"/>
            <a:ext cx="538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0 m</a:t>
            </a:r>
            <a:endParaRPr lang="de-DE" sz="1600" baseline="30000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1C2E8FD3-74D0-3D9A-4FBA-28DC0E7D1139}"/>
              </a:ext>
            </a:extLst>
          </p:cNvPr>
          <p:cNvSpPr txBox="1"/>
          <p:nvPr/>
        </p:nvSpPr>
        <p:spPr>
          <a:xfrm>
            <a:off x="4485157" y="5657009"/>
            <a:ext cx="538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1 m</a:t>
            </a:r>
            <a:endParaRPr lang="de-DE" sz="1600" baseline="30000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81D7573E-127D-DB2F-278C-7B0F03478640}"/>
              </a:ext>
            </a:extLst>
          </p:cNvPr>
          <p:cNvSpPr txBox="1"/>
          <p:nvPr/>
        </p:nvSpPr>
        <p:spPr>
          <a:xfrm>
            <a:off x="6857248" y="6461682"/>
            <a:ext cx="7349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2100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8EB54B8D-E0ED-EBB9-064E-ED575E8F95B2}"/>
              </a:ext>
            </a:extLst>
          </p:cNvPr>
          <p:cNvSpPr txBox="1"/>
          <p:nvPr/>
        </p:nvSpPr>
        <p:spPr>
          <a:xfrm>
            <a:off x="7786749" y="6472688"/>
            <a:ext cx="7349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2300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89097357-66C1-7AE6-2620-371727C09FAE}"/>
              </a:ext>
            </a:extLst>
          </p:cNvPr>
          <p:cNvSpPr txBox="1"/>
          <p:nvPr/>
        </p:nvSpPr>
        <p:spPr>
          <a:xfrm>
            <a:off x="8653601" y="6082963"/>
            <a:ext cx="538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0 m</a:t>
            </a:r>
            <a:endParaRPr lang="de-DE" sz="1600" baseline="30000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C9F8DF60-EA52-F256-B4EB-3B559B541358}"/>
              </a:ext>
            </a:extLst>
          </p:cNvPr>
          <p:cNvSpPr txBox="1"/>
          <p:nvPr/>
        </p:nvSpPr>
        <p:spPr>
          <a:xfrm>
            <a:off x="8647807" y="3166318"/>
            <a:ext cx="538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7 m</a:t>
            </a:r>
            <a:endParaRPr lang="de-DE" sz="1600" baseline="30000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D1888FA2-9FE2-9AFA-9135-0279F9B403AF}"/>
              </a:ext>
            </a:extLst>
          </p:cNvPr>
          <p:cNvSpPr txBox="1"/>
          <p:nvPr/>
        </p:nvSpPr>
        <p:spPr>
          <a:xfrm>
            <a:off x="4648464" y="4727022"/>
            <a:ext cx="562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7,6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87877913-E28E-BABD-50FD-3368819CA89D}"/>
              </a:ext>
            </a:extLst>
          </p:cNvPr>
          <p:cNvSpPr txBox="1"/>
          <p:nvPr/>
        </p:nvSpPr>
        <p:spPr>
          <a:xfrm>
            <a:off x="4673809" y="4235024"/>
            <a:ext cx="562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8,1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B0073894-580A-5940-BDAF-EB8A995ADC58}"/>
              </a:ext>
            </a:extLst>
          </p:cNvPr>
          <p:cNvSpPr txBox="1"/>
          <p:nvPr/>
        </p:nvSpPr>
        <p:spPr>
          <a:xfrm>
            <a:off x="8667471" y="4440920"/>
            <a:ext cx="538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4 m</a:t>
            </a:r>
            <a:endParaRPr lang="de-DE" sz="1600" baseline="30000" dirty="0"/>
          </a:p>
        </p:txBody>
      </p:sp>
      <p:sp>
        <p:nvSpPr>
          <p:cNvPr id="32" name="Pfeil: nach unten gekrümmt 31">
            <a:extLst>
              <a:ext uri="{FF2B5EF4-FFF2-40B4-BE49-F238E27FC236}">
                <a16:creationId xmlns:a16="http://schemas.microsoft.com/office/drawing/2014/main" id="{18914F27-4F13-368C-3C90-02990D2B7BBA}"/>
              </a:ext>
            </a:extLst>
          </p:cNvPr>
          <p:cNvSpPr/>
          <p:nvPr/>
        </p:nvSpPr>
        <p:spPr>
          <a:xfrm rot="21095107">
            <a:off x="8556138" y="685785"/>
            <a:ext cx="1056396" cy="548760"/>
          </a:xfrm>
          <a:prstGeom prst="curvedDownArrow">
            <a:avLst>
              <a:gd name="adj1" fmla="val 35582"/>
              <a:gd name="adj2" fmla="val 93346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95D09CD1-1796-B253-E141-F472B93ACF44}"/>
              </a:ext>
            </a:extLst>
          </p:cNvPr>
          <p:cNvSpPr txBox="1"/>
          <p:nvPr/>
        </p:nvSpPr>
        <p:spPr>
          <a:xfrm>
            <a:off x="806992" y="5783987"/>
            <a:ext cx="3376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… und </a:t>
            </a:r>
            <a:r>
              <a:rPr lang="en-GB" dirty="0" err="1">
                <a:solidFill>
                  <a:srgbClr val="FF0000"/>
                </a:solidFill>
              </a:rPr>
              <a:t>weitere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lokale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Folgen</a:t>
            </a:r>
            <a:r>
              <a:rPr lang="en-GB" dirty="0">
                <a:solidFill>
                  <a:srgbClr val="FF0000"/>
                </a:solidFill>
              </a:rPr>
              <a:t> (</a:t>
            </a:r>
            <a:r>
              <a:rPr lang="en-GB" dirty="0" err="1">
                <a:solidFill>
                  <a:srgbClr val="FF0000"/>
                </a:solidFill>
              </a:rPr>
              <a:t>Dürren</a:t>
            </a:r>
            <a:r>
              <a:rPr lang="en-GB" dirty="0">
                <a:solidFill>
                  <a:srgbClr val="FF0000"/>
                </a:solidFill>
              </a:rPr>
              <a:t>, </a:t>
            </a:r>
            <a:r>
              <a:rPr lang="en-GB" dirty="0" err="1">
                <a:solidFill>
                  <a:srgbClr val="FF0000"/>
                </a:solidFill>
              </a:rPr>
              <a:t>Überschwemmungen</a:t>
            </a:r>
            <a:r>
              <a:rPr lang="en-GB" dirty="0">
                <a:solidFill>
                  <a:srgbClr val="FF0000"/>
                </a:solidFill>
              </a:rPr>
              <a:t>, …)</a:t>
            </a:r>
          </a:p>
        </p:txBody>
      </p:sp>
    </p:spTree>
    <p:extLst>
      <p:ext uri="{BB962C8B-B14F-4D97-AF65-F5344CB8AC3E}">
        <p14:creationId xmlns:p14="http://schemas.microsoft.com/office/powerpoint/2010/main" val="3392224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11248844" y="6347962"/>
            <a:ext cx="692185" cy="328884"/>
          </a:xfrm>
        </p:spPr>
        <p:txBody>
          <a:bodyPr/>
          <a:lstStyle/>
          <a:p>
            <a:fld id="{9C52A749-1F80-4309-A498-5780776620DA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5" name="Rechteck 4"/>
          <p:cNvSpPr/>
          <p:nvPr/>
        </p:nvSpPr>
        <p:spPr>
          <a:xfrm>
            <a:off x="0" y="3810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dirty="0"/>
              <a:t>Leider haben wir mehr als ein Problem …</a:t>
            </a:r>
            <a:endParaRPr lang="en-GB" sz="3200" b="1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4540976-215D-CAE2-47E5-9E01EA726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33" y="1909937"/>
            <a:ext cx="8372107" cy="411130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DDCFFA4-953A-763E-CB76-25DED8695F8E}"/>
              </a:ext>
            </a:extLst>
          </p:cNvPr>
          <p:cNvSpPr txBox="1"/>
          <p:nvPr/>
        </p:nvSpPr>
        <p:spPr>
          <a:xfrm>
            <a:off x="353292" y="6458844"/>
            <a:ext cx="39901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>
                <a:hlinkClick r:id="rId4"/>
              </a:rPr>
              <a:t>https://www.bmz.de/de/agenda-2030</a:t>
            </a:r>
            <a:r>
              <a:rPr lang="de-DE" sz="1200" dirty="0"/>
              <a:t>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03C6051-7DCF-EA73-E4CD-1B83DA9C450E}"/>
              </a:ext>
            </a:extLst>
          </p:cNvPr>
          <p:cNvSpPr txBox="1"/>
          <p:nvPr/>
        </p:nvSpPr>
        <p:spPr>
          <a:xfrm>
            <a:off x="353292" y="6156317"/>
            <a:ext cx="97743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>
                <a:hlinkClick r:id="rId5"/>
              </a:rPr>
              <a:t>https://www.unicef.de/informieren/ueber-uns/unicef-international/neue-entwicklungsziele/entwicklungsziele-verstaendlich-erklaert</a:t>
            </a:r>
            <a:r>
              <a:rPr lang="de-DE" sz="1200" dirty="0"/>
              <a:t>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2EBC47B-617F-F00A-A358-6023B49270D1}"/>
              </a:ext>
            </a:extLst>
          </p:cNvPr>
          <p:cNvSpPr txBox="1"/>
          <p:nvPr/>
        </p:nvSpPr>
        <p:spPr>
          <a:xfrm>
            <a:off x="276044" y="648403"/>
            <a:ext cx="1038607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>
                <a:solidFill>
                  <a:srgbClr val="FF0000"/>
                </a:solidFill>
              </a:rPr>
              <a:t>… und wer hungert oder sich im Krieg befindet, hat gerade andere Probleme, als das Klima in einigen Jahrzehnten. </a:t>
            </a:r>
          </a:p>
          <a:p>
            <a:r>
              <a:rPr lang="de-DE" sz="3200" b="1" dirty="0">
                <a:solidFill>
                  <a:srgbClr val="FF0000"/>
                </a:solidFill>
              </a:rPr>
              <a:t>            Wir brauchen Lösungen für viele Probleme!</a:t>
            </a:r>
          </a:p>
        </p:txBody>
      </p:sp>
    </p:spTree>
    <p:extLst>
      <p:ext uri="{BB962C8B-B14F-4D97-AF65-F5344CB8AC3E}">
        <p14:creationId xmlns:p14="http://schemas.microsoft.com/office/powerpoint/2010/main" val="14464326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11248844" y="6347962"/>
            <a:ext cx="692185" cy="328884"/>
          </a:xfrm>
        </p:spPr>
        <p:txBody>
          <a:bodyPr/>
          <a:lstStyle/>
          <a:p>
            <a:fld id="{9C52A749-1F80-4309-A498-5780776620DA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5" name="Rechteck 4"/>
          <p:cNvSpPr/>
          <p:nvPr/>
        </p:nvSpPr>
        <p:spPr>
          <a:xfrm>
            <a:off x="0" y="3810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dirty="0"/>
              <a:t>Klima, Energie &amp; Bevölkerung</a:t>
            </a:r>
            <a:r>
              <a:rPr lang="de-DE" sz="3200" b="1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de-DE" sz="3200" b="1" dirty="0" err="1">
                <a:solidFill>
                  <a:schemeClr val="bg1">
                    <a:lumMod val="50000"/>
                  </a:schemeClr>
                </a:solidFill>
              </a:rPr>
              <a:t>swachstum</a:t>
            </a:r>
            <a:r>
              <a:rPr lang="de-DE" sz="3200" b="1" dirty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GB" sz="3200" b="1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EE47F10-F957-FF03-FCEB-56A9AAD62FEE}"/>
              </a:ext>
            </a:extLst>
          </p:cNvPr>
          <p:cNvSpPr/>
          <p:nvPr/>
        </p:nvSpPr>
        <p:spPr>
          <a:xfrm>
            <a:off x="694650" y="1893964"/>
            <a:ext cx="2202294" cy="2170094"/>
          </a:xfrm>
          <a:prstGeom prst="ellipse">
            <a:avLst/>
          </a:prstGeom>
          <a:solidFill>
            <a:schemeClr val="accent6">
              <a:lumMod val="60000"/>
              <a:lumOff val="40000"/>
              <a:alpha val="28000"/>
            </a:schemeClr>
          </a:solidFill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200" b="1" dirty="0">
              <a:solidFill>
                <a:schemeClr val="tx1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2730B238-AA8F-3045-63EB-49B03AC234F0}"/>
              </a:ext>
            </a:extLst>
          </p:cNvPr>
          <p:cNvSpPr/>
          <p:nvPr/>
        </p:nvSpPr>
        <p:spPr>
          <a:xfrm>
            <a:off x="2167536" y="1893963"/>
            <a:ext cx="2202295" cy="2170095"/>
          </a:xfrm>
          <a:prstGeom prst="ellipse">
            <a:avLst/>
          </a:prstGeom>
          <a:solidFill>
            <a:srgbClr val="FF0000">
              <a:alpha val="28000"/>
            </a:srgbClr>
          </a:solidFill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solidFill>
                  <a:schemeClr val="tx1"/>
                </a:solidFill>
              </a:rPr>
              <a:t>    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0ED3A9F-BFD9-30BB-BD43-D9D18675D4D4}"/>
              </a:ext>
            </a:extLst>
          </p:cNvPr>
          <p:cNvSpPr/>
          <p:nvPr/>
        </p:nvSpPr>
        <p:spPr>
          <a:xfrm>
            <a:off x="1409961" y="3065149"/>
            <a:ext cx="2202295" cy="2170094"/>
          </a:xfrm>
          <a:prstGeom prst="ellipse">
            <a:avLst/>
          </a:prstGeom>
          <a:solidFill>
            <a:schemeClr val="accent1">
              <a:lumMod val="75000"/>
              <a:alpha val="28000"/>
            </a:schemeClr>
          </a:solidFill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2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29FD26B4-1FD1-A9C0-2C70-47A5C2311F5F}"/>
                  </a:ext>
                </a:extLst>
              </p14:cNvPr>
              <p14:cNvContentPartPr/>
              <p14:nvPr/>
            </p14:nvContentPartPr>
            <p14:xfrm>
              <a:off x="7789110" y="2960130"/>
              <a:ext cx="8280" cy="1440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29FD26B4-1FD1-A9C0-2C70-47A5C2311F5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80110" y="2951130"/>
                <a:ext cx="25920" cy="3204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FFE06ADA-2B97-BBBE-93CD-621157FF0905}"/>
              </a:ext>
            </a:extLst>
          </p:cNvPr>
          <p:cNvSpPr/>
          <p:nvPr/>
        </p:nvSpPr>
        <p:spPr>
          <a:xfrm rot="10800000">
            <a:off x="2224602" y="3147650"/>
            <a:ext cx="613203" cy="582560"/>
          </a:xfrm>
          <a:prstGeom prst="triangle">
            <a:avLst/>
          </a:prstGeom>
          <a:pattFill prst="wdUpDiag">
            <a:fgClr>
              <a:srgbClr val="FF0000"/>
            </a:fgClr>
            <a:bgClr>
              <a:srgbClr val="FF7C8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BA7A1F2-AD52-541D-38F7-555EBECD1AD8}"/>
              </a:ext>
            </a:extLst>
          </p:cNvPr>
          <p:cNvSpPr txBox="1"/>
          <p:nvPr/>
        </p:nvSpPr>
        <p:spPr>
          <a:xfrm>
            <a:off x="196517" y="5481315"/>
            <a:ext cx="4056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1">
                    <a:lumMod val="50000"/>
                  </a:schemeClr>
                </a:solidFill>
              </a:rPr>
              <a:t>Nach: </a:t>
            </a:r>
            <a:r>
              <a:rPr lang="de-DE" sz="1600" dirty="0" err="1">
                <a:solidFill>
                  <a:schemeClr val="bg1">
                    <a:lumMod val="50000"/>
                  </a:schemeClr>
                </a:solidFill>
              </a:rPr>
              <a:t>Ganteför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r>
              <a:rPr lang="de-DE" sz="1600" dirty="0">
                <a:solidFill>
                  <a:schemeClr val="bg1">
                    <a:lumMod val="50000"/>
                  </a:schemeClr>
                </a:solidFill>
              </a:rPr>
              <a:t>„Klima: Der Weltuntergang findet nicht statt“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4425FBC-A36D-05A9-715E-A81FB07E815E}"/>
              </a:ext>
            </a:extLst>
          </p:cNvPr>
          <p:cNvSpPr txBox="1"/>
          <p:nvPr/>
        </p:nvSpPr>
        <p:spPr>
          <a:xfrm>
            <a:off x="393694" y="825967"/>
            <a:ext cx="40561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Diese - und weitere - Bereiche 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müssen zusammen betrachtet 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werden: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A53CE33-14E9-94A2-7AF6-5B7D05FF399A}"/>
              </a:ext>
            </a:extLst>
          </p:cNvPr>
          <p:cNvSpPr txBox="1"/>
          <p:nvPr/>
        </p:nvSpPr>
        <p:spPr>
          <a:xfrm>
            <a:off x="4494682" y="732022"/>
            <a:ext cx="62335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Die Weltbevölkerung wächst und der Ressourcenbedarf steigt</a:t>
            </a:r>
          </a:p>
          <a:p>
            <a:endParaRPr lang="de-DE" sz="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Die Bevölkerung wächst besonders stark in Ländern mit sehr armer Bevölkerung </a:t>
            </a:r>
          </a:p>
          <a:p>
            <a:endParaRPr lang="de-DE" sz="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Aber es zeigt sich in Ländern mit bitterer Armut: Höheres Einkommen -&gt; weniger Kinder -&gt; Bevölkerung steigt weniger schnell an</a:t>
            </a:r>
          </a:p>
          <a:p>
            <a:endParaRPr lang="de-DE" sz="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Insbesondere arme Ländern brauchen günstige Energie &amp; Weiteres (mehr Bildung etc.) -&gt; Wirtschaftswachstum -&gt; mehr Einkommen -&gt; weniger Kinder -&gt; Stabilisierung der Anzahl der Menschen auf der Welt</a:t>
            </a:r>
          </a:p>
          <a:p>
            <a:endParaRPr lang="de-DE" sz="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Bittere Armut muss besiegt werden</a:t>
            </a:r>
          </a:p>
          <a:p>
            <a:endParaRPr lang="de-DE" sz="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Das ist gut für alle und auch fürs Klima</a:t>
            </a:r>
          </a:p>
          <a:p>
            <a:endParaRPr lang="de-DE" sz="6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94CC4AA-3E3A-C2B6-ACF6-29F5DF6BD7BB}"/>
              </a:ext>
            </a:extLst>
          </p:cNvPr>
          <p:cNvSpPr txBox="1"/>
          <p:nvPr/>
        </p:nvSpPr>
        <p:spPr>
          <a:xfrm>
            <a:off x="889761" y="2583966"/>
            <a:ext cx="1193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Klima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A8F2A73-360A-F8EB-F729-FF2C32246D12}"/>
              </a:ext>
            </a:extLst>
          </p:cNvPr>
          <p:cNvSpPr txBox="1"/>
          <p:nvPr/>
        </p:nvSpPr>
        <p:spPr>
          <a:xfrm>
            <a:off x="2861735" y="2606372"/>
            <a:ext cx="1543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Energie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72EB9DB-EEF2-9386-4C50-A6C39744F7FF}"/>
              </a:ext>
            </a:extLst>
          </p:cNvPr>
          <p:cNvSpPr txBox="1"/>
          <p:nvPr/>
        </p:nvSpPr>
        <p:spPr>
          <a:xfrm>
            <a:off x="1350464" y="4088728"/>
            <a:ext cx="2321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Bevölkerung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EF4FC81-DFF6-ADCC-5378-209011F62974}"/>
              </a:ext>
            </a:extLst>
          </p:cNvPr>
          <p:cNvSpPr txBox="1"/>
          <p:nvPr/>
        </p:nvSpPr>
        <p:spPr>
          <a:xfrm>
            <a:off x="4616886" y="4925649"/>
            <a:ext cx="2440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Die Prognosen sind gut: Die Weltbevölkerung könnte sich bei etwa 10 Milliarden stabilisieren: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86917CA7-8172-6DD0-359E-92394AF635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750" y="4635078"/>
            <a:ext cx="2510856" cy="2037921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535F63C2-250F-2AD7-FAB7-AD38247C7D9E}"/>
              </a:ext>
            </a:extLst>
          </p:cNvPr>
          <p:cNvSpPr txBox="1"/>
          <p:nvPr/>
        </p:nvSpPr>
        <p:spPr>
          <a:xfrm>
            <a:off x="8020548" y="5875450"/>
            <a:ext cx="1670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UN World Population </a:t>
            </a:r>
            <a:r>
              <a:rPr lang="de-DE" sz="1200" dirty="0" err="1">
                <a:solidFill>
                  <a:schemeClr val="bg1">
                    <a:lumMod val="50000"/>
                  </a:schemeClr>
                </a:solidFill>
              </a:rPr>
              <a:t>Prospects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5644422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11248844" y="6347962"/>
            <a:ext cx="692185" cy="328884"/>
          </a:xfrm>
        </p:spPr>
        <p:txBody>
          <a:bodyPr/>
          <a:lstStyle/>
          <a:p>
            <a:fld id="{9C52A749-1F80-4309-A498-5780776620DA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5" name="Rechteck 4"/>
          <p:cNvSpPr/>
          <p:nvPr/>
        </p:nvSpPr>
        <p:spPr>
          <a:xfrm>
            <a:off x="0" y="3810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dirty="0"/>
              <a:t>Mehr erfahren ?</a:t>
            </a:r>
            <a:endParaRPr lang="en-GB" sz="3200" b="1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82CEB13-93B8-F280-6D73-A85879948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900" y="1519351"/>
            <a:ext cx="2451212" cy="34746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E54EE81A-E7E5-8D79-1A6D-ABBFEA5208EC}"/>
              </a:ext>
            </a:extLst>
          </p:cNvPr>
          <p:cNvSpPr/>
          <p:nvPr/>
        </p:nvSpPr>
        <p:spPr>
          <a:xfrm>
            <a:off x="58365" y="6327738"/>
            <a:ext cx="66759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https://www.iup.uni-bremen.de/carbon_ghg/Clim4Edu/Handbuch/</a:t>
            </a:r>
            <a:r>
              <a:rPr lang="en-GB" dirty="0"/>
              <a:t>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2EE1AA8-8530-B50E-55A1-1C91657E926F}"/>
              </a:ext>
            </a:extLst>
          </p:cNvPr>
          <p:cNvSpPr txBox="1"/>
          <p:nvPr/>
        </p:nvSpPr>
        <p:spPr>
          <a:xfrm>
            <a:off x="408656" y="699613"/>
            <a:ext cx="2431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Clim4Edu</a:t>
            </a:r>
          </a:p>
          <a:p>
            <a:pPr algn="ctr"/>
            <a:r>
              <a:rPr lang="de-DE" sz="2400" dirty="0"/>
              <a:t>Handbuch: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595C5C2-5F12-C8C9-F016-D8BB4BC0AF36}"/>
              </a:ext>
            </a:extLst>
          </p:cNvPr>
          <p:cNvSpPr txBox="1"/>
          <p:nvPr/>
        </p:nvSpPr>
        <p:spPr>
          <a:xfrm>
            <a:off x="378804" y="5050671"/>
            <a:ext cx="2431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Mit Literaturhinweisen und Links zu </a:t>
            </a:r>
          </a:p>
          <a:p>
            <a:pPr algn="ctr"/>
            <a:r>
              <a:rPr lang="de-DE" dirty="0"/>
              <a:t>Lehr-Materialien </a:t>
            </a:r>
          </a:p>
          <a:p>
            <a:pPr algn="ctr"/>
            <a:r>
              <a:rPr lang="de-DE" dirty="0"/>
              <a:t>zum Klimawandel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5BC78AF-C978-AB35-F402-D15185EDE95F}"/>
              </a:ext>
            </a:extLst>
          </p:cNvPr>
          <p:cNvSpPr txBox="1"/>
          <p:nvPr/>
        </p:nvSpPr>
        <p:spPr>
          <a:xfrm>
            <a:off x="3239873" y="699613"/>
            <a:ext cx="62165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Eine Möglichkeit: Die Klimabücher von </a:t>
            </a:r>
          </a:p>
          <a:p>
            <a:pPr algn="ctr"/>
            <a:r>
              <a:rPr lang="de-DE" sz="2400" dirty="0"/>
              <a:t>Nelles &amp; </a:t>
            </a:r>
            <a:r>
              <a:rPr lang="de-DE" sz="2400" dirty="0" err="1"/>
              <a:t>Serrer</a:t>
            </a:r>
            <a:endParaRPr lang="de-DE" sz="2400" dirty="0"/>
          </a:p>
          <a:p>
            <a:pPr algn="ctr"/>
            <a:r>
              <a:rPr lang="de-DE" sz="1600" dirty="0"/>
              <a:t>Preisgünstig, sehr informativ, kurze klare Texte und gute Illustrationen.</a:t>
            </a:r>
          </a:p>
          <a:p>
            <a:pPr algn="ctr"/>
            <a:r>
              <a:rPr lang="de-DE" sz="1600" dirty="0"/>
              <a:t>Wurde uns und vielen anderen Wissenschaftlern vorab als Entwurf zum Kommentieren und Verbessern vorgelegt.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39B8E67-66A5-522D-F8FA-5EA0E1F5A601}"/>
              </a:ext>
            </a:extLst>
          </p:cNvPr>
          <p:cNvSpPr txBox="1"/>
          <p:nvPr/>
        </p:nvSpPr>
        <p:spPr>
          <a:xfrm>
            <a:off x="3174973" y="2238344"/>
            <a:ext cx="3089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Das Problem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D7FD158-E351-8AAA-F0A0-2C3BA626C5EA}"/>
              </a:ext>
            </a:extLst>
          </p:cNvPr>
          <p:cNvSpPr txBox="1"/>
          <p:nvPr/>
        </p:nvSpPr>
        <p:spPr>
          <a:xfrm>
            <a:off x="6587931" y="2251446"/>
            <a:ext cx="2791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Die Lösung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197FC25-956E-9BDA-9747-C4985B385C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117" y="2738378"/>
            <a:ext cx="3169396" cy="31276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415EAA6-1A62-B6B2-14A9-EB1BE13F77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972" y="2746602"/>
            <a:ext cx="3119407" cy="31194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3322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86A2-D19A-8D73-F1B6-C9EEC627F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1F3F62-C9FB-AED9-40A0-2EB10D9597A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48844" y="6347962"/>
            <a:ext cx="692185" cy="328884"/>
          </a:xfrm>
        </p:spPr>
        <p:txBody>
          <a:bodyPr/>
          <a:lstStyle/>
          <a:p>
            <a:fld id="{9C52A749-1F80-4309-A498-5780776620DA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C0C9433-7B0E-D297-9C68-99923F1791C9}"/>
              </a:ext>
            </a:extLst>
          </p:cNvPr>
          <p:cNvSpPr/>
          <p:nvPr/>
        </p:nvSpPr>
        <p:spPr>
          <a:xfrm>
            <a:off x="0" y="3810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dirty="0"/>
              <a:t>Übersicht Fortbildung</a:t>
            </a:r>
            <a:endParaRPr lang="en-GB" sz="3200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E708E4E-1595-9C4A-12FF-2D189B362407}"/>
              </a:ext>
            </a:extLst>
          </p:cNvPr>
          <p:cNvSpPr txBox="1"/>
          <p:nvPr/>
        </p:nvSpPr>
        <p:spPr>
          <a:xfrm>
            <a:off x="371787" y="1000672"/>
            <a:ext cx="9300755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1. </a:t>
            </a:r>
            <a:r>
              <a:rPr lang="de-DE" sz="2400" b="1" dirty="0" err="1">
                <a:solidFill>
                  <a:srgbClr val="002060"/>
                </a:solidFill>
              </a:rPr>
              <a:t>Begrüssung</a:t>
            </a:r>
            <a:r>
              <a:rPr lang="de-DE" dirty="0"/>
              <a:t> (Claudia Lindner, RUB)</a:t>
            </a:r>
          </a:p>
          <a:p>
            <a:endParaRPr lang="de-DE" sz="1000" dirty="0"/>
          </a:p>
          <a:p>
            <a:r>
              <a:rPr lang="de-DE" dirty="0"/>
              <a:t>2. </a:t>
            </a:r>
            <a:r>
              <a:rPr lang="de-DE" sz="2400" b="1" dirty="0">
                <a:solidFill>
                  <a:srgbClr val="002060"/>
                </a:solidFill>
              </a:rPr>
              <a:t>Übersichtsvortrag "Hintergrundinformationen zum Klimawandel</a:t>
            </a:r>
            <a:r>
              <a:rPr lang="de-DE" sz="2000" b="1" dirty="0">
                <a:solidFill>
                  <a:srgbClr val="002060"/>
                </a:solidFill>
              </a:rPr>
              <a:t>"</a:t>
            </a:r>
            <a:r>
              <a:rPr lang="de-DE" dirty="0"/>
              <a:t> (Michael Buchwitz, Uni Bremen)</a:t>
            </a:r>
          </a:p>
          <a:p>
            <a:endParaRPr lang="de-DE" sz="1000" dirty="0"/>
          </a:p>
          <a:p>
            <a:r>
              <a:rPr lang="de-DE" dirty="0"/>
              <a:t>3. </a:t>
            </a:r>
            <a:r>
              <a:rPr lang="de-DE" sz="2400" b="1" dirty="0">
                <a:solidFill>
                  <a:srgbClr val="002060"/>
                </a:solidFill>
              </a:rPr>
              <a:t>Interaktive Tools </a:t>
            </a:r>
            <a:r>
              <a:rPr lang="de-DE" dirty="0"/>
              <a:t>(Maximilian Reuter, Uni Bremen):</a:t>
            </a:r>
          </a:p>
          <a:p>
            <a:endParaRPr lang="de-DE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002060"/>
                </a:solidFill>
                <a:highlight>
                  <a:srgbClr val="FFFF00"/>
                </a:highlight>
              </a:rPr>
              <a:t>Was sagt uns der Zeitverlauf der atmosphärischen CO</a:t>
            </a:r>
            <a:r>
              <a:rPr lang="de-DE" sz="2400" b="1" baseline="-25000" dirty="0">
                <a:solidFill>
                  <a:srgbClr val="002060"/>
                </a:solidFill>
                <a:highlight>
                  <a:srgbClr val="FFFF00"/>
                </a:highlight>
              </a:rPr>
              <a:t>2</a:t>
            </a:r>
            <a:r>
              <a:rPr lang="de-DE" sz="2400" b="1" dirty="0">
                <a:solidFill>
                  <a:srgbClr val="002060"/>
                </a:solidFill>
                <a:highlight>
                  <a:srgbClr val="FFFF00"/>
                </a:highlight>
              </a:rPr>
              <a:t>-Konzentration der letzten 450 Millionen Jahre?</a:t>
            </a:r>
          </a:p>
          <a:p>
            <a:endParaRPr lang="de-DE" sz="400" b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002060"/>
                </a:solidFill>
              </a:rPr>
              <a:t>CO</a:t>
            </a:r>
            <a:r>
              <a:rPr lang="de-DE" sz="2400" b="1" baseline="-25000" dirty="0">
                <a:solidFill>
                  <a:srgbClr val="002060"/>
                </a:solidFill>
              </a:rPr>
              <a:t>2</a:t>
            </a:r>
            <a:r>
              <a:rPr lang="de-DE" sz="2400" b="1" dirty="0">
                <a:solidFill>
                  <a:srgbClr val="002060"/>
                </a:solidFill>
              </a:rPr>
              <a:t>-Messungen aus dem Weltraum: Wie geht das ?</a:t>
            </a:r>
          </a:p>
          <a:p>
            <a:endParaRPr lang="de-DE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Ggf. (wenn genügend Zeit): </a:t>
            </a:r>
            <a:r>
              <a:rPr lang="de-DE" sz="2400" b="1" dirty="0">
                <a:solidFill>
                  <a:srgbClr val="002060"/>
                </a:solidFill>
              </a:rPr>
              <a:t>"Wie verändert sich die Meeresoberflächen-temperatur aufgrund des Klimawandels?" </a:t>
            </a:r>
            <a:r>
              <a:rPr lang="de-DE" dirty="0"/>
              <a:t>(Begleitmaterial noch in Entwicklung)</a:t>
            </a:r>
          </a:p>
          <a:p>
            <a:endParaRPr lang="de-DE" sz="1000" dirty="0"/>
          </a:p>
          <a:p>
            <a:r>
              <a:rPr lang="de-DE" dirty="0"/>
              <a:t>4. </a:t>
            </a:r>
            <a:r>
              <a:rPr lang="de-DE" sz="2400" b="1" dirty="0">
                <a:solidFill>
                  <a:srgbClr val="002060"/>
                </a:solidFill>
              </a:rPr>
              <a:t>Klima-App "Sommer in Paris"</a:t>
            </a:r>
            <a:r>
              <a:rPr lang="de-DE" sz="2400" dirty="0"/>
              <a:t> </a:t>
            </a:r>
            <a:r>
              <a:rPr lang="de-DE" dirty="0"/>
              <a:t>(Claudia Lindner, RUB)</a:t>
            </a:r>
          </a:p>
          <a:p>
            <a:endParaRPr lang="de-DE" sz="1000" dirty="0"/>
          </a:p>
          <a:p>
            <a:r>
              <a:rPr lang="de-DE" dirty="0"/>
              <a:t>5. Ggf. (wenn genügend Zeit): </a:t>
            </a:r>
            <a:r>
              <a:rPr lang="de-DE" sz="2400" b="1" dirty="0">
                <a:solidFill>
                  <a:srgbClr val="002060"/>
                </a:solidFill>
              </a:rPr>
              <a:t>Gletscherveränderungen mit GEE</a:t>
            </a:r>
            <a:r>
              <a:rPr lang="de-DE" sz="2400" dirty="0"/>
              <a:t> </a:t>
            </a:r>
            <a:r>
              <a:rPr lang="de-DE" dirty="0"/>
              <a:t>(Fabian Meyer-Heß, RUB)</a:t>
            </a:r>
          </a:p>
        </p:txBody>
      </p:sp>
    </p:spTree>
    <p:extLst>
      <p:ext uri="{BB962C8B-B14F-4D97-AF65-F5344CB8AC3E}">
        <p14:creationId xmlns:p14="http://schemas.microsoft.com/office/powerpoint/2010/main" val="2940581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11248844" y="6347962"/>
            <a:ext cx="692185" cy="328884"/>
          </a:xfrm>
        </p:spPr>
        <p:txBody>
          <a:bodyPr/>
          <a:lstStyle/>
          <a:p>
            <a:fld id="{9C52A749-1F80-4309-A498-5780776620DA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5" name="Rechteck 4"/>
          <p:cNvSpPr/>
          <p:nvPr/>
        </p:nvSpPr>
        <p:spPr>
          <a:xfrm>
            <a:off x="0" y="3810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dirty="0"/>
              <a:t>CO</a:t>
            </a:r>
            <a:r>
              <a:rPr lang="de-DE" sz="3200" b="1" baseline="-25000" dirty="0"/>
              <a:t>2</a:t>
            </a:r>
            <a:r>
              <a:rPr lang="de-DE" sz="3200" b="1" dirty="0"/>
              <a:t>-Anstieg und globale Erderwärmung</a:t>
            </a:r>
            <a:endParaRPr lang="en-GB" sz="3200" b="1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A989925-E757-A5A9-947E-846E0EB79F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05" y="6265323"/>
            <a:ext cx="927900" cy="52100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C0FD310-E77D-4367-4729-940D2BEDF0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402" y="6324019"/>
            <a:ext cx="1181084" cy="35282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AFD9A0A-5F9A-1B22-F211-4F8EB30502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71" y="6303238"/>
            <a:ext cx="483436" cy="323096"/>
          </a:xfrm>
          <a:prstGeom prst="rect">
            <a:avLst/>
          </a:prstGeom>
        </p:spPr>
      </p:pic>
      <p:pic>
        <p:nvPicPr>
          <p:cNvPr id="17" name="Grafik 16" descr="Ein Bild, das Screenshot, Text, Diagramm, Reihe enthält.&#10;&#10;Automatisch generierte Beschreibung">
            <a:extLst>
              <a:ext uri="{FF2B5EF4-FFF2-40B4-BE49-F238E27FC236}">
                <a16:creationId xmlns:a16="http://schemas.microsoft.com/office/drawing/2014/main" id="{02709319-3BBE-701B-F1A1-6B9D4BEF82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825" y="2786725"/>
            <a:ext cx="4874556" cy="3295864"/>
          </a:xfrm>
          <a:prstGeom prst="rect">
            <a:avLst/>
          </a:prstGeom>
        </p:spPr>
      </p:pic>
      <p:pic>
        <p:nvPicPr>
          <p:cNvPr id="19" name="Grafik 18" descr="Ein Bild, das Text, Screenshot, Webseite, Website enthält.&#10;&#10;Automatisch generierte Beschreibung">
            <a:extLst>
              <a:ext uri="{FF2B5EF4-FFF2-40B4-BE49-F238E27FC236}">
                <a16:creationId xmlns:a16="http://schemas.microsoft.com/office/drawing/2014/main" id="{BD84F265-BE1D-F4C2-89C9-CAAF1B30F4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07" y="755797"/>
            <a:ext cx="3474595" cy="1835174"/>
          </a:xfrm>
          <a:prstGeom prst="rect">
            <a:avLst/>
          </a:prstGeom>
        </p:spPr>
      </p:pic>
      <p:pic>
        <p:nvPicPr>
          <p:cNvPr id="21" name="Grafik 20" descr="Ein Bild, das Text, Screenshot, Schrift, Reihe enthält.&#10;&#10;Automatisch generierte Beschreibung">
            <a:extLst>
              <a:ext uri="{FF2B5EF4-FFF2-40B4-BE49-F238E27FC236}">
                <a16:creationId xmlns:a16="http://schemas.microsoft.com/office/drawing/2014/main" id="{87E8EBB8-8EE1-5E45-509F-107F070A67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89" y="2871545"/>
            <a:ext cx="4077847" cy="3158564"/>
          </a:xfrm>
          <a:prstGeom prst="rect">
            <a:avLst/>
          </a:prstGeom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74BFF1A0-9E55-5BCE-AD8D-0EE170FB2D07}"/>
              </a:ext>
            </a:extLst>
          </p:cNvPr>
          <p:cNvSpPr/>
          <p:nvPr/>
        </p:nvSpPr>
        <p:spPr>
          <a:xfrm>
            <a:off x="3959051" y="1244337"/>
            <a:ext cx="6491235" cy="117565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Copernicus: 2023 ist das wärmste Jahr seit </a:t>
            </a:r>
          </a:p>
          <a:p>
            <a:pPr algn="ctr"/>
            <a:r>
              <a:rPr lang="de-DE" sz="2400" b="1" dirty="0">
                <a:solidFill>
                  <a:schemeClr val="tx1"/>
                </a:solidFill>
              </a:rPr>
              <a:t>Beginn der Aufzeichnungen – globale Durchschnittstemperatur nahe an 1,5°C Grenze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7AEA1D84-5551-08A4-5EA0-F3D8CF31C4FB}"/>
              </a:ext>
            </a:extLst>
          </p:cNvPr>
          <p:cNvSpPr txBox="1"/>
          <p:nvPr/>
        </p:nvSpPr>
        <p:spPr>
          <a:xfrm>
            <a:off x="4320790" y="875005"/>
            <a:ext cx="612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Pressemitteilung Europäischer Klimawandeldienst 9-Jan-2024: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3ED6B618-787F-A561-67AC-A6D17C8DBA28}"/>
              </a:ext>
            </a:extLst>
          </p:cNvPr>
          <p:cNvSpPr/>
          <p:nvPr/>
        </p:nvSpPr>
        <p:spPr>
          <a:xfrm>
            <a:off x="5410304" y="2687899"/>
            <a:ext cx="3628919" cy="35282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Temperatur (globaler Mittelwert)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709653DF-B043-D8FA-0FEC-082C51DFBC77}"/>
              </a:ext>
            </a:extLst>
          </p:cNvPr>
          <p:cNvSpPr/>
          <p:nvPr/>
        </p:nvSpPr>
        <p:spPr>
          <a:xfrm>
            <a:off x="1092435" y="2711341"/>
            <a:ext cx="2978395" cy="35282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Kohlenstoffdioxid (CO</a:t>
            </a:r>
            <a:r>
              <a:rPr lang="de-DE" baseline="-25000" dirty="0">
                <a:solidFill>
                  <a:schemeClr val="tx1"/>
                </a:solidFill>
              </a:rPr>
              <a:t>2</a:t>
            </a:r>
            <a:r>
              <a:rPr lang="de-DE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41045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11248844" y="6347962"/>
            <a:ext cx="692185" cy="328884"/>
          </a:xfrm>
        </p:spPr>
        <p:txBody>
          <a:bodyPr/>
          <a:lstStyle/>
          <a:p>
            <a:fld id="{9C52A749-1F80-4309-A498-5780776620DA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5" name="Rechteck 4"/>
          <p:cNvSpPr/>
          <p:nvPr/>
        </p:nvSpPr>
        <p:spPr>
          <a:xfrm>
            <a:off x="0" y="3810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dirty="0"/>
              <a:t>Klimawandel: Einige Stichworte</a:t>
            </a:r>
            <a:endParaRPr lang="en-GB" sz="3200" b="1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CE6F78C-F091-42A5-81C1-CA367B97D4FB}"/>
              </a:ext>
            </a:extLst>
          </p:cNvPr>
          <p:cNvSpPr txBox="1"/>
          <p:nvPr/>
        </p:nvSpPr>
        <p:spPr>
          <a:xfrm>
            <a:off x="224414" y="2453185"/>
            <a:ext cx="2427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Energiebedarf</a:t>
            </a:r>
            <a:endParaRPr lang="en-GB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5B8680B-4420-490C-95A9-5499C35D80DC}"/>
              </a:ext>
            </a:extLst>
          </p:cNvPr>
          <p:cNvSpPr txBox="1"/>
          <p:nvPr/>
        </p:nvSpPr>
        <p:spPr>
          <a:xfrm>
            <a:off x="3137996" y="3449121"/>
            <a:ext cx="2392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Energiewende</a:t>
            </a:r>
            <a:endParaRPr lang="en-GB" sz="24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15B07C6-ED89-4AF1-BA1A-DEB723553DD9}"/>
              </a:ext>
            </a:extLst>
          </p:cNvPr>
          <p:cNvSpPr txBox="1"/>
          <p:nvPr/>
        </p:nvSpPr>
        <p:spPr>
          <a:xfrm>
            <a:off x="4531340" y="1128650"/>
            <a:ext cx="4080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FF66CC"/>
                </a:solidFill>
                <a:latin typeface="Comic Sans MS" panose="030F0702030302020204" pitchFamily="66" charset="0"/>
              </a:rPr>
              <a:t>Essentielle Klimavariablen</a:t>
            </a:r>
            <a:endParaRPr lang="en-GB" sz="2400" dirty="0">
              <a:solidFill>
                <a:srgbClr val="FF66CC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F233FE2-156B-4B59-B888-13BCA9935455}"/>
              </a:ext>
            </a:extLst>
          </p:cNvPr>
          <p:cNvSpPr txBox="1"/>
          <p:nvPr/>
        </p:nvSpPr>
        <p:spPr>
          <a:xfrm>
            <a:off x="6019436" y="2409220"/>
            <a:ext cx="2779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FF66CC"/>
                </a:solidFill>
                <a:latin typeface="Comic Sans MS" panose="030F0702030302020204" pitchFamily="66" charset="0"/>
              </a:rPr>
              <a:t>Wärmestrahlung</a:t>
            </a:r>
            <a:endParaRPr lang="en-GB" sz="2400" dirty="0">
              <a:solidFill>
                <a:srgbClr val="FF66CC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2A97B4E-0865-48CC-9B93-18C6D08C9D9D}"/>
              </a:ext>
            </a:extLst>
          </p:cNvPr>
          <p:cNvSpPr txBox="1"/>
          <p:nvPr/>
        </p:nvSpPr>
        <p:spPr>
          <a:xfrm>
            <a:off x="286259" y="1566937"/>
            <a:ext cx="2603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CO</a:t>
            </a:r>
            <a:r>
              <a:rPr lang="de-DE" sz="2400" baseline="-25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de-DE" sz="24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-Emissionen</a:t>
            </a:r>
            <a:endParaRPr lang="en-GB" sz="24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469129E-89E4-4F53-BFF7-2C49F01DD090}"/>
              </a:ext>
            </a:extLst>
          </p:cNvPr>
          <p:cNvSpPr txBox="1"/>
          <p:nvPr/>
        </p:nvSpPr>
        <p:spPr>
          <a:xfrm>
            <a:off x="526326" y="2022468"/>
            <a:ext cx="3053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Methan-Emissionen</a:t>
            </a:r>
            <a:endParaRPr lang="en-GB" sz="24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BB9B9FA-9A38-486B-A0AA-4EBEA0BCC671}"/>
              </a:ext>
            </a:extLst>
          </p:cNvPr>
          <p:cNvSpPr txBox="1"/>
          <p:nvPr/>
        </p:nvSpPr>
        <p:spPr>
          <a:xfrm>
            <a:off x="2732077" y="1498775"/>
            <a:ext cx="270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</a:t>
            </a:r>
            <a:r>
              <a:rPr lang="de-DE" sz="2400" baseline="-25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de-DE" sz="24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O-Emissionen</a:t>
            </a:r>
            <a:endParaRPr lang="en-GB" sz="24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2D11263-5761-45C6-9FAB-AF3D52EE3485}"/>
              </a:ext>
            </a:extLst>
          </p:cNvPr>
          <p:cNvSpPr txBox="1"/>
          <p:nvPr/>
        </p:nvSpPr>
        <p:spPr>
          <a:xfrm>
            <a:off x="455535" y="3446525"/>
            <a:ext cx="2699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Erderwärmung</a:t>
            </a:r>
            <a:endParaRPr lang="en-GB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EECB788-1744-4D47-B35B-B03F65973A10}"/>
              </a:ext>
            </a:extLst>
          </p:cNvPr>
          <p:cNvSpPr txBox="1"/>
          <p:nvPr/>
        </p:nvSpPr>
        <p:spPr>
          <a:xfrm>
            <a:off x="357240" y="4270111"/>
            <a:ext cx="2958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Gletscherschmelze</a:t>
            </a:r>
            <a:endParaRPr lang="en-GB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D989AB4-7EA5-4A8D-8427-BFB5109740EB}"/>
              </a:ext>
            </a:extLst>
          </p:cNvPr>
          <p:cNvSpPr txBox="1"/>
          <p:nvPr/>
        </p:nvSpPr>
        <p:spPr>
          <a:xfrm>
            <a:off x="423355" y="1113620"/>
            <a:ext cx="3259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Fossile Brennstoffe</a:t>
            </a:r>
            <a:endParaRPr lang="en-GB" sz="24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BAEB868E-01A2-40DE-BDEC-00FF3FF77404}"/>
              </a:ext>
            </a:extLst>
          </p:cNvPr>
          <p:cNvSpPr txBox="1"/>
          <p:nvPr/>
        </p:nvSpPr>
        <p:spPr>
          <a:xfrm>
            <a:off x="6368523" y="4292483"/>
            <a:ext cx="2618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Energiespeicher</a:t>
            </a:r>
            <a:endParaRPr lang="en-GB" sz="24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B79A5C6-6E3F-4E71-AAD6-52AA766F2078}"/>
              </a:ext>
            </a:extLst>
          </p:cNvPr>
          <p:cNvSpPr txBox="1"/>
          <p:nvPr/>
        </p:nvSpPr>
        <p:spPr>
          <a:xfrm>
            <a:off x="3948495" y="674408"/>
            <a:ext cx="1977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FF66CC"/>
                </a:solidFill>
                <a:latin typeface="Comic Sans MS" panose="030F0702030302020204" pitchFamily="66" charset="0"/>
              </a:rPr>
              <a:t>Klimadaten</a:t>
            </a:r>
            <a:endParaRPr lang="en-GB" sz="2400" dirty="0">
              <a:solidFill>
                <a:srgbClr val="FF66CC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A07CE094-1165-4A08-8FF5-EB15DCBC9F39}"/>
              </a:ext>
            </a:extLst>
          </p:cNvPr>
          <p:cNvSpPr txBox="1"/>
          <p:nvPr/>
        </p:nvSpPr>
        <p:spPr>
          <a:xfrm>
            <a:off x="5260351" y="1575589"/>
            <a:ext cx="223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FF66CC"/>
                </a:solidFill>
                <a:latin typeface="Comic Sans MS" panose="030F0702030302020204" pitchFamily="66" charset="0"/>
              </a:rPr>
              <a:t>Klimamodelle</a:t>
            </a:r>
            <a:endParaRPr lang="en-GB" sz="2400" dirty="0">
              <a:solidFill>
                <a:srgbClr val="FF66CC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663F45D9-18D3-4F09-AB78-582B40B40ED0}"/>
              </a:ext>
            </a:extLst>
          </p:cNvPr>
          <p:cNvSpPr txBox="1"/>
          <p:nvPr/>
        </p:nvSpPr>
        <p:spPr>
          <a:xfrm>
            <a:off x="7458385" y="1580835"/>
            <a:ext cx="3026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FF66CC"/>
                </a:solidFill>
                <a:latin typeface="Comic Sans MS" panose="030F0702030302020204" pitchFamily="66" charset="0"/>
              </a:rPr>
              <a:t>Klimaprojektionen</a:t>
            </a:r>
            <a:endParaRPr lang="en-GB" sz="2400" dirty="0">
              <a:solidFill>
                <a:srgbClr val="FF66CC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3B3CC47D-7C88-40F6-8910-2A08F1E0262B}"/>
              </a:ext>
            </a:extLst>
          </p:cNvPr>
          <p:cNvSpPr txBox="1"/>
          <p:nvPr/>
        </p:nvSpPr>
        <p:spPr>
          <a:xfrm>
            <a:off x="4183960" y="2006635"/>
            <a:ext cx="3176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FF66CC"/>
                </a:solidFill>
                <a:latin typeface="Comic Sans MS" panose="030F0702030302020204" pitchFamily="66" charset="0"/>
              </a:rPr>
              <a:t>Kohlenstoffkreislauf</a:t>
            </a:r>
            <a:endParaRPr lang="en-GB" sz="2400" dirty="0">
              <a:solidFill>
                <a:srgbClr val="FF66CC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2DD98C64-FC11-4FDF-8175-675EF70B9D32}"/>
              </a:ext>
            </a:extLst>
          </p:cNvPr>
          <p:cNvSpPr txBox="1"/>
          <p:nvPr/>
        </p:nvSpPr>
        <p:spPr>
          <a:xfrm>
            <a:off x="6204085" y="2959575"/>
            <a:ext cx="2312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Klimaschutz</a:t>
            </a:r>
            <a:endParaRPr lang="en-GB" sz="24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71C27232-13D1-4DA6-AE57-76C5FD12710B}"/>
              </a:ext>
            </a:extLst>
          </p:cNvPr>
          <p:cNvSpPr txBox="1"/>
          <p:nvPr/>
        </p:nvSpPr>
        <p:spPr>
          <a:xfrm>
            <a:off x="3678800" y="5922799"/>
            <a:ext cx="2255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Artensterben</a:t>
            </a:r>
            <a:endParaRPr lang="en-GB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8C9451F8-FA3F-492D-A03E-E0749BC2B431}"/>
              </a:ext>
            </a:extLst>
          </p:cNvPr>
          <p:cNvSpPr txBox="1"/>
          <p:nvPr/>
        </p:nvSpPr>
        <p:spPr>
          <a:xfrm>
            <a:off x="171116" y="4738414"/>
            <a:ext cx="3471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Extemwetterzunahme</a:t>
            </a:r>
            <a:endParaRPr lang="en-GB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2E097892-9BD2-411B-9607-2455FF6C339C}"/>
              </a:ext>
            </a:extLst>
          </p:cNvPr>
          <p:cNvSpPr txBox="1"/>
          <p:nvPr/>
        </p:nvSpPr>
        <p:spPr>
          <a:xfrm>
            <a:off x="5928701" y="700225"/>
            <a:ext cx="2847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FF66CC"/>
                </a:solidFill>
                <a:latin typeface="Comic Sans MS" panose="030F0702030302020204" pitchFamily="66" charset="0"/>
              </a:rPr>
              <a:t>Treibhauseffekt</a:t>
            </a:r>
            <a:endParaRPr lang="en-GB" sz="2400" dirty="0">
              <a:solidFill>
                <a:srgbClr val="FF66CC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5CFE83D8-A0A3-4C05-ABA5-6F6836D9B240}"/>
              </a:ext>
            </a:extLst>
          </p:cNvPr>
          <p:cNvSpPr txBox="1"/>
          <p:nvPr/>
        </p:nvSpPr>
        <p:spPr>
          <a:xfrm>
            <a:off x="50611" y="693154"/>
            <a:ext cx="5144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Treibhausgas-Emissionen</a:t>
            </a:r>
            <a:endParaRPr lang="en-GB" sz="24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7788E3B8-801E-4B5D-BF73-4EACE3FAAA54}"/>
              </a:ext>
            </a:extLst>
          </p:cNvPr>
          <p:cNvSpPr txBox="1"/>
          <p:nvPr/>
        </p:nvSpPr>
        <p:spPr>
          <a:xfrm>
            <a:off x="3336591" y="5123569"/>
            <a:ext cx="3292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Überschwemmungen</a:t>
            </a:r>
            <a:endParaRPr lang="en-GB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CC0FC0A6-43C9-478F-B0A5-CD571B5F8567}"/>
              </a:ext>
            </a:extLst>
          </p:cNvPr>
          <p:cNvSpPr txBox="1"/>
          <p:nvPr/>
        </p:nvSpPr>
        <p:spPr>
          <a:xfrm>
            <a:off x="151201" y="5954144"/>
            <a:ext cx="1436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Dürren</a:t>
            </a:r>
            <a:endParaRPr lang="en-GB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514A5D3E-31E6-44B8-B39C-BA44BF95ECCC}"/>
              </a:ext>
            </a:extLst>
          </p:cNvPr>
          <p:cNvSpPr txBox="1"/>
          <p:nvPr/>
        </p:nvSpPr>
        <p:spPr>
          <a:xfrm>
            <a:off x="4390857" y="6317594"/>
            <a:ext cx="2441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Waldsterben</a:t>
            </a:r>
            <a:endParaRPr lang="en-GB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B95ACB9F-4772-4B5D-B660-D56EBD94F784}"/>
              </a:ext>
            </a:extLst>
          </p:cNvPr>
          <p:cNvSpPr txBox="1"/>
          <p:nvPr/>
        </p:nvSpPr>
        <p:spPr>
          <a:xfrm>
            <a:off x="8449173" y="1175350"/>
            <a:ext cx="1983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FF66CC"/>
                </a:solidFill>
                <a:latin typeface="Comic Sans MS" panose="030F0702030302020204" pitchFamily="66" charset="0"/>
              </a:rPr>
              <a:t>CO</a:t>
            </a:r>
            <a:r>
              <a:rPr lang="de-DE" sz="2400" baseline="-25000" dirty="0">
                <a:solidFill>
                  <a:srgbClr val="FF66CC"/>
                </a:solidFill>
                <a:latin typeface="Comic Sans MS" panose="030F0702030302020204" pitchFamily="66" charset="0"/>
              </a:rPr>
              <a:t>2</a:t>
            </a:r>
            <a:r>
              <a:rPr lang="de-DE" sz="2400" dirty="0">
                <a:solidFill>
                  <a:srgbClr val="FF66CC"/>
                </a:solidFill>
                <a:latin typeface="Comic Sans MS" panose="030F0702030302020204" pitchFamily="66" charset="0"/>
              </a:rPr>
              <a:t>-Senken</a:t>
            </a:r>
            <a:endParaRPr lang="en-GB" sz="2400" dirty="0">
              <a:solidFill>
                <a:srgbClr val="FF66CC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41147A9D-9F84-48A9-8111-F06709B9002E}"/>
              </a:ext>
            </a:extLst>
          </p:cNvPr>
          <p:cNvSpPr txBox="1"/>
          <p:nvPr/>
        </p:nvSpPr>
        <p:spPr>
          <a:xfrm>
            <a:off x="91546" y="3850119"/>
            <a:ext cx="3587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Meeresspiegelanstieg</a:t>
            </a:r>
            <a:endParaRPr lang="en-GB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E98DB5E5-C11C-481D-92C8-6831450147F1}"/>
              </a:ext>
            </a:extLst>
          </p:cNvPr>
          <p:cNvSpPr txBox="1"/>
          <p:nvPr/>
        </p:nvSpPr>
        <p:spPr>
          <a:xfrm>
            <a:off x="3641558" y="5528004"/>
            <a:ext cx="4123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Vegetationsveränderungen</a:t>
            </a:r>
            <a:endParaRPr lang="en-GB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33938694-4991-4FB2-BDE4-07787C142783}"/>
              </a:ext>
            </a:extLst>
          </p:cNvPr>
          <p:cNvSpPr txBox="1"/>
          <p:nvPr/>
        </p:nvSpPr>
        <p:spPr>
          <a:xfrm>
            <a:off x="1438372" y="6164846"/>
            <a:ext cx="2535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Wassermangel</a:t>
            </a:r>
            <a:endParaRPr lang="en-GB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B0EAFBAC-B3A1-47BF-A150-F1CFB4B8A5EB}"/>
              </a:ext>
            </a:extLst>
          </p:cNvPr>
          <p:cNvSpPr txBox="1"/>
          <p:nvPr/>
        </p:nvSpPr>
        <p:spPr>
          <a:xfrm>
            <a:off x="3769250" y="3066433"/>
            <a:ext cx="2618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Klimaabkommen</a:t>
            </a:r>
            <a:endParaRPr lang="en-GB" sz="24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E023D20E-57B0-4613-8D88-CA357F02B0C2}"/>
              </a:ext>
            </a:extLst>
          </p:cNvPr>
          <p:cNvSpPr txBox="1"/>
          <p:nvPr/>
        </p:nvSpPr>
        <p:spPr>
          <a:xfrm>
            <a:off x="8322853" y="6202293"/>
            <a:ext cx="577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Comic Sans MS" panose="030F0702030302020204" pitchFamily="66" charset="0"/>
              </a:rPr>
              <a:t>…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E3ED2FF6-F60B-4190-92AB-EF72D4DF0F5A}"/>
              </a:ext>
            </a:extLst>
          </p:cNvPr>
          <p:cNvSpPr txBox="1"/>
          <p:nvPr/>
        </p:nvSpPr>
        <p:spPr>
          <a:xfrm>
            <a:off x="7877604" y="3354297"/>
            <a:ext cx="2849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Fridays</a:t>
            </a:r>
            <a:r>
              <a:rPr lang="de-DE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de-DE" sz="24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for</a:t>
            </a:r>
            <a:r>
              <a:rPr lang="de-DE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 Future</a:t>
            </a:r>
            <a:endParaRPr lang="en-GB" sz="24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EEC4C98F-9B46-4B64-8971-8AEF1654EE3A}"/>
              </a:ext>
            </a:extLst>
          </p:cNvPr>
          <p:cNvSpPr txBox="1"/>
          <p:nvPr/>
        </p:nvSpPr>
        <p:spPr>
          <a:xfrm>
            <a:off x="3641558" y="3872314"/>
            <a:ext cx="3550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Erneuerbare Energien</a:t>
            </a:r>
            <a:endParaRPr lang="en-GB" sz="24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0E43C082-99D5-46AD-8648-02ADC9041F5B}"/>
              </a:ext>
            </a:extLst>
          </p:cNvPr>
          <p:cNvSpPr txBox="1"/>
          <p:nvPr/>
        </p:nvSpPr>
        <p:spPr>
          <a:xfrm>
            <a:off x="3678800" y="4725533"/>
            <a:ext cx="3337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Kreislaufwirtschaft</a:t>
            </a:r>
            <a:endParaRPr lang="en-GB" sz="24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7ADA9CB4-A343-4C97-8C3D-0D725F2449B7}"/>
              </a:ext>
            </a:extLst>
          </p:cNvPr>
          <p:cNvSpPr txBox="1"/>
          <p:nvPr/>
        </p:nvSpPr>
        <p:spPr>
          <a:xfrm>
            <a:off x="357240" y="5200079"/>
            <a:ext cx="3018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Malariaausbreitung</a:t>
            </a:r>
            <a:endParaRPr lang="en-GB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F0D0DB8B-E56D-4966-B18D-B13DC60672A1}"/>
              </a:ext>
            </a:extLst>
          </p:cNvPr>
          <p:cNvSpPr txBox="1"/>
          <p:nvPr/>
        </p:nvSpPr>
        <p:spPr>
          <a:xfrm>
            <a:off x="8574496" y="717827"/>
            <a:ext cx="2055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FF66CC"/>
                </a:solidFill>
                <a:latin typeface="Comic Sans MS" panose="030F0702030302020204" pitchFamily="66" charset="0"/>
              </a:rPr>
              <a:t>CO</a:t>
            </a:r>
            <a:r>
              <a:rPr lang="de-DE" sz="2400" baseline="-25000" dirty="0">
                <a:solidFill>
                  <a:srgbClr val="FF66CC"/>
                </a:solidFill>
                <a:latin typeface="Comic Sans MS" panose="030F0702030302020204" pitchFamily="66" charset="0"/>
              </a:rPr>
              <a:t>2</a:t>
            </a:r>
            <a:r>
              <a:rPr lang="de-DE" sz="2400" dirty="0">
                <a:solidFill>
                  <a:srgbClr val="FF66CC"/>
                </a:solidFill>
                <a:latin typeface="Comic Sans MS" panose="030F0702030302020204" pitchFamily="66" charset="0"/>
              </a:rPr>
              <a:t>-Quellen</a:t>
            </a:r>
            <a:endParaRPr lang="en-GB" sz="2400" dirty="0">
              <a:solidFill>
                <a:srgbClr val="FF66CC"/>
              </a:solidFill>
              <a:latin typeface="Comic Sans MS" panose="030F0702030302020204" pitchFamily="66" charset="0"/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02F9EC65-CD8C-43A4-B11D-7A33222FEF8B}"/>
              </a:ext>
            </a:extLst>
          </p:cNvPr>
          <p:cNvSpPr txBox="1"/>
          <p:nvPr/>
        </p:nvSpPr>
        <p:spPr>
          <a:xfrm>
            <a:off x="7675434" y="5909130"/>
            <a:ext cx="2066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Atomenergie</a:t>
            </a:r>
            <a:endParaRPr lang="en-GB" sz="24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93D8EC1C-A2C1-4CF9-A65C-825FCD47400F}"/>
              </a:ext>
            </a:extLst>
          </p:cNvPr>
          <p:cNvSpPr txBox="1"/>
          <p:nvPr/>
        </p:nvSpPr>
        <p:spPr>
          <a:xfrm>
            <a:off x="2462774" y="2497832"/>
            <a:ext cx="3633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Bevölkerungswachstum</a:t>
            </a:r>
            <a:endParaRPr lang="en-GB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43A635C6-AB51-4D36-B665-904DF095B21C}"/>
              </a:ext>
            </a:extLst>
          </p:cNvPr>
          <p:cNvSpPr txBox="1"/>
          <p:nvPr/>
        </p:nvSpPr>
        <p:spPr>
          <a:xfrm>
            <a:off x="138553" y="2934093"/>
            <a:ext cx="3564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Ressourcenverbrauch</a:t>
            </a:r>
            <a:endParaRPr lang="en-GB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FFDC7BC7-BA94-4034-82A5-6C11F2625624}"/>
              </a:ext>
            </a:extLst>
          </p:cNvPr>
          <p:cNvSpPr txBox="1"/>
          <p:nvPr/>
        </p:nvSpPr>
        <p:spPr>
          <a:xfrm>
            <a:off x="558914" y="5617522"/>
            <a:ext cx="2818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Ozeanversauerung</a:t>
            </a:r>
            <a:endParaRPr lang="en-GB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1CAE89FF-7105-4DF6-A462-5B37A49DF240}"/>
              </a:ext>
            </a:extLst>
          </p:cNvPr>
          <p:cNvSpPr txBox="1"/>
          <p:nvPr/>
        </p:nvSpPr>
        <p:spPr>
          <a:xfrm>
            <a:off x="9151718" y="3970590"/>
            <a:ext cx="1767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Ernährung</a:t>
            </a:r>
            <a:endParaRPr lang="en-GB" sz="24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600AC7AD-AB8E-4C8D-9B77-6BC974D0DBAC}"/>
              </a:ext>
            </a:extLst>
          </p:cNvPr>
          <p:cNvSpPr txBox="1"/>
          <p:nvPr/>
        </p:nvSpPr>
        <p:spPr>
          <a:xfrm>
            <a:off x="3913945" y="4300469"/>
            <a:ext cx="2290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Energiesparen</a:t>
            </a:r>
            <a:endParaRPr lang="en-GB" sz="24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DA9E37F7-1BF5-4053-9457-7314EFD27860}"/>
              </a:ext>
            </a:extLst>
          </p:cNvPr>
          <p:cNvSpPr txBox="1"/>
          <p:nvPr/>
        </p:nvSpPr>
        <p:spPr>
          <a:xfrm>
            <a:off x="7977256" y="5518198"/>
            <a:ext cx="1626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Verzicht</a:t>
            </a:r>
            <a:endParaRPr lang="en-GB" sz="24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2A695B02-187D-4B7A-97AA-4AE45FA24CA8}"/>
              </a:ext>
            </a:extLst>
          </p:cNvPr>
          <p:cNvSpPr txBox="1"/>
          <p:nvPr/>
        </p:nvSpPr>
        <p:spPr>
          <a:xfrm>
            <a:off x="8749989" y="2459625"/>
            <a:ext cx="1977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FF66CC"/>
                </a:solidFill>
                <a:latin typeface="Comic Sans MS" panose="030F0702030302020204" pitchFamily="66" charset="0"/>
              </a:rPr>
              <a:t>Klimazonen</a:t>
            </a:r>
            <a:endParaRPr lang="en-GB" sz="2400" dirty="0">
              <a:solidFill>
                <a:srgbClr val="FF66CC"/>
              </a:solidFill>
              <a:latin typeface="Comic Sans MS" panose="030F0702030302020204" pitchFamily="66" charset="0"/>
            </a:endParaRP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106D6845-3BBA-4ED4-B533-4DDBF5FFE793}"/>
              </a:ext>
            </a:extLst>
          </p:cNvPr>
          <p:cNvSpPr txBox="1"/>
          <p:nvPr/>
        </p:nvSpPr>
        <p:spPr>
          <a:xfrm>
            <a:off x="7637334" y="2027585"/>
            <a:ext cx="2779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FF66CC"/>
                </a:solidFill>
                <a:latin typeface="Comic Sans MS" panose="030F0702030302020204" pitchFamily="66" charset="0"/>
              </a:rPr>
              <a:t>Sonnenstrahlung</a:t>
            </a:r>
            <a:endParaRPr lang="en-GB" sz="2400" dirty="0">
              <a:solidFill>
                <a:srgbClr val="FF66CC"/>
              </a:solidFill>
              <a:latin typeface="Comic Sans MS" panose="030F0702030302020204" pitchFamily="66" charset="0"/>
            </a:endParaRP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72A1638E-926F-4A12-A41F-48813B2695AF}"/>
              </a:ext>
            </a:extLst>
          </p:cNvPr>
          <p:cNvSpPr txBox="1"/>
          <p:nvPr/>
        </p:nvSpPr>
        <p:spPr>
          <a:xfrm>
            <a:off x="8410238" y="2850195"/>
            <a:ext cx="2301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FF66CC"/>
                </a:solidFill>
                <a:latin typeface="Comic Sans MS" panose="030F0702030302020204" pitchFamily="66" charset="0"/>
              </a:rPr>
              <a:t>Photosynthese</a:t>
            </a:r>
            <a:endParaRPr lang="en-GB" sz="2400" dirty="0">
              <a:solidFill>
                <a:srgbClr val="FF66CC"/>
              </a:solidFill>
              <a:latin typeface="Comic Sans MS" panose="030F0702030302020204" pitchFamily="66" charset="0"/>
            </a:endParaRP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1ED0C625-A9BC-4BBF-930D-CA71342B8CE9}"/>
              </a:ext>
            </a:extLst>
          </p:cNvPr>
          <p:cNvSpPr txBox="1"/>
          <p:nvPr/>
        </p:nvSpPr>
        <p:spPr>
          <a:xfrm>
            <a:off x="6622438" y="5119540"/>
            <a:ext cx="3456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Ressourceneffizienz</a:t>
            </a:r>
            <a:endParaRPr lang="en-GB" sz="24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FF97DAAD-1E49-44DB-8028-AA82179CE2CA}"/>
              </a:ext>
            </a:extLst>
          </p:cNvPr>
          <p:cNvSpPr txBox="1"/>
          <p:nvPr/>
        </p:nvSpPr>
        <p:spPr>
          <a:xfrm>
            <a:off x="5377569" y="3472177"/>
            <a:ext cx="2607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Emissionshandel</a:t>
            </a:r>
            <a:endParaRPr lang="en-GB" sz="24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4F97D27D-C718-4E8A-B390-0BCE486BE30E}"/>
              </a:ext>
            </a:extLst>
          </p:cNvPr>
          <p:cNvSpPr txBox="1"/>
          <p:nvPr/>
        </p:nvSpPr>
        <p:spPr>
          <a:xfrm>
            <a:off x="6972558" y="4725532"/>
            <a:ext cx="158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CO</a:t>
            </a:r>
            <a:r>
              <a:rPr lang="de-DE" sz="2400" baseline="-25000" dirty="0">
                <a:solidFill>
                  <a:srgbClr val="00B050"/>
                </a:solidFill>
                <a:latin typeface="Comic Sans MS" panose="030F0702030302020204" pitchFamily="66" charset="0"/>
              </a:rPr>
              <a:t>2</a:t>
            </a:r>
            <a:r>
              <a:rPr lang="de-DE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 Preis</a:t>
            </a:r>
            <a:endParaRPr lang="en-GB" sz="24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FC22DCF9-B630-45D9-837D-4CCDD47805B0}"/>
              </a:ext>
            </a:extLst>
          </p:cNvPr>
          <p:cNvSpPr txBox="1"/>
          <p:nvPr/>
        </p:nvSpPr>
        <p:spPr>
          <a:xfrm>
            <a:off x="7113964" y="3862631"/>
            <a:ext cx="2256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Wasserstoff</a:t>
            </a:r>
            <a:endParaRPr lang="en-GB" sz="24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359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 descr="Ein Bild, das Text, Screenshot, Software, Website enthält.&#10;&#10;Automatisch generierte Beschreibung">
            <a:extLst>
              <a:ext uri="{FF2B5EF4-FFF2-40B4-BE49-F238E27FC236}">
                <a16:creationId xmlns:a16="http://schemas.microsoft.com/office/drawing/2014/main" id="{C7FFF301-1FE2-8B3B-A08A-20B96AE41C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691" y="687277"/>
            <a:ext cx="7495822" cy="5303384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11248844" y="6347962"/>
            <a:ext cx="692185" cy="328884"/>
          </a:xfrm>
        </p:spPr>
        <p:txBody>
          <a:bodyPr/>
          <a:lstStyle/>
          <a:p>
            <a:fld id="{9C52A749-1F80-4309-A498-5780776620DA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Rechteck 4"/>
          <p:cNvSpPr/>
          <p:nvPr/>
        </p:nvSpPr>
        <p:spPr>
          <a:xfrm>
            <a:off x="0" y="3810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dirty="0"/>
              <a:t>Clim4Edu: Fernerkundung in Schulen: Materialien zum Klimawandel</a:t>
            </a:r>
            <a:endParaRPr lang="en-GB" sz="3200" b="1" dirty="0"/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EE199A85-E3C5-27AC-29A9-470A831E82A6}"/>
              </a:ext>
            </a:extLst>
          </p:cNvPr>
          <p:cNvSpPr/>
          <p:nvPr/>
        </p:nvSpPr>
        <p:spPr>
          <a:xfrm>
            <a:off x="1964268" y="6071049"/>
            <a:ext cx="6544600" cy="70553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924B106-207E-BDC7-0148-A81834722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141" y="6147985"/>
            <a:ext cx="2120624" cy="573142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18625FC-E27A-7E9E-5EDA-140A2F800590}"/>
              </a:ext>
            </a:extLst>
          </p:cNvPr>
          <p:cNvSpPr txBox="1"/>
          <p:nvPr/>
        </p:nvSpPr>
        <p:spPr>
          <a:xfrm>
            <a:off x="2159115" y="6246340"/>
            <a:ext cx="37341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bg1">
                    <a:lumMod val="95000"/>
                  </a:schemeClr>
                </a:solidFill>
              </a:rPr>
              <a:t>https://fis.rub.de/klimawandel</a:t>
            </a:r>
          </a:p>
        </p:txBody>
      </p:sp>
    </p:spTree>
    <p:extLst>
      <p:ext uri="{BB962C8B-B14F-4D97-AF65-F5344CB8AC3E}">
        <p14:creationId xmlns:p14="http://schemas.microsoft.com/office/powerpoint/2010/main" val="3250759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11248844" y="6347962"/>
            <a:ext cx="692185" cy="328884"/>
          </a:xfrm>
        </p:spPr>
        <p:txBody>
          <a:bodyPr/>
          <a:lstStyle/>
          <a:p>
            <a:fld id="{9C52A749-1F80-4309-A498-5780776620DA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" name="Rechteck 4"/>
          <p:cNvSpPr/>
          <p:nvPr/>
        </p:nvSpPr>
        <p:spPr>
          <a:xfrm>
            <a:off x="0" y="3810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dirty="0"/>
              <a:t>Clim4Edu: Handbuch, Videos &amp; interaktive Unterrichtsmaterialien</a:t>
            </a:r>
            <a:endParaRPr lang="en-GB" sz="3200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F09A6D0-E787-EF47-475C-FD8703DAF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17" y="730299"/>
            <a:ext cx="2118530" cy="30030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7FDE34F-5ED8-1693-CFE7-53C4E948E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945" y="837866"/>
            <a:ext cx="7533185" cy="38431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Nach unten gekrümmter Pfeil 6">
            <a:extLst>
              <a:ext uri="{FF2B5EF4-FFF2-40B4-BE49-F238E27FC236}">
                <a16:creationId xmlns:a16="http://schemas.microsoft.com/office/drawing/2014/main" id="{6D4B0F49-2078-9B69-686E-1370C5F97250}"/>
              </a:ext>
            </a:extLst>
          </p:cNvPr>
          <p:cNvSpPr/>
          <p:nvPr/>
        </p:nvSpPr>
        <p:spPr>
          <a:xfrm rot="20257608">
            <a:off x="2170810" y="719079"/>
            <a:ext cx="639393" cy="330009"/>
          </a:xfrm>
          <a:prstGeom prst="curvedDownArrow">
            <a:avLst>
              <a:gd name="adj1" fmla="val 37305"/>
              <a:gd name="adj2" fmla="val 899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EAC4844-6E29-ACE5-5385-00938585937D}"/>
              </a:ext>
            </a:extLst>
          </p:cNvPr>
          <p:cNvSpPr/>
          <p:nvPr/>
        </p:nvSpPr>
        <p:spPr>
          <a:xfrm>
            <a:off x="2763392" y="5172931"/>
            <a:ext cx="64977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5"/>
              </a:rPr>
              <a:t>https://www.iup.uni-bremen.de/carbon_ghg/Clim4Edu/</a:t>
            </a:r>
            <a:r>
              <a:rPr lang="en-GB" dirty="0">
                <a:highlight>
                  <a:srgbClr val="FFFF00"/>
                </a:highlight>
                <a:hlinkClick r:id="rId5"/>
              </a:rPr>
              <a:t>interaktiv</a:t>
            </a:r>
            <a:r>
              <a:rPr lang="en-GB" dirty="0">
                <a:hlinkClick r:id="rId5"/>
              </a:rPr>
              <a:t>/</a:t>
            </a:r>
            <a:r>
              <a:rPr lang="en-GB" dirty="0"/>
              <a:t>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17AF61D-209B-D7F5-64CA-6165ACB63479}"/>
              </a:ext>
            </a:extLst>
          </p:cNvPr>
          <p:cNvSpPr txBox="1"/>
          <p:nvPr/>
        </p:nvSpPr>
        <p:spPr>
          <a:xfrm>
            <a:off x="48065" y="3853877"/>
            <a:ext cx="267485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Hintergrund-informationen zum Klimawandel</a:t>
            </a:r>
          </a:p>
          <a:p>
            <a:endParaRPr lang="de-DE" sz="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Literaturübersicht, Links zu Lehrmaterialien, … </a:t>
            </a:r>
          </a:p>
          <a:p>
            <a:endParaRPr lang="de-DE" sz="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Übersicht Satellitenmessungen von „Essentiellen Klimavariablen“ (ECVs): CO</a:t>
            </a:r>
            <a:r>
              <a:rPr lang="de-DE" sz="1400" baseline="-25000" dirty="0"/>
              <a:t>2</a:t>
            </a:r>
            <a:r>
              <a:rPr lang="de-DE" sz="1400" dirty="0"/>
              <a:t>, Methan, Meeresspiegel, Gletscher, Eisschilde, …</a:t>
            </a:r>
          </a:p>
          <a:p>
            <a:endParaRPr lang="de-DE" sz="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Weiteres …</a:t>
            </a:r>
            <a:endParaRPr lang="en-GB" sz="1400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8700E45-4543-A968-B8D0-24516DA79315}"/>
              </a:ext>
            </a:extLst>
          </p:cNvPr>
          <p:cNvSpPr/>
          <p:nvPr/>
        </p:nvSpPr>
        <p:spPr>
          <a:xfrm>
            <a:off x="2763392" y="4817943"/>
            <a:ext cx="66759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6"/>
              </a:rPr>
              <a:t>https://www.iup.uni-bremen.de/carbon_ghg/Clim4Edu/</a:t>
            </a:r>
            <a:r>
              <a:rPr lang="en-GB" dirty="0">
                <a:highlight>
                  <a:srgbClr val="FFFF00"/>
                </a:highlight>
                <a:hlinkClick r:id="rId6"/>
              </a:rPr>
              <a:t>Handbuch</a:t>
            </a:r>
            <a:r>
              <a:rPr lang="en-GB" dirty="0">
                <a:hlinkClick r:id="rId6"/>
              </a:rPr>
              <a:t>/</a:t>
            </a:r>
            <a:r>
              <a:rPr lang="en-GB" dirty="0"/>
              <a:t>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1524971-5764-E2EA-940F-1FB5D8695E7A}"/>
              </a:ext>
            </a:extLst>
          </p:cNvPr>
          <p:cNvSpPr txBox="1"/>
          <p:nvPr/>
        </p:nvSpPr>
        <p:spPr>
          <a:xfrm>
            <a:off x="2763393" y="5518441"/>
            <a:ext cx="7096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hlinkClick r:id="rId7"/>
              </a:rPr>
              <a:t>https://www.iup.uni-bremen.de/carbon_ghg/Clim4Edu/</a:t>
            </a:r>
            <a:r>
              <a:rPr lang="de-DE" dirty="0">
                <a:highlight>
                  <a:srgbClr val="FFFF00"/>
                </a:highlight>
                <a:hlinkClick r:id="rId7"/>
              </a:rPr>
              <a:t>5MinutenVideos</a:t>
            </a:r>
            <a:r>
              <a:rPr lang="de-DE" dirty="0">
                <a:hlinkClick r:id="rId7"/>
              </a:rPr>
              <a:t>/</a:t>
            </a:r>
            <a:r>
              <a:rPr lang="de-DE" dirty="0"/>
              <a:t> 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5A981CD0-471B-4EEF-B9EE-EC487CB669BE}"/>
              </a:ext>
            </a:extLst>
          </p:cNvPr>
          <p:cNvSpPr/>
          <p:nvPr/>
        </p:nvSpPr>
        <p:spPr>
          <a:xfrm>
            <a:off x="1964268" y="6071049"/>
            <a:ext cx="6544600" cy="70553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FC8A032-2D9B-FA1B-33FB-B49D8888E1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141" y="6147985"/>
            <a:ext cx="2120624" cy="573142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9390ED7F-F0DB-4250-BF46-3E907F69B019}"/>
              </a:ext>
            </a:extLst>
          </p:cNvPr>
          <p:cNvSpPr txBox="1"/>
          <p:nvPr/>
        </p:nvSpPr>
        <p:spPr>
          <a:xfrm>
            <a:off x="2159115" y="6246340"/>
            <a:ext cx="37341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bg1">
                    <a:lumMod val="95000"/>
                  </a:schemeClr>
                </a:solidFill>
              </a:rPr>
              <a:t>https://fis.rub.de/klimawandel</a:t>
            </a:r>
          </a:p>
        </p:txBody>
      </p:sp>
    </p:spTree>
    <p:extLst>
      <p:ext uri="{BB962C8B-B14F-4D97-AF65-F5344CB8AC3E}">
        <p14:creationId xmlns:p14="http://schemas.microsoft.com/office/powerpoint/2010/main" val="3305169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11248844" y="6347962"/>
            <a:ext cx="692185" cy="328884"/>
          </a:xfrm>
        </p:spPr>
        <p:txBody>
          <a:bodyPr/>
          <a:lstStyle/>
          <a:p>
            <a:fld id="{9C52A749-1F80-4309-A498-5780776620DA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" name="Rechteck 4"/>
          <p:cNvSpPr/>
          <p:nvPr/>
        </p:nvSpPr>
        <p:spPr>
          <a:xfrm>
            <a:off x="0" y="3810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dirty="0"/>
              <a:t>Clim4Edu: 5-Minuten-Videos</a:t>
            </a:r>
            <a:endParaRPr lang="en-GB" sz="3200" b="1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D8839A0-C786-3012-3C0D-6D9391C7836F}"/>
              </a:ext>
            </a:extLst>
          </p:cNvPr>
          <p:cNvSpPr txBox="1"/>
          <p:nvPr/>
        </p:nvSpPr>
        <p:spPr>
          <a:xfrm>
            <a:off x="447999" y="755076"/>
            <a:ext cx="8756961" cy="4821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de-DE" sz="2000" b="1" i="0" dirty="0">
                <a:solidFill>
                  <a:srgbClr val="000000"/>
                </a:solidFill>
                <a:effectLst/>
              </a:rPr>
              <a:t>Clim4Edu 5-Minuten-Videos zu verschiedenen Aspekten des Klimawandels:</a:t>
            </a:r>
          </a:p>
          <a:p>
            <a:pPr>
              <a:spcAft>
                <a:spcPts val="200"/>
              </a:spcAft>
            </a:pPr>
            <a:endParaRPr lang="de-DE" sz="400" b="1" i="0" dirty="0">
              <a:solidFill>
                <a:srgbClr val="000000"/>
              </a:solidFill>
              <a:effectLst/>
            </a:endParaRPr>
          </a:p>
          <a:p>
            <a:pPr marL="342900" indent="-342900">
              <a:spcAft>
                <a:spcPts val="200"/>
              </a:spcAft>
              <a:buAutoNum type="arabicPeriod"/>
            </a:pPr>
            <a:r>
              <a:rPr lang="de-DE" sz="2000" dirty="0"/>
              <a:t>Einleitung</a:t>
            </a:r>
          </a:p>
          <a:p>
            <a:pPr marL="342900" indent="-342900">
              <a:spcAft>
                <a:spcPts val="200"/>
              </a:spcAft>
              <a:buAutoNum type="arabicPeriod"/>
            </a:pPr>
            <a:r>
              <a:rPr lang="de-DE" sz="2000" dirty="0"/>
              <a:t>Was zeigen uns Satellitenbeobachtungen von CO</a:t>
            </a:r>
            <a:r>
              <a:rPr lang="de-DE" sz="2000" baseline="-25000" dirty="0"/>
              <a:t>2</a:t>
            </a:r>
            <a:r>
              <a:rPr lang="de-DE" sz="2000" dirty="0"/>
              <a:t> ?</a:t>
            </a:r>
          </a:p>
          <a:p>
            <a:pPr marL="342900" indent="-342900">
              <a:spcAft>
                <a:spcPts val="200"/>
              </a:spcAft>
              <a:buAutoNum type="arabicPeriod"/>
            </a:pPr>
            <a:r>
              <a:rPr lang="de-DE" sz="2000" dirty="0"/>
              <a:t>Was ist der Treibhauseffekt ?</a:t>
            </a:r>
          </a:p>
          <a:p>
            <a:pPr marL="342900" indent="-342900">
              <a:spcAft>
                <a:spcPts val="200"/>
              </a:spcAft>
              <a:buAutoNum type="arabicPeriod"/>
            </a:pPr>
            <a:r>
              <a:rPr lang="de-DE" sz="2000" dirty="0"/>
              <a:t>Gibt es einen weltweiten Temperaturanstieg ?</a:t>
            </a:r>
          </a:p>
          <a:p>
            <a:pPr marL="342900" indent="-342900">
              <a:spcAft>
                <a:spcPts val="200"/>
              </a:spcAft>
              <a:buAutoNum type="arabicPeriod"/>
            </a:pPr>
            <a:r>
              <a:rPr lang="de-DE" sz="2000" dirty="0"/>
              <a:t>Was folgt aus dem Temperaturanstieg ?</a:t>
            </a:r>
          </a:p>
          <a:p>
            <a:pPr marL="342900" indent="-342900">
              <a:spcAft>
                <a:spcPts val="200"/>
              </a:spcAft>
              <a:buAutoNum type="arabicPeriod"/>
            </a:pPr>
            <a:r>
              <a:rPr lang="de-DE" sz="2000" dirty="0"/>
              <a:t>Was ist Klimasensitivität ?</a:t>
            </a:r>
          </a:p>
          <a:p>
            <a:pPr marL="342900" indent="-342900">
              <a:spcAft>
                <a:spcPts val="200"/>
              </a:spcAft>
              <a:buAutoNum type="arabicPeriod"/>
            </a:pPr>
            <a:r>
              <a:rPr lang="de-DE" sz="2000" dirty="0"/>
              <a:t>Paar Grad wärmer kein Problem - oder doch ?</a:t>
            </a:r>
          </a:p>
          <a:p>
            <a:pPr marL="342900" indent="-342900">
              <a:spcAft>
                <a:spcPts val="200"/>
              </a:spcAft>
              <a:buAutoNum type="arabicPeriod"/>
            </a:pPr>
            <a:r>
              <a:rPr lang="de-DE" sz="2000" dirty="0"/>
              <a:t>Pariser Klimaabkommen: Wieviel Zeit bleibt uns noch ?</a:t>
            </a:r>
          </a:p>
          <a:p>
            <a:pPr marL="342900" indent="-342900">
              <a:spcAft>
                <a:spcPts val="200"/>
              </a:spcAft>
              <a:buAutoNum type="arabicPeriod"/>
            </a:pPr>
            <a:r>
              <a:rPr lang="de-DE" sz="2000" dirty="0"/>
              <a:t>Was zeigen uns Satellitenbeobachtungen von Methan ?</a:t>
            </a:r>
          </a:p>
          <a:p>
            <a:pPr marL="342900" indent="-342900">
              <a:spcAft>
                <a:spcPts val="200"/>
              </a:spcAft>
              <a:buAutoNum type="arabicPeriod"/>
            </a:pPr>
            <a:r>
              <a:rPr lang="de-DE" sz="2000" dirty="0"/>
              <a:t>Vergleich der Treibhausgase CO</a:t>
            </a:r>
            <a:r>
              <a:rPr lang="de-DE" sz="2000" baseline="-25000" dirty="0"/>
              <a:t>2</a:t>
            </a:r>
            <a:r>
              <a:rPr lang="de-DE" sz="2000" dirty="0"/>
              <a:t> und Methan</a:t>
            </a:r>
          </a:p>
          <a:p>
            <a:pPr marL="342900" indent="-342900">
              <a:spcAft>
                <a:spcPts val="200"/>
              </a:spcAft>
              <a:buAutoNum type="arabicPeriod"/>
            </a:pPr>
            <a:r>
              <a:rPr lang="de-DE" sz="2000" dirty="0"/>
              <a:t>Übersicht globale Methan-Emissionen</a:t>
            </a:r>
          </a:p>
          <a:p>
            <a:pPr marL="342900" indent="-342900">
              <a:spcAft>
                <a:spcPts val="200"/>
              </a:spcAft>
              <a:buAutoNum type="arabicPeriod"/>
            </a:pPr>
            <a:r>
              <a:rPr lang="de-DE" sz="2000" dirty="0"/>
              <a:t>Satellitenbeobachtungen von Methan-Emissionen</a:t>
            </a:r>
          </a:p>
          <a:p>
            <a:pPr marL="342900" indent="-342900">
              <a:spcAft>
                <a:spcPts val="200"/>
              </a:spcAft>
              <a:buAutoNum type="arabicPeriod"/>
            </a:pPr>
            <a:r>
              <a:rPr lang="de-DE" sz="2000" dirty="0"/>
              <a:t>Satellitenbeobachtungen von Methan-Emissionen - Teil 2</a:t>
            </a:r>
          </a:p>
        </p:txBody>
      </p:sp>
      <p:pic>
        <p:nvPicPr>
          <p:cNvPr id="21" name="Grafik 20" descr="Ein Bild, das Text, Screenshot, Menschliches Gesicht, Design enthält.&#10;&#10;Automatisch generierte Beschreibung">
            <a:extLst>
              <a:ext uri="{FF2B5EF4-FFF2-40B4-BE49-F238E27FC236}">
                <a16:creationId xmlns:a16="http://schemas.microsoft.com/office/drawing/2014/main" id="{41F6D0CE-39D0-F68A-053D-A171B8E61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810" y="1195754"/>
            <a:ext cx="3802260" cy="21404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Grafik 22" descr="Ein Bild, das Text, Person, Screenshot, Website enthält.&#10;&#10;Automatisch generierte Beschreibung">
            <a:extLst>
              <a:ext uri="{FF2B5EF4-FFF2-40B4-BE49-F238E27FC236}">
                <a16:creationId xmlns:a16="http://schemas.microsoft.com/office/drawing/2014/main" id="{FBCA1F0F-81AC-56BF-BCF8-B2094CBFE5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793" y="3448130"/>
            <a:ext cx="2933943" cy="16611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DFCE0D6F-025A-3560-3EFF-A16E0748EB3C}"/>
              </a:ext>
            </a:extLst>
          </p:cNvPr>
          <p:cNvSpPr txBox="1"/>
          <p:nvPr/>
        </p:nvSpPr>
        <p:spPr>
          <a:xfrm>
            <a:off x="1699413" y="5547022"/>
            <a:ext cx="7096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hlinkClick r:id="rId5"/>
              </a:rPr>
              <a:t>https://www.iup.uni-bremen.de/carbon_ghg/Clim4Edu/5MinutenVideos/</a:t>
            </a:r>
            <a:r>
              <a:rPr lang="de-DE" dirty="0"/>
              <a:t> </a:t>
            </a: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4C0B4295-C32D-54A9-C08D-1EAA7C78E3AC}"/>
              </a:ext>
            </a:extLst>
          </p:cNvPr>
          <p:cNvSpPr/>
          <p:nvPr/>
        </p:nvSpPr>
        <p:spPr>
          <a:xfrm>
            <a:off x="1964268" y="6071049"/>
            <a:ext cx="6544600" cy="70553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251C222-DC1B-3911-3318-ADACA975B5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141" y="6147985"/>
            <a:ext cx="2120624" cy="57314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9E60F64-AC56-F883-9B1C-BD30CC3420AA}"/>
              </a:ext>
            </a:extLst>
          </p:cNvPr>
          <p:cNvSpPr txBox="1"/>
          <p:nvPr/>
        </p:nvSpPr>
        <p:spPr>
          <a:xfrm>
            <a:off x="2159115" y="6246340"/>
            <a:ext cx="37341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bg1">
                    <a:lumMod val="95000"/>
                  </a:schemeClr>
                </a:solidFill>
              </a:rPr>
              <a:t>https://fis.rub.de/klimawandel</a:t>
            </a:r>
          </a:p>
        </p:txBody>
      </p:sp>
    </p:spTree>
    <p:extLst>
      <p:ext uri="{BB962C8B-B14F-4D97-AF65-F5344CB8AC3E}">
        <p14:creationId xmlns:p14="http://schemas.microsoft.com/office/powerpoint/2010/main" val="1140997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11248844" y="6347962"/>
            <a:ext cx="692185" cy="328884"/>
          </a:xfrm>
        </p:spPr>
        <p:txBody>
          <a:bodyPr/>
          <a:lstStyle/>
          <a:p>
            <a:fld id="{9C52A749-1F80-4309-A498-5780776620DA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" name="Rechteck 4"/>
          <p:cNvSpPr/>
          <p:nvPr/>
        </p:nvSpPr>
        <p:spPr>
          <a:xfrm>
            <a:off x="0" y="3810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dirty="0"/>
              <a:t>Was zeigen uns Satellitenbeobachtung des atmosphärischen CO</a:t>
            </a:r>
            <a:r>
              <a:rPr lang="de-DE" sz="3200" b="1" baseline="-25000" dirty="0"/>
              <a:t>2</a:t>
            </a:r>
            <a:r>
              <a:rPr lang="de-DE" sz="3200" b="1" dirty="0"/>
              <a:t> ?</a:t>
            </a:r>
            <a:endParaRPr lang="en-GB" sz="3200" b="1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3E05F43-8196-BD5F-206E-A292748F746D}"/>
              </a:ext>
            </a:extLst>
          </p:cNvPr>
          <p:cNvSpPr txBox="1"/>
          <p:nvPr/>
        </p:nvSpPr>
        <p:spPr>
          <a:xfrm>
            <a:off x="72191" y="5778666"/>
            <a:ext cx="9648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Ungebremster CO</a:t>
            </a:r>
            <a:r>
              <a:rPr lang="de-DE" b="1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de-DE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-Anstieg 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trotz Klimaabkommen (Kyoto, Paris, …), massivem Ausbau erneuerbarer Energien (Windkraftanlagen, Solaranlagen, …),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Grund: Energiesysteme basieren immer noch überwiegend auf </a:t>
            </a:r>
            <a:r>
              <a:rPr lang="de-DE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Verbrennung fossiler Brennstoffe</a:t>
            </a:r>
            <a:endParaRPr lang="en-GB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FD2C399-E6E9-47C7-98D5-F71E511B46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83" y="900413"/>
            <a:ext cx="2991325" cy="216248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138225E-D4B6-3C09-84D0-55083CADBE6E}"/>
              </a:ext>
            </a:extLst>
          </p:cNvPr>
          <p:cNvSpPr txBox="1"/>
          <p:nvPr/>
        </p:nvSpPr>
        <p:spPr>
          <a:xfrm>
            <a:off x="74135" y="3185442"/>
            <a:ext cx="3267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SCIAMACHY auf ENVISAT (2002-2012) – D (DLR), NL, BE</a:t>
            </a:r>
          </a:p>
          <a:p>
            <a:endParaRPr lang="de-DE" sz="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GOSAT (seit 2009) – Japan (JAXA)</a:t>
            </a:r>
          </a:p>
          <a:p>
            <a:endParaRPr lang="de-DE" sz="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OCO-2 (seit 2014) – USA (NASA)</a:t>
            </a:r>
          </a:p>
          <a:p>
            <a:endParaRPr lang="de-DE" sz="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GOSAT-2 (seit 2018) – Japan (JAXA)</a:t>
            </a:r>
          </a:p>
          <a:p>
            <a:endParaRPr lang="de-DE" sz="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…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C48389F-560C-0A55-289A-FA0831572433}"/>
              </a:ext>
            </a:extLst>
          </p:cNvPr>
          <p:cNvSpPr txBox="1"/>
          <p:nvPr/>
        </p:nvSpPr>
        <p:spPr>
          <a:xfrm>
            <a:off x="4356100" y="4871200"/>
            <a:ext cx="5059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CO</a:t>
            </a:r>
            <a:r>
              <a:rPr lang="de-DE" sz="1200" baseline="-25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 Mischungsverhältnis in ppm (</a:t>
            </a:r>
            <a:r>
              <a:rPr lang="de-DE" sz="1200" i="1" dirty="0" err="1">
                <a:solidFill>
                  <a:schemeClr val="bg1">
                    <a:lumMod val="50000"/>
                  </a:schemeClr>
                </a:solidFill>
              </a:rPr>
              <a:t>parts</a:t>
            </a:r>
            <a:r>
              <a:rPr lang="de-DE" sz="1200" i="1" dirty="0">
                <a:solidFill>
                  <a:schemeClr val="bg1">
                    <a:lumMod val="50000"/>
                  </a:schemeClr>
                </a:solidFill>
              </a:rPr>
              <a:t> per </a:t>
            </a:r>
            <a:r>
              <a:rPr lang="de-DE" sz="1200" i="1" dirty="0" err="1">
                <a:solidFill>
                  <a:schemeClr val="bg1">
                    <a:lumMod val="50000"/>
                  </a:schemeClr>
                </a:solidFill>
              </a:rPr>
              <a:t>milli</a:t>
            </a:r>
            <a:r>
              <a:rPr lang="de-DE" sz="1200" dirty="0" err="1">
                <a:solidFill>
                  <a:schemeClr val="bg1">
                    <a:lumMod val="50000"/>
                  </a:schemeClr>
                </a:solidFill>
              </a:rPr>
              <a:t>on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) </a:t>
            </a:r>
          </a:p>
          <a:p>
            <a:pPr algn="ctr"/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= Anzahl der CO</a:t>
            </a:r>
            <a:r>
              <a:rPr lang="de-DE" sz="1200" baseline="-25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-Moleküle pro Millionen Luft-Moleküle (für trockene Luft)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9904A9B-C904-5FEE-9ED0-FCE19A7F2977}"/>
              </a:ext>
            </a:extLst>
          </p:cNvPr>
          <p:cNvSpPr txBox="1"/>
          <p:nvPr/>
        </p:nvSpPr>
        <p:spPr>
          <a:xfrm>
            <a:off x="74135" y="5136031"/>
            <a:ext cx="97761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1" dirty="0">
                <a:solidFill>
                  <a:srgbClr val="FF0000"/>
                </a:solidFill>
              </a:rPr>
              <a:t>Anstieg + jahreszeitliche Schwankungen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1" dirty="0">
                <a:solidFill>
                  <a:srgbClr val="FF0000"/>
                </a:solidFill>
              </a:rPr>
              <a:t>CO</a:t>
            </a:r>
            <a:r>
              <a:rPr lang="de-DE" sz="1800" b="1" baseline="-25000" dirty="0">
                <a:solidFill>
                  <a:srgbClr val="FF0000"/>
                </a:solidFill>
              </a:rPr>
              <a:t>2</a:t>
            </a:r>
            <a:r>
              <a:rPr lang="de-DE" sz="1800" b="1" dirty="0">
                <a:solidFill>
                  <a:srgbClr val="FF0000"/>
                </a:solidFill>
              </a:rPr>
              <a:t>-Anstieg = Emissionen (Öl, Kohle, Erdgas, …) – Senken (Landpflanzen, Ozeane, …)</a:t>
            </a:r>
            <a:endParaRPr lang="de-DE" dirty="0"/>
          </a:p>
        </p:txBody>
      </p:sp>
      <p:pic>
        <p:nvPicPr>
          <p:cNvPr id="8" name="Grafik 7" descr="Ein Bild, das Text, Screenshot, Diagramm, Karte enthält.&#10;&#10;Automatisch generierte Beschreibung">
            <a:extLst>
              <a:ext uri="{FF2B5EF4-FFF2-40B4-BE49-F238E27FC236}">
                <a16:creationId xmlns:a16="http://schemas.microsoft.com/office/drawing/2014/main" id="{253A629E-8562-55D0-094C-311B33AD32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467" y="713628"/>
            <a:ext cx="6150597" cy="412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530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11248844" y="6347962"/>
            <a:ext cx="692185" cy="328884"/>
          </a:xfrm>
        </p:spPr>
        <p:txBody>
          <a:bodyPr/>
          <a:lstStyle/>
          <a:p>
            <a:fld id="{9C52A749-1F80-4309-A498-5780776620DA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5" name="Rechteck 4"/>
          <p:cNvSpPr/>
          <p:nvPr/>
        </p:nvSpPr>
        <p:spPr>
          <a:xfrm>
            <a:off x="0" y="3810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dirty="0"/>
              <a:t>CO</a:t>
            </a:r>
            <a:r>
              <a:rPr lang="de-DE" sz="3200" b="1" baseline="-25000" dirty="0"/>
              <a:t>2</a:t>
            </a:r>
            <a:r>
              <a:rPr lang="de-DE" sz="3200" b="1" dirty="0"/>
              <a:t>: Wo kommt es her und wo geht es hin ?</a:t>
            </a:r>
            <a:endParaRPr lang="en-GB" sz="3200" b="1" dirty="0"/>
          </a:p>
        </p:txBody>
      </p:sp>
      <p:pic>
        <p:nvPicPr>
          <p:cNvPr id="9" name="Grafik 8" descr="Ein Bild, das Text, Screenshot, draußen enthält.&#10;&#10;Automatisch generierte Beschreibung">
            <a:extLst>
              <a:ext uri="{FF2B5EF4-FFF2-40B4-BE49-F238E27FC236}">
                <a16:creationId xmlns:a16="http://schemas.microsoft.com/office/drawing/2014/main" id="{7E063E19-41A1-B011-12BD-3622E7293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27" y="1038804"/>
            <a:ext cx="9376209" cy="478039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289F216-7F13-DA89-BD34-9D79718328B5}"/>
              </a:ext>
            </a:extLst>
          </p:cNvPr>
          <p:cNvSpPr txBox="1"/>
          <p:nvPr/>
        </p:nvSpPr>
        <p:spPr>
          <a:xfrm>
            <a:off x="496389" y="6178731"/>
            <a:ext cx="4702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Gt</a:t>
            </a:r>
            <a:r>
              <a:rPr lang="de-DE" dirty="0"/>
              <a:t> = Gigatonnen = Milliarden Tonnen </a:t>
            </a:r>
          </a:p>
        </p:txBody>
      </p:sp>
    </p:spTree>
    <p:extLst>
      <p:ext uri="{BB962C8B-B14F-4D97-AF65-F5344CB8AC3E}">
        <p14:creationId xmlns:p14="http://schemas.microsoft.com/office/powerpoint/2010/main" val="25018944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2261</Words>
  <Application>Microsoft Office PowerPoint</Application>
  <PresentationFormat>Breitbild</PresentationFormat>
  <Paragraphs>433</Paragraphs>
  <Slides>27</Slides>
  <Notes>26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Comic Sans MS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buch</dc:creator>
  <cp:lastModifiedBy>Michael Buchwitz</cp:lastModifiedBy>
  <cp:revision>545</cp:revision>
  <cp:lastPrinted>2022-11-17T07:44:17Z</cp:lastPrinted>
  <dcterms:created xsi:type="dcterms:W3CDTF">2021-04-14T05:15:18Z</dcterms:created>
  <dcterms:modified xsi:type="dcterms:W3CDTF">2024-02-06T13:36:23Z</dcterms:modified>
</cp:coreProperties>
</file>