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handoutMasterIdLst>
    <p:handoutMasterId r:id="rId32"/>
  </p:handoutMasterIdLst>
  <p:sldIdLst>
    <p:sldId id="281" r:id="rId2"/>
    <p:sldId id="341" r:id="rId3"/>
    <p:sldId id="368" r:id="rId4"/>
    <p:sldId id="364" r:id="rId5"/>
    <p:sldId id="369" r:id="rId6"/>
    <p:sldId id="388" r:id="rId7"/>
    <p:sldId id="372" r:id="rId8"/>
    <p:sldId id="373" r:id="rId9"/>
    <p:sldId id="375" r:id="rId10"/>
    <p:sldId id="374" r:id="rId11"/>
    <p:sldId id="367" r:id="rId12"/>
    <p:sldId id="378" r:id="rId13"/>
    <p:sldId id="379" r:id="rId14"/>
    <p:sldId id="383" r:id="rId15"/>
    <p:sldId id="380" r:id="rId16"/>
    <p:sldId id="385" r:id="rId17"/>
    <p:sldId id="384" r:id="rId18"/>
    <p:sldId id="386" r:id="rId19"/>
    <p:sldId id="381" r:id="rId20"/>
    <p:sldId id="387" r:id="rId21"/>
    <p:sldId id="389" r:id="rId22"/>
    <p:sldId id="390" r:id="rId23"/>
    <p:sldId id="391" r:id="rId24"/>
    <p:sldId id="392" r:id="rId25"/>
    <p:sldId id="397" r:id="rId26"/>
    <p:sldId id="398" r:id="rId27"/>
    <p:sldId id="399" r:id="rId28"/>
    <p:sldId id="400" r:id="rId29"/>
    <p:sldId id="371" r:id="rId30"/>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D51130"/>
    <a:srgbClr val="F49F98"/>
    <a:srgbClr val="8581B3"/>
    <a:srgbClr val="D45C65"/>
    <a:srgbClr val="FECF41"/>
    <a:srgbClr val="F8A60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7" autoAdjust="0"/>
    <p:restoredTop sz="94677" autoAdjust="0"/>
  </p:normalViewPr>
  <p:slideViewPr>
    <p:cSldViewPr showGuides="1">
      <p:cViewPr varScale="1">
        <p:scale>
          <a:sx n="73" d="100"/>
          <a:sy n="73" d="100"/>
        </p:scale>
        <p:origin x="96" y="360"/>
      </p:cViewPr>
      <p:guideLst/>
    </p:cSldViewPr>
  </p:slideViewPr>
  <p:outlineViewPr>
    <p:cViewPr>
      <p:scale>
        <a:sx n="33" d="100"/>
        <a:sy n="33" d="100"/>
      </p:scale>
      <p:origin x="0" y="0"/>
    </p:cViewPr>
  </p:outlineViewPr>
  <p:notesTextViewPr>
    <p:cViewPr>
      <p:scale>
        <a:sx n="1" d="1"/>
        <a:sy n="1" d="1"/>
      </p:scale>
      <p:origin x="0" y="0"/>
    </p:cViewPr>
  </p:notesTextViewPr>
  <p:notesViewPr>
    <p:cSldViewPr showGuides="1">
      <p:cViewPr varScale="1">
        <p:scale>
          <a:sx n="121" d="100"/>
          <a:sy n="121" d="100"/>
        </p:scale>
        <p:origin x="4050" y="11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FC5E827F-AFFB-4521-937A-4A6CC48BEF6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DFBD6053-A03A-44A9-A252-2AE4141F3C6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34AE3F3-D9BC-4026-9AA0-5E733025F96D}" type="datetimeFigureOut">
              <a:rPr lang="de-DE" smtClean="0"/>
              <a:t>02.02.2023</a:t>
            </a:fld>
            <a:endParaRPr lang="de-DE"/>
          </a:p>
        </p:txBody>
      </p:sp>
      <p:sp>
        <p:nvSpPr>
          <p:cNvPr id="4" name="Fußzeilenplatzhalter 3">
            <a:extLst>
              <a:ext uri="{FF2B5EF4-FFF2-40B4-BE49-F238E27FC236}">
                <a16:creationId xmlns:a16="http://schemas.microsoft.com/office/drawing/2014/main" id="{5FDA3799-5E67-47F8-B416-6B830744DC4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A61DC965-793F-40A9-8DDB-C2597918B99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56CE5A8-732E-4637-BF68-72F2A90CC83F}" type="slidenum">
              <a:rPr lang="de-DE" smtClean="0"/>
              <a:t>‹Nr.›</a:t>
            </a:fld>
            <a:endParaRPr lang="de-DE"/>
          </a:p>
        </p:txBody>
      </p:sp>
    </p:spTree>
    <p:extLst>
      <p:ext uri="{BB962C8B-B14F-4D97-AF65-F5344CB8AC3E}">
        <p14:creationId xmlns:p14="http://schemas.microsoft.com/office/powerpoint/2010/main" val="24914511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6A1EF9-338E-4566-BAB4-3E8ADC30C037}" type="datetimeFigureOut">
              <a:rPr lang="de-DE" smtClean="0"/>
              <a:t>02.02.2023</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0D628D-FC62-4541-A05E-E95D41248AAB}" type="slidenum">
              <a:rPr lang="de-DE" smtClean="0"/>
              <a:t>‹Nr.›</a:t>
            </a:fld>
            <a:endParaRPr lang="de-DE"/>
          </a:p>
        </p:txBody>
      </p:sp>
    </p:spTree>
    <p:extLst>
      <p:ext uri="{BB962C8B-B14F-4D97-AF65-F5344CB8AC3E}">
        <p14:creationId xmlns:p14="http://schemas.microsoft.com/office/powerpoint/2010/main" val="6354437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460D628D-FC62-4541-A05E-E95D41248AAB}" type="slidenum">
              <a:rPr lang="de-DE" smtClean="0"/>
              <a:t>2</a:t>
            </a:fld>
            <a:endParaRPr lang="de-DE"/>
          </a:p>
        </p:txBody>
      </p:sp>
    </p:spTree>
    <p:extLst>
      <p:ext uri="{BB962C8B-B14F-4D97-AF65-F5344CB8AC3E}">
        <p14:creationId xmlns:p14="http://schemas.microsoft.com/office/powerpoint/2010/main" val="7964676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460D628D-FC62-4541-A05E-E95D41248AAB}" type="slidenum">
              <a:rPr lang="de-DE" smtClean="0"/>
              <a:t>11</a:t>
            </a:fld>
            <a:endParaRPr lang="de-DE"/>
          </a:p>
        </p:txBody>
      </p:sp>
    </p:spTree>
    <p:extLst>
      <p:ext uri="{BB962C8B-B14F-4D97-AF65-F5344CB8AC3E}">
        <p14:creationId xmlns:p14="http://schemas.microsoft.com/office/powerpoint/2010/main" val="31607428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460D628D-FC62-4541-A05E-E95D41248AAB}" type="slidenum">
              <a:rPr lang="de-DE" smtClean="0"/>
              <a:t>12</a:t>
            </a:fld>
            <a:endParaRPr lang="de-DE"/>
          </a:p>
        </p:txBody>
      </p:sp>
    </p:spTree>
    <p:extLst>
      <p:ext uri="{BB962C8B-B14F-4D97-AF65-F5344CB8AC3E}">
        <p14:creationId xmlns:p14="http://schemas.microsoft.com/office/powerpoint/2010/main" val="20838927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460D628D-FC62-4541-A05E-E95D41248AAB}" type="slidenum">
              <a:rPr lang="de-DE" smtClean="0"/>
              <a:t>13</a:t>
            </a:fld>
            <a:endParaRPr lang="de-DE"/>
          </a:p>
        </p:txBody>
      </p:sp>
    </p:spTree>
    <p:extLst>
      <p:ext uri="{BB962C8B-B14F-4D97-AF65-F5344CB8AC3E}">
        <p14:creationId xmlns:p14="http://schemas.microsoft.com/office/powerpoint/2010/main" val="37346273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460D628D-FC62-4541-A05E-E95D41248AAB}" type="slidenum">
              <a:rPr lang="de-DE" smtClean="0"/>
              <a:t>14</a:t>
            </a:fld>
            <a:endParaRPr lang="de-DE"/>
          </a:p>
        </p:txBody>
      </p:sp>
    </p:spTree>
    <p:extLst>
      <p:ext uri="{BB962C8B-B14F-4D97-AF65-F5344CB8AC3E}">
        <p14:creationId xmlns:p14="http://schemas.microsoft.com/office/powerpoint/2010/main" val="571221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460D628D-FC62-4541-A05E-E95D41248AAB}" type="slidenum">
              <a:rPr lang="de-DE" smtClean="0"/>
              <a:t>15</a:t>
            </a:fld>
            <a:endParaRPr lang="de-DE"/>
          </a:p>
        </p:txBody>
      </p:sp>
    </p:spTree>
    <p:extLst>
      <p:ext uri="{BB962C8B-B14F-4D97-AF65-F5344CB8AC3E}">
        <p14:creationId xmlns:p14="http://schemas.microsoft.com/office/powerpoint/2010/main" val="24464527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460D628D-FC62-4541-A05E-E95D41248AAB}" type="slidenum">
              <a:rPr lang="de-DE" smtClean="0"/>
              <a:t>16</a:t>
            </a:fld>
            <a:endParaRPr lang="de-DE"/>
          </a:p>
        </p:txBody>
      </p:sp>
    </p:spTree>
    <p:extLst>
      <p:ext uri="{BB962C8B-B14F-4D97-AF65-F5344CB8AC3E}">
        <p14:creationId xmlns:p14="http://schemas.microsoft.com/office/powerpoint/2010/main" val="39529831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460D628D-FC62-4541-A05E-E95D41248AAB}" type="slidenum">
              <a:rPr lang="de-DE" smtClean="0"/>
              <a:t>17</a:t>
            </a:fld>
            <a:endParaRPr lang="de-DE"/>
          </a:p>
        </p:txBody>
      </p:sp>
    </p:spTree>
    <p:extLst>
      <p:ext uri="{BB962C8B-B14F-4D97-AF65-F5344CB8AC3E}">
        <p14:creationId xmlns:p14="http://schemas.microsoft.com/office/powerpoint/2010/main" val="18103956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460D628D-FC62-4541-A05E-E95D41248AAB}" type="slidenum">
              <a:rPr lang="de-DE" smtClean="0"/>
              <a:t>18</a:t>
            </a:fld>
            <a:endParaRPr lang="de-DE"/>
          </a:p>
        </p:txBody>
      </p:sp>
    </p:spTree>
    <p:extLst>
      <p:ext uri="{BB962C8B-B14F-4D97-AF65-F5344CB8AC3E}">
        <p14:creationId xmlns:p14="http://schemas.microsoft.com/office/powerpoint/2010/main" val="30305919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460D628D-FC62-4541-A05E-E95D41248AAB}" type="slidenum">
              <a:rPr lang="de-DE" smtClean="0"/>
              <a:t>19</a:t>
            </a:fld>
            <a:endParaRPr lang="de-DE"/>
          </a:p>
        </p:txBody>
      </p:sp>
    </p:spTree>
    <p:extLst>
      <p:ext uri="{BB962C8B-B14F-4D97-AF65-F5344CB8AC3E}">
        <p14:creationId xmlns:p14="http://schemas.microsoft.com/office/powerpoint/2010/main" val="28472072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460D628D-FC62-4541-A05E-E95D41248AAB}" type="slidenum">
              <a:rPr lang="de-DE" smtClean="0"/>
              <a:t>20</a:t>
            </a:fld>
            <a:endParaRPr lang="de-DE"/>
          </a:p>
        </p:txBody>
      </p:sp>
    </p:spTree>
    <p:extLst>
      <p:ext uri="{BB962C8B-B14F-4D97-AF65-F5344CB8AC3E}">
        <p14:creationId xmlns:p14="http://schemas.microsoft.com/office/powerpoint/2010/main" val="2828923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460D628D-FC62-4541-A05E-E95D41248AAB}" type="slidenum">
              <a:rPr lang="de-DE" smtClean="0"/>
              <a:t>3</a:t>
            </a:fld>
            <a:endParaRPr lang="de-DE"/>
          </a:p>
        </p:txBody>
      </p:sp>
    </p:spTree>
    <p:extLst>
      <p:ext uri="{BB962C8B-B14F-4D97-AF65-F5344CB8AC3E}">
        <p14:creationId xmlns:p14="http://schemas.microsoft.com/office/powerpoint/2010/main" val="23828863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460D628D-FC62-4541-A05E-E95D41248AAB}" type="slidenum">
              <a:rPr lang="de-DE" smtClean="0"/>
              <a:t>21</a:t>
            </a:fld>
            <a:endParaRPr lang="de-DE"/>
          </a:p>
        </p:txBody>
      </p:sp>
    </p:spTree>
    <p:extLst>
      <p:ext uri="{BB962C8B-B14F-4D97-AF65-F5344CB8AC3E}">
        <p14:creationId xmlns:p14="http://schemas.microsoft.com/office/powerpoint/2010/main" val="24081239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460D628D-FC62-4541-A05E-E95D41248AAB}" type="slidenum">
              <a:rPr lang="de-DE" smtClean="0"/>
              <a:t>22</a:t>
            </a:fld>
            <a:endParaRPr lang="de-DE"/>
          </a:p>
        </p:txBody>
      </p:sp>
    </p:spTree>
    <p:extLst>
      <p:ext uri="{BB962C8B-B14F-4D97-AF65-F5344CB8AC3E}">
        <p14:creationId xmlns:p14="http://schemas.microsoft.com/office/powerpoint/2010/main" val="5515727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460D628D-FC62-4541-A05E-E95D41248AAB}" type="slidenum">
              <a:rPr lang="de-DE" smtClean="0"/>
              <a:t>23</a:t>
            </a:fld>
            <a:endParaRPr lang="de-DE"/>
          </a:p>
        </p:txBody>
      </p:sp>
    </p:spTree>
    <p:extLst>
      <p:ext uri="{BB962C8B-B14F-4D97-AF65-F5344CB8AC3E}">
        <p14:creationId xmlns:p14="http://schemas.microsoft.com/office/powerpoint/2010/main" val="39023412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460D628D-FC62-4541-A05E-E95D41248AAB}" type="slidenum">
              <a:rPr lang="de-DE" smtClean="0"/>
              <a:t>24</a:t>
            </a:fld>
            <a:endParaRPr lang="de-DE"/>
          </a:p>
        </p:txBody>
      </p:sp>
    </p:spTree>
    <p:extLst>
      <p:ext uri="{BB962C8B-B14F-4D97-AF65-F5344CB8AC3E}">
        <p14:creationId xmlns:p14="http://schemas.microsoft.com/office/powerpoint/2010/main" val="21028512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460D628D-FC62-4541-A05E-E95D41248AAB}" type="slidenum">
              <a:rPr lang="de-DE" smtClean="0"/>
              <a:t>25</a:t>
            </a:fld>
            <a:endParaRPr lang="de-DE"/>
          </a:p>
        </p:txBody>
      </p:sp>
    </p:spTree>
    <p:extLst>
      <p:ext uri="{BB962C8B-B14F-4D97-AF65-F5344CB8AC3E}">
        <p14:creationId xmlns:p14="http://schemas.microsoft.com/office/powerpoint/2010/main" val="16875120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460D628D-FC62-4541-A05E-E95D41248AAB}" type="slidenum">
              <a:rPr lang="de-DE" smtClean="0"/>
              <a:t>26</a:t>
            </a:fld>
            <a:endParaRPr lang="de-DE"/>
          </a:p>
        </p:txBody>
      </p:sp>
    </p:spTree>
    <p:extLst>
      <p:ext uri="{BB962C8B-B14F-4D97-AF65-F5344CB8AC3E}">
        <p14:creationId xmlns:p14="http://schemas.microsoft.com/office/powerpoint/2010/main" val="36563817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460D628D-FC62-4541-A05E-E95D41248AAB}" type="slidenum">
              <a:rPr lang="de-DE" smtClean="0"/>
              <a:t>27</a:t>
            </a:fld>
            <a:endParaRPr lang="de-DE"/>
          </a:p>
        </p:txBody>
      </p:sp>
    </p:spTree>
    <p:extLst>
      <p:ext uri="{BB962C8B-B14F-4D97-AF65-F5344CB8AC3E}">
        <p14:creationId xmlns:p14="http://schemas.microsoft.com/office/powerpoint/2010/main" val="20656861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460D628D-FC62-4541-A05E-E95D41248AAB}" type="slidenum">
              <a:rPr lang="de-DE" smtClean="0"/>
              <a:t>28</a:t>
            </a:fld>
            <a:endParaRPr lang="de-DE"/>
          </a:p>
        </p:txBody>
      </p:sp>
    </p:spTree>
    <p:extLst>
      <p:ext uri="{BB962C8B-B14F-4D97-AF65-F5344CB8AC3E}">
        <p14:creationId xmlns:p14="http://schemas.microsoft.com/office/powerpoint/2010/main" val="32043201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460D628D-FC62-4541-A05E-E95D41248AAB}" type="slidenum">
              <a:rPr lang="de-DE" smtClean="0"/>
              <a:t>29</a:t>
            </a:fld>
            <a:endParaRPr lang="de-DE"/>
          </a:p>
        </p:txBody>
      </p:sp>
    </p:spTree>
    <p:extLst>
      <p:ext uri="{BB962C8B-B14F-4D97-AF65-F5344CB8AC3E}">
        <p14:creationId xmlns:p14="http://schemas.microsoft.com/office/powerpoint/2010/main" val="39595067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460D628D-FC62-4541-A05E-E95D41248AAB}" type="slidenum">
              <a:rPr lang="de-DE" smtClean="0"/>
              <a:t>4</a:t>
            </a:fld>
            <a:endParaRPr lang="de-DE"/>
          </a:p>
        </p:txBody>
      </p:sp>
    </p:spTree>
    <p:extLst>
      <p:ext uri="{BB962C8B-B14F-4D97-AF65-F5344CB8AC3E}">
        <p14:creationId xmlns:p14="http://schemas.microsoft.com/office/powerpoint/2010/main" val="24452213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460D628D-FC62-4541-A05E-E95D41248AAB}" type="slidenum">
              <a:rPr lang="de-DE" smtClean="0"/>
              <a:t>5</a:t>
            </a:fld>
            <a:endParaRPr lang="de-DE"/>
          </a:p>
        </p:txBody>
      </p:sp>
    </p:spTree>
    <p:extLst>
      <p:ext uri="{BB962C8B-B14F-4D97-AF65-F5344CB8AC3E}">
        <p14:creationId xmlns:p14="http://schemas.microsoft.com/office/powerpoint/2010/main" val="23106192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460D628D-FC62-4541-A05E-E95D41248AAB}" type="slidenum">
              <a:rPr lang="de-DE" smtClean="0"/>
              <a:t>6</a:t>
            </a:fld>
            <a:endParaRPr lang="de-DE"/>
          </a:p>
        </p:txBody>
      </p:sp>
    </p:spTree>
    <p:extLst>
      <p:ext uri="{BB962C8B-B14F-4D97-AF65-F5344CB8AC3E}">
        <p14:creationId xmlns:p14="http://schemas.microsoft.com/office/powerpoint/2010/main" val="2328859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460D628D-FC62-4541-A05E-E95D41248AAB}" type="slidenum">
              <a:rPr lang="de-DE" smtClean="0"/>
              <a:t>7</a:t>
            </a:fld>
            <a:endParaRPr lang="de-DE"/>
          </a:p>
        </p:txBody>
      </p:sp>
    </p:spTree>
    <p:extLst>
      <p:ext uri="{BB962C8B-B14F-4D97-AF65-F5344CB8AC3E}">
        <p14:creationId xmlns:p14="http://schemas.microsoft.com/office/powerpoint/2010/main" val="16273924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460D628D-FC62-4541-A05E-E95D41248AAB}" type="slidenum">
              <a:rPr lang="de-DE" smtClean="0"/>
              <a:t>8</a:t>
            </a:fld>
            <a:endParaRPr lang="de-DE"/>
          </a:p>
        </p:txBody>
      </p:sp>
    </p:spTree>
    <p:extLst>
      <p:ext uri="{BB962C8B-B14F-4D97-AF65-F5344CB8AC3E}">
        <p14:creationId xmlns:p14="http://schemas.microsoft.com/office/powerpoint/2010/main" val="11077680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460D628D-FC62-4541-A05E-E95D41248AAB}" type="slidenum">
              <a:rPr lang="de-DE" smtClean="0"/>
              <a:t>9</a:t>
            </a:fld>
            <a:endParaRPr lang="de-DE"/>
          </a:p>
        </p:txBody>
      </p:sp>
    </p:spTree>
    <p:extLst>
      <p:ext uri="{BB962C8B-B14F-4D97-AF65-F5344CB8AC3E}">
        <p14:creationId xmlns:p14="http://schemas.microsoft.com/office/powerpoint/2010/main" val="22937801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460D628D-FC62-4541-A05E-E95D41248AAB}" type="slidenum">
              <a:rPr lang="de-DE" smtClean="0"/>
              <a:t>10</a:t>
            </a:fld>
            <a:endParaRPr lang="de-DE"/>
          </a:p>
        </p:txBody>
      </p:sp>
    </p:spTree>
    <p:extLst>
      <p:ext uri="{BB962C8B-B14F-4D97-AF65-F5344CB8AC3E}">
        <p14:creationId xmlns:p14="http://schemas.microsoft.com/office/powerpoint/2010/main" val="23032144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1.emf"/><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Intro 1">
    <p:spTree>
      <p:nvGrpSpPr>
        <p:cNvPr id="1" name=""/>
        <p:cNvGrpSpPr/>
        <p:nvPr/>
      </p:nvGrpSpPr>
      <p:grpSpPr>
        <a:xfrm>
          <a:off x="0" y="0"/>
          <a:ext cx="0" cy="0"/>
          <a:chOff x="0" y="0"/>
          <a:chExt cx="0" cy="0"/>
        </a:xfrm>
      </p:grpSpPr>
      <p:sp>
        <p:nvSpPr>
          <p:cNvPr id="20" name="Rechteck 19">
            <a:extLst>
              <a:ext uri="{FF2B5EF4-FFF2-40B4-BE49-F238E27FC236}">
                <a16:creationId xmlns:a16="http://schemas.microsoft.com/office/drawing/2014/main" id="{140E8EEC-46F2-4B35-87AC-700E0D244779}"/>
              </a:ext>
            </a:extLst>
          </p:cNvPr>
          <p:cNvSpPr/>
          <p:nvPr userDrawn="1"/>
        </p:nvSpPr>
        <p:spPr bwMode="gray">
          <a:xfrm>
            <a:off x="0" y="1952625"/>
            <a:ext cx="5087937" cy="49053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a:p>
        </p:txBody>
      </p:sp>
      <p:pic>
        <p:nvPicPr>
          <p:cNvPr id="8" name="Grafik 7">
            <a:extLst>
              <a:ext uri="{FF2B5EF4-FFF2-40B4-BE49-F238E27FC236}">
                <a16:creationId xmlns:a16="http://schemas.microsoft.com/office/drawing/2014/main" id="{0A356983-F90E-4A48-860D-1EC103066500}"/>
              </a:ext>
            </a:extLst>
          </p:cNvPr>
          <p:cNvPicPr/>
          <p:nvPr userDrawn="1"/>
        </p:nvPicPr>
        <p:blipFill>
          <a:blip r:embed="rId2" cstate="hqprint">
            <a:extLst>
              <a:ext uri="{28A0092B-C50C-407E-A947-70E740481C1C}">
                <a14:useLocalDpi xmlns:a14="http://schemas.microsoft.com/office/drawing/2010/main" val="0"/>
              </a:ext>
            </a:extLst>
          </a:blip>
          <a:stretch>
            <a:fillRect/>
          </a:stretch>
        </p:blipFill>
        <p:spPr bwMode="gray">
          <a:xfrm>
            <a:off x="442728" y="427632"/>
            <a:ext cx="2029010" cy="730343"/>
          </a:xfrm>
          <a:prstGeom prst="rect">
            <a:avLst/>
          </a:prstGeom>
        </p:spPr>
      </p:pic>
      <p:sp>
        <p:nvSpPr>
          <p:cNvPr id="13" name="Rechteck 12">
            <a:extLst>
              <a:ext uri="{FF2B5EF4-FFF2-40B4-BE49-F238E27FC236}">
                <a16:creationId xmlns:a16="http://schemas.microsoft.com/office/drawing/2014/main" id="{562616DF-97B9-4D6A-96AE-A6341EA17B76}"/>
              </a:ext>
            </a:extLst>
          </p:cNvPr>
          <p:cNvSpPr/>
          <p:nvPr userDrawn="1"/>
        </p:nvSpPr>
        <p:spPr bwMode="gray">
          <a:xfrm>
            <a:off x="9644423" y="413303"/>
            <a:ext cx="2318604" cy="4479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ts val="1700"/>
              </a:lnSpc>
            </a:pPr>
            <a:r>
              <a:rPr lang="de-DE" sz="1700" b="0" spc="40" baseline="0" dirty="0">
                <a:solidFill>
                  <a:schemeClr val="tx1"/>
                </a:solidFill>
              </a:rPr>
              <a:t>Optional: Institut </a:t>
            </a:r>
          </a:p>
          <a:p>
            <a:pPr algn="l">
              <a:lnSpc>
                <a:spcPts val="1700"/>
              </a:lnSpc>
            </a:pPr>
            <a:r>
              <a:rPr lang="de-DE" sz="1700" b="0" spc="40" baseline="0" dirty="0">
                <a:solidFill>
                  <a:schemeClr val="tx1"/>
                </a:solidFill>
              </a:rPr>
              <a:t>Name des Instituts</a:t>
            </a:r>
          </a:p>
        </p:txBody>
      </p:sp>
      <p:sp>
        <p:nvSpPr>
          <p:cNvPr id="14" name="Eckige Klammer rechts 13">
            <a:extLst>
              <a:ext uri="{FF2B5EF4-FFF2-40B4-BE49-F238E27FC236}">
                <a16:creationId xmlns:a16="http://schemas.microsoft.com/office/drawing/2014/main" id="{0DD8E0B1-839F-40DF-B319-9D073963F17A}"/>
              </a:ext>
            </a:extLst>
          </p:cNvPr>
          <p:cNvSpPr/>
          <p:nvPr userDrawn="1"/>
        </p:nvSpPr>
        <p:spPr bwMode="gray">
          <a:xfrm rot="16200000">
            <a:off x="10470291" y="-1584463"/>
            <a:ext cx="189310" cy="2799411"/>
          </a:xfrm>
          <a:prstGeom prst="rightBracket">
            <a:avLst>
              <a:gd name="adj" fmla="val 0"/>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5" name="Rechteck 14">
            <a:extLst>
              <a:ext uri="{FF2B5EF4-FFF2-40B4-BE49-F238E27FC236}">
                <a16:creationId xmlns:a16="http://schemas.microsoft.com/office/drawing/2014/main" id="{3BBC1A6E-5591-4590-B56D-89FA5CAE8E9F}"/>
              </a:ext>
            </a:extLst>
          </p:cNvPr>
          <p:cNvSpPr/>
          <p:nvPr userDrawn="1"/>
        </p:nvSpPr>
        <p:spPr bwMode="gray">
          <a:xfrm>
            <a:off x="9163616" y="-216694"/>
            <a:ext cx="2799411" cy="1893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lnSpc>
                <a:spcPts val="1200"/>
              </a:lnSpc>
            </a:pPr>
            <a:r>
              <a:rPr lang="de-DE" sz="900" b="0" spc="20" baseline="0" dirty="0">
                <a:solidFill>
                  <a:schemeClr val="bg1">
                    <a:lumMod val="50000"/>
                  </a:schemeClr>
                </a:solidFill>
              </a:rPr>
              <a:t>Eingabe im Folienmaster (Ansicht &gt; Folienmaster)</a:t>
            </a:r>
          </a:p>
        </p:txBody>
      </p:sp>
      <p:sp>
        <p:nvSpPr>
          <p:cNvPr id="17" name="Rechteck 16">
            <a:extLst>
              <a:ext uri="{FF2B5EF4-FFF2-40B4-BE49-F238E27FC236}">
                <a16:creationId xmlns:a16="http://schemas.microsoft.com/office/drawing/2014/main" id="{E053708E-DE3A-4905-AD21-45C7EC7BC2FD}"/>
              </a:ext>
            </a:extLst>
          </p:cNvPr>
          <p:cNvSpPr/>
          <p:nvPr userDrawn="1"/>
        </p:nvSpPr>
        <p:spPr bwMode="gray">
          <a:xfrm>
            <a:off x="9651594" y="1036861"/>
            <a:ext cx="2311433" cy="6999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ts val="1200"/>
              </a:lnSpc>
            </a:pPr>
            <a:r>
              <a:rPr lang="de-DE" sz="1000" b="1" spc="20" baseline="0" dirty="0">
                <a:solidFill>
                  <a:schemeClr val="tx1"/>
                </a:solidFill>
              </a:rPr>
              <a:t>Dezernat/Referat/Fachbereich 00</a:t>
            </a:r>
          </a:p>
          <a:p>
            <a:pPr algn="l">
              <a:lnSpc>
                <a:spcPts val="1200"/>
              </a:lnSpc>
            </a:pPr>
            <a:r>
              <a:rPr lang="de-DE" sz="1000" b="0" spc="20" baseline="0" dirty="0">
                <a:solidFill>
                  <a:schemeClr val="tx1"/>
                </a:solidFill>
              </a:rPr>
              <a:t>Name des Dezernats/Referats/</a:t>
            </a:r>
          </a:p>
          <a:p>
            <a:pPr algn="l">
              <a:lnSpc>
                <a:spcPts val="1200"/>
              </a:lnSpc>
            </a:pPr>
            <a:r>
              <a:rPr lang="de-DE" sz="1000" b="0" spc="20" baseline="0" dirty="0">
                <a:solidFill>
                  <a:schemeClr val="tx1"/>
                </a:solidFill>
              </a:rPr>
              <a:t>Fachbereichs auch zweizeilig möglich</a:t>
            </a:r>
          </a:p>
        </p:txBody>
      </p:sp>
      <p:sp>
        <p:nvSpPr>
          <p:cNvPr id="21" name="Rechteck 20">
            <a:extLst>
              <a:ext uri="{FF2B5EF4-FFF2-40B4-BE49-F238E27FC236}">
                <a16:creationId xmlns:a16="http://schemas.microsoft.com/office/drawing/2014/main" id="{6F3D7BA4-554E-4E23-9675-3297032C4A4F}"/>
              </a:ext>
            </a:extLst>
          </p:cNvPr>
          <p:cNvSpPr/>
          <p:nvPr userDrawn="1"/>
        </p:nvSpPr>
        <p:spPr bwMode="gray">
          <a:xfrm>
            <a:off x="-1" y="2960688"/>
            <a:ext cx="4043364" cy="504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a:p>
        </p:txBody>
      </p:sp>
      <p:sp>
        <p:nvSpPr>
          <p:cNvPr id="24" name="Rechteck 23">
            <a:extLst>
              <a:ext uri="{FF2B5EF4-FFF2-40B4-BE49-F238E27FC236}">
                <a16:creationId xmlns:a16="http://schemas.microsoft.com/office/drawing/2014/main" id="{2B0F5CDE-0E73-4EB1-9401-622EF3EE2181}"/>
              </a:ext>
            </a:extLst>
          </p:cNvPr>
          <p:cNvSpPr/>
          <p:nvPr userDrawn="1"/>
        </p:nvSpPr>
        <p:spPr bwMode="gray">
          <a:xfrm>
            <a:off x="-1" y="3933825"/>
            <a:ext cx="4043364" cy="504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a:p>
        </p:txBody>
      </p:sp>
      <p:sp>
        <p:nvSpPr>
          <p:cNvPr id="25" name="Rechteck 24">
            <a:extLst>
              <a:ext uri="{FF2B5EF4-FFF2-40B4-BE49-F238E27FC236}">
                <a16:creationId xmlns:a16="http://schemas.microsoft.com/office/drawing/2014/main" id="{471534D4-B3CD-4FDD-81C5-EF29F0218959}"/>
              </a:ext>
            </a:extLst>
          </p:cNvPr>
          <p:cNvSpPr/>
          <p:nvPr userDrawn="1"/>
        </p:nvSpPr>
        <p:spPr bwMode="gray">
          <a:xfrm>
            <a:off x="-1" y="4905375"/>
            <a:ext cx="4043364" cy="504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a:p>
        </p:txBody>
      </p:sp>
      <p:sp>
        <p:nvSpPr>
          <p:cNvPr id="26" name="Rechteck 25">
            <a:extLst>
              <a:ext uri="{FF2B5EF4-FFF2-40B4-BE49-F238E27FC236}">
                <a16:creationId xmlns:a16="http://schemas.microsoft.com/office/drawing/2014/main" id="{3CD48A76-B6E9-4BB2-B675-8D7BC3B91F5B}"/>
              </a:ext>
            </a:extLst>
          </p:cNvPr>
          <p:cNvSpPr/>
          <p:nvPr userDrawn="1"/>
        </p:nvSpPr>
        <p:spPr bwMode="gray">
          <a:xfrm>
            <a:off x="-1" y="5884655"/>
            <a:ext cx="4043364" cy="504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a:p>
        </p:txBody>
      </p:sp>
      <p:sp>
        <p:nvSpPr>
          <p:cNvPr id="23" name="Rechteck 22">
            <a:extLst>
              <a:ext uri="{FF2B5EF4-FFF2-40B4-BE49-F238E27FC236}">
                <a16:creationId xmlns:a16="http://schemas.microsoft.com/office/drawing/2014/main" id="{BFE24309-D8CF-496E-AA1D-B664B90D3C1F}"/>
              </a:ext>
            </a:extLst>
          </p:cNvPr>
          <p:cNvSpPr/>
          <p:nvPr userDrawn="1"/>
        </p:nvSpPr>
        <p:spPr bwMode="gray">
          <a:xfrm>
            <a:off x="5087938" y="1952625"/>
            <a:ext cx="7104062" cy="49053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a:p>
        </p:txBody>
      </p:sp>
      <p:sp>
        <p:nvSpPr>
          <p:cNvPr id="31" name="Rechteck 30">
            <a:extLst>
              <a:ext uri="{FF2B5EF4-FFF2-40B4-BE49-F238E27FC236}">
                <a16:creationId xmlns:a16="http://schemas.microsoft.com/office/drawing/2014/main" id="{D3DA0664-74DA-496A-A215-87EE34D61CA4}"/>
              </a:ext>
            </a:extLst>
          </p:cNvPr>
          <p:cNvSpPr/>
          <p:nvPr userDrawn="1"/>
        </p:nvSpPr>
        <p:spPr bwMode="gray">
          <a:xfrm>
            <a:off x="6096000" y="2960688"/>
            <a:ext cx="1008063" cy="38973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a:p>
        </p:txBody>
      </p:sp>
      <p:sp>
        <p:nvSpPr>
          <p:cNvPr id="32" name="Rechteck 31">
            <a:extLst>
              <a:ext uri="{FF2B5EF4-FFF2-40B4-BE49-F238E27FC236}">
                <a16:creationId xmlns:a16="http://schemas.microsoft.com/office/drawing/2014/main" id="{4FB1D8DA-EE61-4B45-A0BE-6F822FC03B7A}"/>
              </a:ext>
            </a:extLst>
          </p:cNvPr>
          <p:cNvSpPr/>
          <p:nvPr userDrawn="1"/>
        </p:nvSpPr>
        <p:spPr bwMode="gray">
          <a:xfrm>
            <a:off x="8155553" y="2960688"/>
            <a:ext cx="1008063" cy="38973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a:p>
        </p:txBody>
      </p:sp>
      <p:sp>
        <p:nvSpPr>
          <p:cNvPr id="33" name="Rechteck 32">
            <a:extLst>
              <a:ext uri="{FF2B5EF4-FFF2-40B4-BE49-F238E27FC236}">
                <a16:creationId xmlns:a16="http://schemas.microsoft.com/office/drawing/2014/main" id="{E4141D52-3618-414B-A563-6A32A782B37C}"/>
              </a:ext>
            </a:extLst>
          </p:cNvPr>
          <p:cNvSpPr/>
          <p:nvPr userDrawn="1"/>
        </p:nvSpPr>
        <p:spPr bwMode="gray">
          <a:xfrm>
            <a:off x="10164763" y="2960688"/>
            <a:ext cx="1008063" cy="38973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a:p>
        </p:txBody>
      </p:sp>
    </p:spTree>
    <p:extLst>
      <p:ext uri="{BB962C8B-B14F-4D97-AF65-F5344CB8AC3E}">
        <p14:creationId xmlns:p14="http://schemas.microsoft.com/office/powerpoint/2010/main" val="3934310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Zwischentitel mit Bild">
    <p:spTree>
      <p:nvGrpSpPr>
        <p:cNvPr id="1" name=""/>
        <p:cNvGrpSpPr/>
        <p:nvPr/>
      </p:nvGrpSpPr>
      <p:grpSpPr>
        <a:xfrm>
          <a:off x="0" y="0"/>
          <a:ext cx="0" cy="0"/>
          <a:chOff x="0" y="0"/>
          <a:chExt cx="0" cy="0"/>
        </a:xfrm>
      </p:grpSpPr>
      <p:sp>
        <p:nvSpPr>
          <p:cNvPr id="20" name="Rechteck 19">
            <a:extLst>
              <a:ext uri="{FF2B5EF4-FFF2-40B4-BE49-F238E27FC236}">
                <a16:creationId xmlns:a16="http://schemas.microsoft.com/office/drawing/2014/main" id="{140E8EEC-46F2-4B35-87AC-700E0D244779}"/>
              </a:ext>
            </a:extLst>
          </p:cNvPr>
          <p:cNvSpPr/>
          <p:nvPr userDrawn="1"/>
        </p:nvSpPr>
        <p:spPr bwMode="gray">
          <a:xfrm>
            <a:off x="1" y="2456892"/>
            <a:ext cx="1523492" cy="44011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a:p>
        </p:txBody>
      </p:sp>
      <p:sp>
        <p:nvSpPr>
          <p:cNvPr id="2" name="Titel 1">
            <a:extLst>
              <a:ext uri="{FF2B5EF4-FFF2-40B4-BE49-F238E27FC236}">
                <a16:creationId xmlns:a16="http://schemas.microsoft.com/office/drawing/2014/main" id="{8D5FD6B9-D8D0-444F-B0F1-22A35C6DE973}"/>
              </a:ext>
            </a:extLst>
          </p:cNvPr>
          <p:cNvSpPr>
            <a:spLocks noGrp="1"/>
          </p:cNvSpPr>
          <p:nvPr>
            <p:ph type="ctrTitle"/>
          </p:nvPr>
        </p:nvSpPr>
        <p:spPr bwMode="gray">
          <a:xfrm>
            <a:off x="7644172" y="2373548"/>
            <a:ext cx="3527064" cy="2171576"/>
          </a:xfrm>
        </p:spPr>
        <p:txBody>
          <a:bodyPr anchor="t"/>
          <a:lstStyle>
            <a:lvl1pPr algn="l">
              <a:defRPr sz="3600" spc="110" baseline="0"/>
            </a:lvl1pPr>
          </a:lstStyle>
          <a:p>
            <a:r>
              <a:rPr lang="de-DE"/>
              <a:t>Titelmasterformat durch Klicken bearbeiten</a:t>
            </a:r>
            <a:endParaRPr lang="de-DE" dirty="0"/>
          </a:p>
        </p:txBody>
      </p:sp>
      <p:sp>
        <p:nvSpPr>
          <p:cNvPr id="3" name="Untertitel 2">
            <a:extLst>
              <a:ext uri="{FF2B5EF4-FFF2-40B4-BE49-F238E27FC236}">
                <a16:creationId xmlns:a16="http://schemas.microsoft.com/office/drawing/2014/main" id="{980788EE-D25E-475C-AA59-F30663DF7F6C}"/>
              </a:ext>
            </a:extLst>
          </p:cNvPr>
          <p:cNvSpPr>
            <a:spLocks noGrp="1"/>
          </p:cNvSpPr>
          <p:nvPr>
            <p:ph type="subTitle" idx="1"/>
          </p:nvPr>
        </p:nvSpPr>
        <p:spPr bwMode="gray">
          <a:xfrm>
            <a:off x="7645147" y="4615774"/>
            <a:ext cx="3527677" cy="1268881"/>
          </a:xfrm>
        </p:spPr>
        <p:txBody>
          <a:bodyPr/>
          <a:lstStyle>
            <a:lvl1pPr marL="0" indent="0" algn="l">
              <a:lnSpc>
                <a:spcPct val="100000"/>
              </a:lnSpc>
              <a:buNone/>
              <a:defRPr sz="2300" spc="5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de-DE" dirty="0"/>
          </a:p>
        </p:txBody>
      </p:sp>
      <p:sp>
        <p:nvSpPr>
          <p:cNvPr id="21" name="Rechteck 20">
            <a:extLst>
              <a:ext uri="{FF2B5EF4-FFF2-40B4-BE49-F238E27FC236}">
                <a16:creationId xmlns:a16="http://schemas.microsoft.com/office/drawing/2014/main" id="{6F3D7BA4-554E-4E23-9675-3297032C4A4F}"/>
              </a:ext>
            </a:extLst>
          </p:cNvPr>
          <p:cNvSpPr/>
          <p:nvPr userDrawn="1"/>
        </p:nvSpPr>
        <p:spPr bwMode="gray">
          <a:xfrm>
            <a:off x="-1" y="2960688"/>
            <a:ext cx="1019175" cy="504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a:p>
        </p:txBody>
      </p:sp>
      <p:sp>
        <p:nvSpPr>
          <p:cNvPr id="24" name="Rechteck 23">
            <a:extLst>
              <a:ext uri="{FF2B5EF4-FFF2-40B4-BE49-F238E27FC236}">
                <a16:creationId xmlns:a16="http://schemas.microsoft.com/office/drawing/2014/main" id="{2B0F5CDE-0E73-4EB1-9401-622EF3EE2181}"/>
              </a:ext>
            </a:extLst>
          </p:cNvPr>
          <p:cNvSpPr/>
          <p:nvPr userDrawn="1"/>
        </p:nvSpPr>
        <p:spPr bwMode="gray">
          <a:xfrm>
            <a:off x="-1" y="3933825"/>
            <a:ext cx="1019175" cy="504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a:p>
        </p:txBody>
      </p:sp>
      <p:sp>
        <p:nvSpPr>
          <p:cNvPr id="25" name="Rechteck 24">
            <a:extLst>
              <a:ext uri="{FF2B5EF4-FFF2-40B4-BE49-F238E27FC236}">
                <a16:creationId xmlns:a16="http://schemas.microsoft.com/office/drawing/2014/main" id="{471534D4-B3CD-4FDD-81C5-EF29F0218959}"/>
              </a:ext>
            </a:extLst>
          </p:cNvPr>
          <p:cNvSpPr/>
          <p:nvPr userDrawn="1"/>
        </p:nvSpPr>
        <p:spPr bwMode="gray">
          <a:xfrm>
            <a:off x="-1" y="4905375"/>
            <a:ext cx="1019175" cy="504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a:p>
        </p:txBody>
      </p:sp>
      <p:sp>
        <p:nvSpPr>
          <p:cNvPr id="26" name="Rechteck 25">
            <a:extLst>
              <a:ext uri="{FF2B5EF4-FFF2-40B4-BE49-F238E27FC236}">
                <a16:creationId xmlns:a16="http://schemas.microsoft.com/office/drawing/2014/main" id="{3CD48A76-B6E9-4BB2-B675-8D7BC3B91F5B}"/>
              </a:ext>
            </a:extLst>
          </p:cNvPr>
          <p:cNvSpPr/>
          <p:nvPr userDrawn="1"/>
        </p:nvSpPr>
        <p:spPr bwMode="gray">
          <a:xfrm>
            <a:off x="-1" y="5884655"/>
            <a:ext cx="1019175" cy="504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a:p>
        </p:txBody>
      </p:sp>
      <p:sp>
        <p:nvSpPr>
          <p:cNvPr id="27" name="Rechteck 26">
            <a:extLst>
              <a:ext uri="{FF2B5EF4-FFF2-40B4-BE49-F238E27FC236}">
                <a16:creationId xmlns:a16="http://schemas.microsoft.com/office/drawing/2014/main" id="{CE21CB02-D9C6-4FAF-A21F-7A8AE11A4BEF}"/>
              </a:ext>
            </a:extLst>
          </p:cNvPr>
          <p:cNvSpPr/>
          <p:nvPr userDrawn="1"/>
        </p:nvSpPr>
        <p:spPr bwMode="gray">
          <a:xfrm>
            <a:off x="-1" y="6375123"/>
            <a:ext cx="1019175" cy="48287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a:p>
        </p:txBody>
      </p:sp>
      <p:sp>
        <p:nvSpPr>
          <p:cNvPr id="28" name="Rechteck 27">
            <a:extLst>
              <a:ext uri="{FF2B5EF4-FFF2-40B4-BE49-F238E27FC236}">
                <a16:creationId xmlns:a16="http://schemas.microsoft.com/office/drawing/2014/main" id="{8807AC72-7C0F-482B-A3FD-7609DF861556}"/>
              </a:ext>
            </a:extLst>
          </p:cNvPr>
          <p:cNvSpPr/>
          <p:nvPr userDrawn="1"/>
        </p:nvSpPr>
        <p:spPr bwMode="gray">
          <a:xfrm>
            <a:off x="1019174" y="6375123"/>
            <a:ext cx="503745" cy="4828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a:p>
        </p:txBody>
      </p:sp>
      <p:sp>
        <p:nvSpPr>
          <p:cNvPr id="12" name="Bildplatzhalter 5">
            <a:extLst>
              <a:ext uri="{FF2B5EF4-FFF2-40B4-BE49-F238E27FC236}">
                <a16:creationId xmlns:a16="http://schemas.microsoft.com/office/drawing/2014/main" id="{A615BE17-964A-477F-9A04-70EE1C2C258C}"/>
              </a:ext>
            </a:extLst>
          </p:cNvPr>
          <p:cNvSpPr>
            <a:spLocks noGrp="1"/>
          </p:cNvSpPr>
          <p:nvPr>
            <p:ph type="pic" sz="quarter" idx="14"/>
          </p:nvPr>
        </p:nvSpPr>
        <p:spPr bwMode="gray">
          <a:xfrm>
            <a:off x="1522919" y="2456892"/>
            <a:ext cx="5581144" cy="4401108"/>
          </a:xfrm>
          <a:solidFill>
            <a:schemeClr val="bg2"/>
          </a:solidFill>
        </p:spPr>
        <p:txBody>
          <a:bodyPr anchor="ctr"/>
          <a:lstStyle>
            <a:lvl1pPr marL="0" indent="0" algn="ctr">
              <a:buNone/>
              <a:defRPr/>
            </a:lvl1pPr>
          </a:lstStyle>
          <a:p>
            <a:r>
              <a:rPr lang="de-DE"/>
              <a:t>Bild durch Klicken auf Symbol hinzufügen</a:t>
            </a:r>
            <a:endParaRPr lang="de-DE" dirty="0"/>
          </a:p>
        </p:txBody>
      </p:sp>
    </p:spTree>
    <p:extLst>
      <p:ext uri="{BB962C8B-B14F-4D97-AF65-F5344CB8AC3E}">
        <p14:creationId xmlns:p14="http://schemas.microsoft.com/office/powerpoint/2010/main" val="19727859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grpSp>
        <p:nvGrpSpPr>
          <p:cNvPr id="18" name="Gruppieren 17">
            <a:extLst>
              <a:ext uri="{FF2B5EF4-FFF2-40B4-BE49-F238E27FC236}">
                <a16:creationId xmlns:a16="http://schemas.microsoft.com/office/drawing/2014/main" id="{4AB59C71-31DE-414B-BFE1-57748C2059AD}"/>
              </a:ext>
            </a:extLst>
          </p:cNvPr>
          <p:cNvGrpSpPr/>
          <p:nvPr userDrawn="1"/>
        </p:nvGrpSpPr>
        <p:grpSpPr>
          <a:xfrm>
            <a:off x="137296" y="2190667"/>
            <a:ext cx="492241" cy="475200"/>
            <a:chOff x="2430000" y="498963"/>
            <a:chExt cx="774000" cy="747204"/>
          </a:xfrm>
        </p:grpSpPr>
        <p:pic>
          <p:nvPicPr>
            <p:cNvPr id="19" name="Grafik 18">
              <a:extLst>
                <a:ext uri="{FF2B5EF4-FFF2-40B4-BE49-F238E27FC236}">
                  <a16:creationId xmlns:a16="http://schemas.microsoft.com/office/drawing/2014/main" id="{755863FF-1841-458E-BAD6-BCF5C5FB7F5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0418" r="-683"/>
            <a:stretch/>
          </p:blipFill>
          <p:spPr>
            <a:xfrm>
              <a:off x="2430000" y="498963"/>
              <a:ext cx="774000" cy="294681"/>
            </a:xfrm>
            <a:prstGeom prst="rect">
              <a:avLst/>
            </a:prstGeom>
          </p:spPr>
        </p:pic>
        <p:pic>
          <p:nvPicPr>
            <p:cNvPr id="20" name="Grafik 19">
              <a:extLst>
                <a:ext uri="{FF2B5EF4-FFF2-40B4-BE49-F238E27FC236}">
                  <a16:creationId xmlns:a16="http://schemas.microsoft.com/office/drawing/2014/main" id="{F54DEFCF-0C91-42E0-A1CB-8487AF616D7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25" r="58189"/>
            <a:stretch/>
          </p:blipFill>
          <p:spPr>
            <a:xfrm>
              <a:off x="2430000" y="869127"/>
              <a:ext cx="774000" cy="377040"/>
            </a:xfrm>
            <a:prstGeom prst="rect">
              <a:avLst/>
            </a:prstGeom>
          </p:spPr>
        </p:pic>
      </p:grpSp>
      <p:sp>
        <p:nvSpPr>
          <p:cNvPr id="2" name="Titel 1">
            <a:extLst>
              <a:ext uri="{FF2B5EF4-FFF2-40B4-BE49-F238E27FC236}">
                <a16:creationId xmlns:a16="http://schemas.microsoft.com/office/drawing/2014/main" id="{C747078D-DB01-4ECB-8353-499E4EFB1B39}"/>
              </a:ext>
            </a:extLst>
          </p:cNvPr>
          <p:cNvSpPr>
            <a:spLocks noGrp="1"/>
          </p:cNvSpPr>
          <p:nvPr>
            <p:ph type="title" hasCustomPrompt="1"/>
          </p:nvPr>
        </p:nvSpPr>
        <p:spPr bwMode="gray"/>
        <p:txBody>
          <a:bodyPr/>
          <a:lstStyle>
            <a:lvl1pPr>
              <a:defRPr/>
            </a:lvl1pPr>
          </a:lstStyle>
          <a:p>
            <a:r>
              <a:rPr lang="de-DE" dirty="0"/>
              <a:t>Überschrift</a:t>
            </a:r>
          </a:p>
        </p:txBody>
      </p:sp>
      <p:sp>
        <p:nvSpPr>
          <p:cNvPr id="3" name="Inhaltsplatzhalter 2">
            <a:extLst>
              <a:ext uri="{FF2B5EF4-FFF2-40B4-BE49-F238E27FC236}">
                <a16:creationId xmlns:a16="http://schemas.microsoft.com/office/drawing/2014/main" id="{2A06C738-4815-43AC-96CD-8F8802538EAB}"/>
              </a:ext>
            </a:extLst>
          </p:cNvPr>
          <p:cNvSpPr>
            <a:spLocks noGrp="1"/>
          </p:cNvSpPr>
          <p:nvPr>
            <p:ph idx="1"/>
          </p:nvPr>
        </p:nvSpPr>
        <p:spPr bwMode="gray"/>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8" name="Textplatzhalter 7">
            <a:extLst>
              <a:ext uri="{FF2B5EF4-FFF2-40B4-BE49-F238E27FC236}">
                <a16:creationId xmlns:a16="http://schemas.microsoft.com/office/drawing/2014/main" id="{2B882475-F824-43AF-B19C-3578C663B6AB}"/>
              </a:ext>
            </a:extLst>
          </p:cNvPr>
          <p:cNvSpPr>
            <a:spLocks noGrp="1"/>
          </p:cNvSpPr>
          <p:nvPr>
            <p:ph type="body" sz="quarter" idx="13" hasCustomPrompt="1"/>
          </p:nvPr>
        </p:nvSpPr>
        <p:spPr bwMode="gray">
          <a:xfrm>
            <a:off x="2034525" y="2263728"/>
            <a:ext cx="9138299" cy="492568"/>
          </a:xfrm>
        </p:spPr>
        <p:txBody>
          <a:bodyPr/>
          <a:lstStyle>
            <a:lvl1pPr marL="0" indent="0">
              <a:lnSpc>
                <a:spcPct val="100000"/>
              </a:lnSpc>
              <a:buNone/>
              <a:defRPr sz="2300" spc="40" baseline="0"/>
            </a:lvl1pPr>
          </a:lstStyle>
          <a:p>
            <a:pPr lvl="0"/>
            <a:r>
              <a:rPr lang="de-DE" dirty="0"/>
              <a:t>Unterüberschrift</a:t>
            </a:r>
          </a:p>
        </p:txBody>
      </p:sp>
      <p:sp>
        <p:nvSpPr>
          <p:cNvPr id="5" name="Rechteck 4">
            <a:extLst>
              <a:ext uri="{FF2B5EF4-FFF2-40B4-BE49-F238E27FC236}">
                <a16:creationId xmlns:a16="http://schemas.microsoft.com/office/drawing/2014/main" id="{140E8EEC-46F2-4B35-87AC-700E0D244779}"/>
              </a:ext>
            </a:extLst>
          </p:cNvPr>
          <p:cNvSpPr/>
          <p:nvPr userDrawn="1"/>
        </p:nvSpPr>
        <p:spPr bwMode="gray">
          <a:xfrm>
            <a:off x="0" y="3429000"/>
            <a:ext cx="767408" cy="342807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a:p>
        </p:txBody>
      </p:sp>
      <p:sp>
        <p:nvSpPr>
          <p:cNvPr id="7" name="Rechteck 6">
            <a:extLst>
              <a:ext uri="{FF2B5EF4-FFF2-40B4-BE49-F238E27FC236}">
                <a16:creationId xmlns:a16="http://schemas.microsoft.com/office/drawing/2014/main" id="{2B0F5CDE-0E73-4EB1-9401-622EF3EE2181}"/>
              </a:ext>
            </a:extLst>
          </p:cNvPr>
          <p:cNvSpPr/>
          <p:nvPr userDrawn="1"/>
        </p:nvSpPr>
        <p:spPr bwMode="gray">
          <a:xfrm>
            <a:off x="0" y="3932903"/>
            <a:ext cx="263089" cy="504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a:p>
        </p:txBody>
      </p:sp>
      <p:sp>
        <p:nvSpPr>
          <p:cNvPr id="9" name="Rechteck 8">
            <a:extLst>
              <a:ext uri="{FF2B5EF4-FFF2-40B4-BE49-F238E27FC236}">
                <a16:creationId xmlns:a16="http://schemas.microsoft.com/office/drawing/2014/main" id="{471534D4-B3CD-4FDD-81C5-EF29F0218959}"/>
              </a:ext>
            </a:extLst>
          </p:cNvPr>
          <p:cNvSpPr/>
          <p:nvPr userDrawn="1"/>
        </p:nvSpPr>
        <p:spPr bwMode="gray">
          <a:xfrm>
            <a:off x="0" y="4904453"/>
            <a:ext cx="263089" cy="504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a:p>
        </p:txBody>
      </p:sp>
      <p:sp>
        <p:nvSpPr>
          <p:cNvPr id="10" name="Rechteck 9">
            <a:extLst>
              <a:ext uri="{FF2B5EF4-FFF2-40B4-BE49-F238E27FC236}">
                <a16:creationId xmlns:a16="http://schemas.microsoft.com/office/drawing/2014/main" id="{3CD48A76-B6E9-4BB2-B675-8D7BC3B91F5B}"/>
              </a:ext>
            </a:extLst>
          </p:cNvPr>
          <p:cNvSpPr/>
          <p:nvPr userDrawn="1"/>
        </p:nvSpPr>
        <p:spPr bwMode="gray">
          <a:xfrm>
            <a:off x="0" y="5883733"/>
            <a:ext cx="263089" cy="504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a:p>
        </p:txBody>
      </p:sp>
      <p:sp>
        <p:nvSpPr>
          <p:cNvPr id="11" name="Rechteck 10">
            <a:extLst>
              <a:ext uri="{FF2B5EF4-FFF2-40B4-BE49-F238E27FC236}">
                <a16:creationId xmlns:a16="http://schemas.microsoft.com/office/drawing/2014/main" id="{CE21CB02-D9C6-4FAF-A21F-7A8AE11A4BEF}"/>
              </a:ext>
            </a:extLst>
          </p:cNvPr>
          <p:cNvSpPr/>
          <p:nvPr userDrawn="1"/>
        </p:nvSpPr>
        <p:spPr bwMode="gray">
          <a:xfrm>
            <a:off x="0" y="6374201"/>
            <a:ext cx="263089" cy="48287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a:p>
        </p:txBody>
      </p:sp>
      <p:sp>
        <p:nvSpPr>
          <p:cNvPr id="12" name="Rechteck 11">
            <a:extLst>
              <a:ext uri="{FF2B5EF4-FFF2-40B4-BE49-F238E27FC236}">
                <a16:creationId xmlns:a16="http://schemas.microsoft.com/office/drawing/2014/main" id="{8807AC72-7C0F-482B-A3FD-7609DF861556}"/>
              </a:ext>
            </a:extLst>
          </p:cNvPr>
          <p:cNvSpPr/>
          <p:nvPr userDrawn="1"/>
        </p:nvSpPr>
        <p:spPr bwMode="gray">
          <a:xfrm>
            <a:off x="263089" y="6374201"/>
            <a:ext cx="503745" cy="4828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a:p>
        </p:txBody>
      </p:sp>
      <p:sp>
        <p:nvSpPr>
          <p:cNvPr id="4" name="Textfeld 3"/>
          <p:cNvSpPr txBox="1"/>
          <p:nvPr userDrawn="1"/>
        </p:nvSpPr>
        <p:spPr>
          <a:xfrm>
            <a:off x="0" y="3429000"/>
            <a:ext cx="766834" cy="369332"/>
          </a:xfrm>
          <a:prstGeom prst="rect">
            <a:avLst/>
          </a:prstGeom>
          <a:noFill/>
        </p:spPr>
        <p:txBody>
          <a:bodyPr wrap="square" rtlCol="0">
            <a:spAutoFit/>
          </a:bodyPr>
          <a:lstStyle/>
          <a:p>
            <a:pPr algn="ctr"/>
            <a:fld id="{F0E323E2-BD44-4C9A-BAC3-64E5AFF968B8}" type="slidenum">
              <a:rPr lang="de-DE" sz="1800" smtClean="0">
                <a:solidFill>
                  <a:schemeClr val="bg1"/>
                </a:solidFill>
              </a:rPr>
              <a:pPr algn="ctr"/>
              <a:t>‹Nr.›</a:t>
            </a:fld>
            <a:endParaRPr lang="de-DE" sz="1600" dirty="0">
              <a:solidFill>
                <a:schemeClr val="bg1"/>
              </a:solidFill>
            </a:endParaRPr>
          </a:p>
        </p:txBody>
      </p:sp>
      <p:pic>
        <p:nvPicPr>
          <p:cNvPr id="14" name="Grafik 13">
            <a:extLst>
              <a:ext uri="{FF2B5EF4-FFF2-40B4-BE49-F238E27FC236}">
                <a16:creationId xmlns:a16="http://schemas.microsoft.com/office/drawing/2014/main" id="{A70D6F38-B57D-4C66-A770-60FAC350413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2140" y="1419794"/>
            <a:ext cx="662554" cy="623865"/>
          </a:xfrm>
          <a:prstGeom prst="rect">
            <a:avLst/>
          </a:prstGeom>
        </p:spPr>
      </p:pic>
      <p:pic>
        <p:nvPicPr>
          <p:cNvPr id="15" name="Grafik 14">
            <a:extLst>
              <a:ext uri="{FF2B5EF4-FFF2-40B4-BE49-F238E27FC236}">
                <a16:creationId xmlns:a16="http://schemas.microsoft.com/office/drawing/2014/main" id="{9DF47706-5CDB-45A9-A322-F407C970A937}"/>
              </a:ext>
            </a:extLst>
          </p:cNvPr>
          <p:cNvPicPr/>
          <p:nvPr userDrawn="1"/>
        </p:nvPicPr>
        <p:blipFill rotWithShape="1">
          <a:blip r:embed="rId5" cstate="hqprint">
            <a:extLst>
              <a:ext uri="{28A0092B-C50C-407E-A947-70E740481C1C}">
                <a14:useLocalDpi xmlns:a14="http://schemas.microsoft.com/office/drawing/2010/main" val="0"/>
              </a:ext>
            </a:extLst>
          </a:blip>
          <a:srcRect l="-4" r="64663"/>
          <a:stretch/>
        </p:blipFill>
        <p:spPr bwMode="gray">
          <a:xfrm>
            <a:off x="149417" y="173947"/>
            <a:ext cx="468000" cy="476631"/>
          </a:xfrm>
          <a:prstGeom prst="rect">
            <a:avLst/>
          </a:prstGeom>
        </p:spPr>
      </p:pic>
      <p:pic>
        <p:nvPicPr>
          <p:cNvPr id="16" name="Grafik 15">
            <a:extLst>
              <a:ext uri="{FF2B5EF4-FFF2-40B4-BE49-F238E27FC236}">
                <a16:creationId xmlns:a16="http://schemas.microsoft.com/office/drawing/2014/main" id="{2481DDD3-BBE3-4C83-93C0-2195E3DC82E0}"/>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146705" y="797586"/>
            <a:ext cx="473424" cy="475200"/>
          </a:xfrm>
          <a:prstGeom prst="rect">
            <a:avLst/>
          </a:prstGeom>
        </p:spPr>
      </p:pic>
      <p:pic>
        <p:nvPicPr>
          <p:cNvPr id="17" name="Grafik 16">
            <a:extLst>
              <a:ext uri="{FF2B5EF4-FFF2-40B4-BE49-F238E27FC236}">
                <a16:creationId xmlns:a16="http://schemas.microsoft.com/office/drawing/2014/main" id="{FDAB2FAA-7C63-4FA7-A15D-9DE051E01820}"/>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26478" y="2812876"/>
            <a:ext cx="480121" cy="400100"/>
          </a:xfrm>
          <a:prstGeom prst="rect">
            <a:avLst/>
          </a:prstGeom>
        </p:spPr>
      </p:pic>
    </p:spTree>
    <p:extLst>
      <p:ext uri="{BB962C8B-B14F-4D97-AF65-F5344CB8AC3E}">
        <p14:creationId xmlns:p14="http://schemas.microsoft.com/office/powerpoint/2010/main" val="27200884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 Inhalt und Bild (rech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47078D-DB01-4ECB-8353-499E4EFB1B39}"/>
              </a:ext>
            </a:extLst>
          </p:cNvPr>
          <p:cNvSpPr>
            <a:spLocks noGrp="1"/>
          </p:cNvSpPr>
          <p:nvPr>
            <p:ph type="title" hasCustomPrompt="1"/>
          </p:nvPr>
        </p:nvSpPr>
        <p:spPr bwMode="gray">
          <a:xfrm>
            <a:off x="1019175" y="1695285"/>
            <a:ext cx="5620500" cy="590478"/>
          </a:xfrm>
        </p:spPr>
        <p:txBody>
          <a:bodyPr/>
          <a:lstStyle>
            <a:lvl1pPr>
              <a:defRPr/>
            </a:lvl1pPr>
          </a:lstStyle>
          <a:p>
            <a:r>
              <a:rPr lang="de-DE" dirty="0"/>
              <a:t>Überschrift</a:t>
            </a:r>
          </a:p>
        </p:txBody>
      </p:sp>
      <p:sp>
        <p:nvSpPr>
          <p:cNvPr id="3" name="Inhaltsplatzhalter 2">
            <a:extLst>
              <a:ext uri="{FF2B5EF4-FFF2-40B4-BE49-F238E27FC236}">
                <a16:creationId xmlns:a16="http://schemas.microsoft.com/office/drawing/2014/main" id="{2A06C738-4815-43AC-96CD-8F8802538EAB}"/>
              </a:ext>
            </a:extLst>
          </p:cNvPr>
          <p:cNvSpPr>
            <a:spLocks noGrp="1"/>
          </p:cNvSpPr>
          <p:nvPr>
            <p:ph idx="1"/>
          </p:nvPr>
        </p:nvSpPr>
        <p:spPr bwMode="gray">
          <a:xfrm>
            <a:off x="1019175" y="2913286"/>
            <a:ext cx="5616886" cy="2963640"/>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Textplatzhalter 7">
            <a:extLst>
              <a:ext uri="{FF2B5EF4-FFF2-40B4-BE49-F238E27FC236}">
                <a16:creationId xmlns:a16="http://schemas.microsoft.com/office/drawing/2014/main" id="{2B882475-F824-43AF-B19C-3578C663B6AB}"/>
              </a:ext>
            </a:extLst>
          </p:cNvPr>
          <p:cNvSpPr>
            <a:spLocks noGrp="1"/>
          </p:cNvSpPr>
          <p:nvPr>
            <p:ph type="body" sz="quarter" idx="13" hasCustomPrompt="1"/>
          </p:nvPr>
        </p:nvSpPr>
        <p:spPr bwMode="gray">
          <a:xfrm>
            <a:off x="1027265" y="2263728"/>
            <a:ext cx="5612410" cy="492568"/>
          </a:xfrm>
        </p:spPr>
        <p:txBody>
          <a:bodyPr/>
          <a:lstStyle>
            <a:lvl1pPr marL="0" indent="0">
              <a:lnSpc>
                <a:spcPct val="100000"/>
              </a:lnSpc>
              <a:buNone/>
              <a:defRPr sz="2300" spc="40" baseline="0"/>
            </a:lvl1pPr>
          </a:lstStyle>
          <a:p>
            <a:pPr lvl="0"/>
            <a:r>
              <a:rPr lang="de-DE" dirty="0"/>
              <a:t>Unterüberschrift</a:t>
            </a:r>
          </a:p>
        </p:txBody>
      </p:sp>
      <p:sp>
        <p:nvSpPr>
          <p:cNvPr id="6" name="Bildplatzhalter 5">
            <a:extLst>
              <a:ext uri="{FF2B5EF4-FFF2-40B4-BE49-F238E27FC236}">
                <a16:creationId xmlns:a16="http://schemas.microsoft.com/office/drawing/2014/main" id="{F8D408A5-45DB-43F7-A63B-AEF19C2970F2}"/>
              </a:ext>
            </a:extLst>
          </p:cNvPr>
          <p:cNvSpPr>
            <a:spLocks noGrp="1"/>
          </p:cNvSpPr>
          <p:nvPr>
            <p:ph type="pic" sz="quarter" idx="14"/>
          </p:nvPr>
        </p:nvSpPr>
        <p:spPr bwMode="gray">
          <a:xfrm>
            <a:off x="7104064" y="1773312"/>
            <a:ext cx="5087936" cy="4103614"/>
          </a:xfrm>
          <a:solidFill>
            <a:schemeClr val="bg2"/>
          </a:solidFill>
        </p:spPr>
        <p:txBody>
          <a:bodyPr anchor="ctr"/>
          <a:lstStyle>
            <a:lvl1pPr marL="0" indent="0" algn="ctr">
              <a:buNone/>
              <a:defRPr/>
            </a:lvl1pPr>
          </a:lstStyle>
          <a:p>
            <a:r>
              <a:rPr lang="de-DE"/>
              <a:t>Bild durch Klicken auf Symbol hinzufügen</a:t>
            </a:r>
            <a:endParaRPr lang="de-DE" dirty="0"/>
          </a:p>
        </p:txBody>
      </p:sp>
    </p:spTree>
    <p:extLst>
      <p:ext uri="{BB962C8B-B14F-4D97-AF65-F5344CB8AC3E}">
        <p14:creationId xmlns:p14="http://schemas.microsoft.com/office/powerpoint/2010/main" val="3262613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Inhalt und Bild (link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47078D-DB01-4ECB-8353-499E4EFB1B39}"/>
              </a:ext>
            </a:extLst>
          </p:cNvPr>
          <p:cNvSpPr>
            <a:spLocks noGrp="1"/>
          </p:cNvSpPr>
          <p:nvPr>
            <p:ph type="title" hasCustomPrompt="1"/>
          </p:nvPr>
        </p:nvSpPr>
        <p:spPr bwMode="gray">
          <a:xfrm>
            <a:off x="5591944" y="1695285"/>
            <a:ext cx="5584523" cy="590478"/>
          </a:xfrm>
        </p:spPr>
        <p:txBody>
          <a:bodyPr/>
          <a:lstStyle>
            <a:lvl1pPr>
              <a:defRPr/>
            </a:lvl1pPr>
          </a:lstStyle>
          <a:p>
            <a:r>
              <a:rPr lang="de-DE" dirty="0"/>
              <a:t>Überschrift</a:t>
            </a:r>
          </a:p>
        </p:txBody>
      </p:sp>
      <p:sp>
        <p:nvSpPr>
          <p:cNvPr id="3" name="Inhaltsplatzhalter 2">
            <a:extLst>
              <a:ext uri="{FF2B5EF4-FFF2-40B4-BE49-F238E27FC236}">
                <a16:creationId xmlns:a16="http://schemas.microsoft.com/office/drawing/2014/main" id="{2A06C738-4815-43AC-96CD-8F8802538EAB}"/>
              </a:ext>
            </a:extLst>
          </p:cNvPr>
          <p:cNvSpPr>
            <a:spLocks noGrp="1"/>
          </p:cNvSpPr>
          <p:nvPr>
            <p:ph idx="1"/>
          </p:nvPr>
        </p:nvSpPr>
        <p:spPr bwMode="gray">
          <a:xfrm>
            <a:off x="5591944" y="2913286"/>
            <a:ext cx="5580881" cy="2963640"/>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Textplatzhalter 7">
            <a:extLst>
              <a:ext uri="{FF2B5EF4-FFF2-40B4-BE49-F238E27FC236}">
                <a16:creationId xmlns:a16="http://schemas.microsoft.com/office/drawing/2014/main" id="{2B882475-F824-43AF-B19C-3578C663B6AB}"/>
              </a:ext>
            </a:extLst>
          </p:cNvPr>
          <p:cNvSpPr>
            <a:spLocks noGrp="1"/>
          </p:cNvSpPr>
          <p:nvPr>
            <p:ph type="body" sz="quarter" idx="13" hasCustomPrompt="1"/>
          </p:nvPr>
        </p:nvSpPr>
        <p:spPr bwMode="gray">
          <a:xfrm>
            <a:off x="5600034" y="2263728"/>
            <a:ext cx="5576434" cy="492568"/>
          </a:xfrm>
        </p:spPr>
        <p:txBody>
          <a:bodyPr/>
          <a:lstStyle>
            <a:lvl1pPr marL="0" indent="0">
              <a:lnSpc>
                <a:spcPct val="100000"/>
              </a:lnSpc>
              <a:buNone/>
              <a:defRPr sz="2300" spc="40" baseline="0"/>
            </a:lvl1pPr>
          </a:lstStyle>
          <a:p>
            <a:pPr lvl="0"/>
            <a:r>
              <a:rPr lang="de-DE" dirty="0"/>
              <a:t>Unterüberschrift</a:t>
            </a:r>
          </a:p>
        </p:txBody>
      </p:sp>
      <p:sp>
        <p:nvSpPr>
          <p:cNvPr id="6" name="Bildplatzhalter 5">
            <a:extLst>
              <a:ext uri="{FF2B5EF4-FFF2-40B4-BE49-F238E27FC236}">
                <a16:creationId xmlns:a16="http://schemas.microsoft.com/office/drawing/2014/main" id="{F8D408A5-45DB-43F7-A63B-AEF19C2970F2}"/>
              </a:ext>
            </a:extLst>
          </p:cNvPr>
          <p:cNvSpPr>
            <a:spLocks noGrp="1"/>
          </p:cNvSpPr>
          <p:nvPr>
            <p:ph type="pic" sz="quarter" idx="14"/>
          </p:nvPr>
        </p:nvSpPr>
        <p:spPr bwMode="gray">
          <a:xfrm>
            <a:off x="0" y="1773312"/>
            <a:ext cx="5087938" cy="4103614"/>
          </a:xfrm>
          <a:solidFill>
            <a:schemeClr val="bg2"/>
          </a:solidFill>
        </p:spPr>
        <p:txBody>
          <a:bodyPr anchor="ctr"/>
          <a:lstStyle>
            <a:lvl1pPr marL="0" indent="0" algn="ctr">
              <a:buNone/>
              <a:defRPr/>
            </a:lvl1pPr>
          </a:lstStyle>
          <a:p>
            <a:r>
              <a:rPr lang="de-DE"/>
              <a:t>Bild durch Klicken auf Symbol hinzufügen</a:t>
            </a:r>
            <a:endParaRPr lang="de-DE" dirty="0"/>
          </a:p>
        </p:txBody>
      </p:sp>
    </p:spTree>
    <p:extLst>
      <p:ext uri="{BB962C8B-B14F-4D97-AF65-F5344CB8AC3E}">
        <p14:creationId xmlns:p14="http://schemas.microsoft.com/office/powerpoint/2010/main" val="22557476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ufzählu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F600F8-8932-4173-99E6-EF778A21454D}"/>
              </a:ext>
            </a:extLst>
          </p:cNvPr>
          <p:cNvSpPr>
            <a:spLocks noGrp="1"/>
          </p:cNvSpPr>
          <p:nvPr>
            <p:ph type="title" hasCustomPrompt="1"/>
          </p:nvPr>
        </p:nvSpPr>
        <p:spPr bwMode="gray"/>
        <p:txBody>
          <a:bodyPr/>
          <a:lstStyle/>
          <a:p>
            <a:r>
              <a:rPr lang="de-DE" dirty="0"/>
              <a:t>Überschrift</a:t>
            </a:r>
          </a:p>
        </p:txBody>
      </p:sp>
      <p:sp>
        <p:nvSpPr>
          <p:cNvPr id="5" name="Textplatzhalter 4">
            <a:extLst>
              <a:ext uri="{FF2B5EF4-FFF2-40B4-BE49-F238E27FC236}">
                <a16:creationId xmlns:a16="http://schemas.microsoft.com/office/drawing/2014/main" id="{2FC03325-A8A9-49C7-A8EE-88E6668CB383}"/>
              </a:ext>
            </a:extLst>
          </p:cNvPr>
          <p:cNvSpPr>
            <a:spLocks noGrp="1"/>
          </p:cNvSpPr>
          <p:nvPr>
            <p:ph type="body" sz="quarter" idx="10"/>
          </p:nvPr>
        </p:nvSpPr>
        <p:spPr bwMode="gray">
          <a:xfrm>
            <a:off x="2027238" y="2384883"/>
            <a:ext cx="9145587" cy="3492041"/>
          </a:xfrm>
        </p:spPr>
        <p:txBody>
          <a:bodyPr/>
          <a:lstStyle>
            <a:lvl1pPr>
              <a:spcAft>
                <a:spcPts val="600"/>
              </a:spcAft>
              <a:defRPr sz="2300">
                <a:solidFill>
                  <a:schemeClr val="accent2"/>
                </a:solidFill>
              </a:defRPr>
            </a:lvl1pPr>
            <a:lvl2pPr marL="269875" indent="-269875">
              <a:spcAft>
                <a:spcPts val="600"/>
              </a:spcAft>
              <a:buFont typeface="Wingdings 3" panose="05040102010807070707" pitchFamily="18" charset="2"/>
              <a:buChar char="Ò"/>
              <a:defRPr/>
            </a:lvl2pPr>
            <a:lvl3pPr marL="804863" indent="-271463">
              <a:spcAft>
                <a:spcPts val="600"/>
              </a:spcAft>
              <a:defRPr/>
            </a:lvl3pPr>
            <a:lvl4pPr marL="1346200" indent="-268288">
              <a:spcAft>
                <a:spcPts val="600"/>
              </a:spcAft>
              <a:defRPr/>
            </a:lvl4pPr>
            <a:lvl5pPr marL="1879600" indent="-266700">
              <a:spcAft>
                <a:spcPts val="600"/>
              </a:spcAft>
              <a:defRPr/>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17198723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F600F8-8932-4173-99E6-EF778A21454D}"/>
              </a:ext>
            </a:extLst>
          </p:cNvPr>
          <p:cNvSpPr>
            <a:spLocks noGrp="1"/>
          </p:cNvSpPr>
          <p:nvPr>
            <p:ph type="title" hasCustomPrompt="1"/>
          </p:nvPr>
        </p:nvSpPr>
        <p:spPr bwMode="gray"/>
        <p:txBody>
          <a:bodyPr/>
          <a:lstStyle/>
          <a:p>
            <a:r>
              <a:rPr lang="de-DE" dirty="0"/>
              <a:t>Überschrift</a:t>
            </a:r>
          </a:p>
        </p:txBody>
      </p:sp>
    </p:spTree>
    <p:extLst>
      <p:ext uri="{BB962C8B-B14F-4D97-AF65-F5344CB8AC3E}">
        <p14:creationId xmlns:p14="http://schemas.microsoft.com/office/powerpoint/2010/main" val="32116835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40493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Intro 2">
    <p:spTree>
      <p:nvGrpSpPr>
        <p:cNvPr id="1" name=""/>
        <p:cNvGrpSpPr/>
        <p:nvPr/>
      </p:nvGrpSpPr>
      <p:grpSpPr>
        <a:xfrm>
          <a:off x="0" y="0"/>
          <a:ext cx="0" cy="0"/>
          <a:chOff x="0" y="0"/>
          <a:chExt cx="0" cy="0"/>
        </a:xfrm>
      </p:grpSpPr>
      <p:sp>
        <p:nvSpPr>
          <p:cNvPr id="20" name="Rechteck 19">
            <a:extLst>
              <a:ext uri="{FF2B5EF4-FFF2-40B4-BE49-F238E27FC236}">
                <a16:creationId xmlns:a16="http://schemas.microsoft.com/office/drawing/2014/main" id="{140E8EEC-46F2-4B35-87AC-700E0D244779}"/>
              </a:ext>
            </a:extLst>
          </p:cNvPr>
          <p:cNvSpPr/>
          <p:nvPr userDrawn="1"/>
        </p:nvSpPr>
        <p:spPr bwMode="gray">
          <a:xfrm>
            <a:off x="0" y="1952625"/>
            <a:ext cx="12192000" cy="49053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a:p>
        </p:txBody>
      </p:sp>
      <p:pic>
        <p:nvPicPr>
          <p:cNvPr id="8" name="Grafik 7">
            <a:extLst>
              <a:ext uri="{FF2B5EF4-FFF2-40B4-BE49-F238E27FC236}">
                <a16:creationId xmlns:a16="http://schemas.microsoft.com/office/drawing/2014/main" id="{0A356983-F90E-4A48-860D-1EC103066500}"/>
              </a:ext>
            </a:extLst>
          </p:cNvPr>
          <p:cNvPicPr/>
          <p:nvPr userDrawn="1"/>
        </p:nvPicPr>
        <p:blipFill>
          <a:blip r:embed="rId2" cstate="hqprint">
            <a:extLst>
              <a:ext uri="{28A0092B-C50C-407E-A947-70E740481C1C}">
                <a14:useLocalDpi xmlns:a14="http://schemas.microsoft.com/office/drawing/2010/main" val="0"/>
              </a:ext>
            </a:extLst>
          </a:blip>
          <a:stretch>
            <a:fillRect/>
          </a:stretch>
        </p:blipFill>
        <p:spPr bwMode="gray">
          <a:xfrm>
            <a:off x="442728" y="427632"/>
            <a:ext cx="2029010" cy="730343"/>
          </a:xfrm>
          <a:prstGeom prst="rect">
            <a:avLst/>
          </a:prstGeom>
        </p:spPr>
      </p:pic>
      <p:sp>
        <p:nvSpPr>
          <p:cNvPr id="13" name="Rechteck 12">
            <a:extLst>
              <a:ext uri="{FF2B5EF4-FFF2-40B4-BE49-F238E27FC236}">
                <a16:creationId xmlns:a16="http://schemas.microsoft.com/office/drawing/2014/main" id="{562616DF-97B9-4D6A-96AE-A6341EA17B76}"/>
              </a:ext>
            </a:extLst>
          </p:cNvPr>
          <p:cNvSpPr/>
          <p:nvPr userDrawn="1"/>
        </p:nvSpPr>
        <p:spPr bwMode="gray">
          <a:xfrm>
            <a:off x="9644423" y="413303"/>
            <a:ext cx="2318604" cy="4479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ts val="1700"/>
              </a:lnSpc>
            </a:pPr>
            <a:r>
              <a:rPr lang="de-DE" sz="1700" b="0" spc="40" baseline="0" dirty="0">
                <a:solidFill>
                  <a:schemeClr val="tx1"/>
                </a:solidFill>
              </a:rPr>
              <a:t>Optional: Institut </a:t>
            </a:r>
          </a:p>
          <a:p>
            <a:pPr algn="l">
              <a:lnSpc>
                <a:spcPts val="1700"/>
              </a:lnSpc>
            </a:pPr>
            <a:r>
              <a:rPr lang="de-DE" sz="1700" b="0" spc="40" baseline="0" dirty="0">
                <a:solidFill>
                  <a:schemeClr val="tx1"/>
                </a:solidFill>
              </a:rPr>
              <a:t>Name des Instituts</a:t>
            </a:r>
          </a:p>
        </p:txBody>
      </p:sp>
      <p:sp>
        <p:nvSpPr>
          <p:cNvPr id="14" name="Eckige Klammer rechts 13">
            <a:extLst>
              <a:ext uri="{FF2B5EF4-FFF2-40B4-BE49-F238E27FC236}">
                <a16:creationId xmlns:a16="http://schemas.microsoft.com/office/drawing/2014/main" id="{0DD8E0B1-839F-40DF-B319-9D073963F17A}"/>
              </a:ext>
            </a:extLst>
          </p:cNvPr>
          <p:cNvSpPr/>
          <p:nvPr userDrawn="1"/>
        </p:nvSpPr>
        <p:spPr bwMode="gray">
          <a:xfrm rot="16200000">
            <a:off x="10470291" y="-1584463"/>
            <a:ext cx="189310" cy="2799411"/>
          </a:xfrm>
          <a:prstGeom prst="rightBracket">
            <a:avLst>
              <a:gd name="adj" fmla="val 0"/>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5" name="Rechteck 14">
            <a:extLst>
              <a:ext uri="{FF2B5EF4-FFF2-40B4-BE49-F238E27FC236}">
                <a16:creationId xmlns:a16="http://schemas.microsoft.com/office/drawing/2014/main" id="{3BBC1A6E-5591-4590-B56D-89FA5CAE8E9F}"/>
              </a:ext>
            </a:extLst>
          </p:cNvPr>
          <p:cNvSpPr/>
          <p:nvPr userDrawn="1"/>
        </p:nvSpPr>
        <p:spPr bwMode="gray">
          <a:xfrm>
            <a:off x="9163616" y="-216694"/>
            <a:ext cx="2799411" cy="1893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lnSpc>
                <a:spcPts val="1200"/>
              </a:lnSpc>
            </a:pPr>
            <a:r>
              <a:rPr lang="de-DE" sz="900" b="0" spc="20" baseline="0" dirty="0">
                <a:solidFill>
                  <a:schemeClr val="bg1">
                    <a:lumMod val="50000"/>
                  </a:schemeClr>
                </a:solidFill>
              </a:rPr>
              <a:t>Eingabe im Folienmaster (Ansicht &gt; Folienmaster)</a:t>
            </a:r>
          </a:p>
        </p:txBody>
      </p:sp>
      <p:sp>
        <p:nvSpPr>
          <p:cNvPr id="17" name="Rechteck 16">
            <a:extLst>
              <a:ext uri="{FF2B5EF4-FFF2-40B4-BE49-F238E27FC236}">
                <a16:creationId xmlns:a16="http://schemas.microsoft.com/office/drawing/2014/main" id="{E053708E-DE3A-4905-AD21-45C7EC7BC2FD}"/>
              </a:ext>
            </a:extLst>
          </p:cNvPr>
          <p:cNvSpPr/>
          <p:nvPr userDrawn="1"/>
        </p:nvSpPr>
        <p:spPr bwMode="gray">
          <a:xfrm>
            <a:off x="9651594" y="1036861"/>
            <a:ext cx="2311433" cy="6999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ts val="1200"/>
              </a:lnSpc>
            </a:pPr>
            <a:r>
              <a:rPr lang="de-DE" sz="1000" b="1" spc="20" baseline="0" dirty="0">
                <a:solidFill>
                  <a:schemeClr val="tx1"/>
                </a:solidFill>
              </a:rPr>
              <a:t>Dezernat/Referat/Fachbereich 00</a:t>
            </a:r>
          </a:p>
          <a:p>
            <a:pPr algn="l">
              <a:lnSpc>
                <a:spcPts val="1200"/>
              </a:lnSpc>
            </a:pPr>
            <a:r>
              <a:rPr lang="de-DE" sz="1000" b="0" spc="20" baseline="0" dirty="0">
                <a:solidFill>
                  <a:schemeClr val="tx1"/>
                </a:solidFill>
              </a:rPr>
              <a:t>Name des Dezernats/Referats/</a:t>
            </a:r>
          </a:p>
          <a:p>
            <a:pPr algn="l">
              <a:lnSpc>
                <a:spcPts val="1200"/>
              </a:lnSpc>
            </a:pPr>
            <a:r>
              <a:rPr lang="de-DE" sz="1000" b="0" spc="20" baseline="0" dirty="0">
                <a:solidFill>
                  <a:schemeClr val="tx1"/>
                </a:solidFill>
              </a:rPr>
              <a:t>Fachbereichs auch zweizeilig möglich</a:t>
            </a:r>
          </a:p>
        </p:txBody>
      </p:sp>
      <p:sp>
        <p:nvSpPr>
          <p:cNvPr id="25" name="Rechteck 24">
            <a:extLst>
              <a:ext uri="{FF2B5EF4-FFF2-40B4-BE49-F238E27FC236}">
                <a16:creationId xmlns:a16="http://schemas.microsoft.com/office/drawing/2014/main" id="{471534D4-B3CD-4FDD-81C5-EF29F0218959}"/>
              </a:ext>
            </a:extLst>
          </p:cNvPr>
          <p:cNvSpPr/>
          <p:nvPr userDrawn="1"/>
        </p:nvSpPr>
        <p:spPr bwMode="gray">
          <a:xfrm>
            <a:off x="-1" y="4437826"/>
            <a:ext cx="4043364" cy="24201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a:p>
        </p:txBody>
      </p:sp>
      <p:sp>
        <p:nvSpPr>
          <p:cNvPr id="23" name="Rechteck 22">
            <a:extLst>
              <a:ext uri="{FF2B5EF4-FFF2-40B4-BE49-F238E27FC236}">
                <a16:creationId xmlns:a16="http://schemas.microsoft.com/office/drawing/2014/main" id="{BFE24309-D8CF-496E-AA1D-B664B90D3C1F}"/>
              </a:ext>
            </a:extLst>
          </p:cNvPr>
          <p:cNvSpPr/>
          <p:nvPr userDrawn="1"/>
        </p:nvSpPr>
        <p:spPr bwMode="gray">
          <a:xfrm>
            <a:off x="-2" y="1952626"/>
            <a:ext cx="12192002" cy="2485200"/>
          </a:xfrm>
          <a:prstGeom prst="rect">
            <a:avLst/>
          </a:prstGeom>
          <a:solidFill>
            <a:srgbClr val="FECF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a:p>
        </p:txBody>
      </p:sp>
      <p:sp>
        <p:nvSpPr>
          <p:cNvPr id="19" name="Rechteck 18">
            <a:extLst>
              <a:ext uri="{FF2B5EF4-FFF2-40B4-BE49-F238E27FC236}">
                <a16:creationId xmlns:a16="http://schemas.microsoft.com/office/drawing/2014/main" id="{705B476D-C268-4FF4-8A7C-99879001B719}"/>
              </a:ext>
            </a:extLst>
          </p:cNvPr>
          <p:cNvSpPr/>
          <p:nvPr userDrawn="1"/>
        </p:nvSpPr>
        <p:spPr bwMode="gray">
          <a:xfrm>
            <a:off x="4043363" y="2465072"/>
            <a:ext cx="8148637" cy="504000"/>
          </a:xfrm>
          <a:prstGeom prst="rect">
            <a:avLst/>
          </a:prstGeom>
          <a:solidFill>
            <a:srgbClr val="F8A6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a:p>
        </p:txBody>
      </p:sp>
      <p:sp>
        <p:nvSpPr>
          <p:cNvPr id="22" name="Rechteck 21">
            <a:extLst>
              <a:ext uri="{FF2B5EF4-FFF2-40B4-BE49-F238E27FC236}">
                <a16:creationId xmlns:a16="http://schemas.microsoft.com/office/drawing/2014/main" id="{794024E5-3454-4B0A-8EB0-03BDC83D5E33}"/>
              </a:ext>
            </a:extLst>
          </p:cNvPr>
          <p:cNvSpPr/>
          <p:nvPr userDrawn="1"/>
        </p:nvSpPr>
        <p:spPr bwMode="gray">
          <a:xfrm>
            <a:off x="4043363" y="3438209"/>
            <a:ext cx="8148637" cy="504000"/>
          </a:xfrm>
          <a:prstGeom prst="rect">
            <a:avLst/>
          </a:prstGeom>
          <a:solidFill>
            <a:srgbClr val="F8A6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a:p>
        </p:txBody>
      </p:sp>
    </p:spTree>
    <p:extLst>
      <p:ext uri="{BB962C8B-B14F-4D97-AF65-F5344CB8AC3E}">
        <p14:creationId xmlns:p14="http://schemas.microsoft.com/office/powerpoint/2010/main" val="9678494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Intro 3">
    <p:spTree>
      <p:nvGrpSpPr>
        <p:cNvPr id="1" name=""/>
        <p:cNvGrpSpPr/>
        <p:nvPr/>
      </p:nvGrpSpPr>
      <p:grpSpPr>
        <a:xfrm>
          <a:off x="0" y="0"/>
          <a:ext cx="0" cy="0"/>
          <a:chOff x="0" y="0"/>
          <a:chExt cx="0" cy="0"/>
        </a:xfrm>
      </p:grpSpPr>
      <p:sp>
        <p:nvSpPr>
          <p:cNvPr id="20" name="Rechteck 19">
            <a:extLst>
              <a:ext uri="{FF2B5EF4-FFF2-40B4-BE49-F238E27FC236}">
                <a16:creationId xmlns:a16="http://schemas.microsoft.com/office/drawing/2014/main" id="{140E8EEC-46F2-4B35-87AC-700E0D244779}"/>
              </a:ext>
            </a:extLst>
          </p:cNvPr>
          <p:cNvSpPr/>
          <p:nvPr userDrawn="1"/>
        </p:nvSpPr>
        <p:spPr bwMode="gray">
          <a:xfrm>
            <a:off x="0" y="1952625"/>
            <a:ext cx="5087937" cy="4905375"/>
          </a:xfrm>
          <a:prstGeom prst="rect">
            <a:avLst/>
          </a:prstGeom>
          <a:solidFill>
            <a:srgbClr val="D45C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a:p>
        </p:txBody>
      </p:sp>
      <p:pic>
        <p:nvPicPr>
          <p:cNvPr id="8" name="Grafik 7">
            <a:extLst>
              <a:ext uri="{FF2B5EF4-FFF2-40B4-BE49-F238E27FC236}">
                <a16:creationId xmlns:a16="http://schemas.microsoft.com/office/drawing/2014/main" id="{0A356983-F90E-4A48-860D-1EC103066500}"/>
              </a:ext>
            </a:extLst>
          </p:cNvPr>
          <p:cNvPicPr/>
          <p:nvPr userDrawn="1"/>
        </p:nvPicPr>
        <p:blipFill>
          <a:blip r:embed="rId2" cstate="hqprint">
            <a:extLst>
              <a:ext uri="{28A0092B-C50C-407E-A947-70E740481C1C}">
                <a14:useLocalDpi xmlns:a14="http://schemas.microsoft.com/office/drawing/2010/main" val="0"/>
              </a:ext>
            </a:extLst>
          </a:blip>
          <a:stretch>
            <a:fillRect/>
          </a:stretch>
        </p:blipFill>
        <p:spPr bwMode="gray">
          <a:xfrm>
            <a:off x="442728" y="427632"/>
            <a:ext cx="2029010" cy="730343"/>
          </a:xfrm>
          <a:prstGeom prst="rect">
            <a:avLst/>
          </a:prstGeom>
        </p:spPr>
      </p:pic>
      <p:sp>
        <p:nvSpPr>
          <p:cNvPr id="13" name="Rechteck 12">
            <a:extLst>
              <a:ext uri="{FF2B5EF4-FFF2-40B4-BE49-F238E27FC236}">
                <a16:creationId xmlns:a16="http://schemas.microsoft.com/office/drawing/2014/main" id="{562616DF-97B9-4D6A-96AE-A6341EA17B76}"/>
              </a:ext>
            </a:extLst>
          </p:cNvPr>
          <p:cNvSpPr/>
          <p:nvPr userDrawn="1"/>
        </p:nvSpPr>
        <p:spPr bwMode="gray">
          <a:xfrm>
            <a:off x="9644423" y="413303"/>
            <a:ext cx="2318604" cy="4479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ts val="1700"/>
              </a:lnSpc>
            </a:pPr>
            <a:r>
              <a:rPr lang="de-DE" sz="1700" b="0" spc="40" baseline="0" dirty="0">
                <a:solidFill>
                  <a:schemeClr val="tx1"/>
                </a:solidFill>
              </a:rPr>
              <a:t>Optional: Institut </a:t>
            </a:r>
          </a:p>
          <a:p>
            <a:pPr algn="l">
              <a:lnSpc>
                <a:spcPts val="1700"/>
              </a:lnSpc>
            </a:pPr>
            <a:r>
              <a:rPr lang="de-DE" sz="1700" b="0" spc="40" baseline="0" dirty="0">
                <a:solidFill>
                  <a:schemeClr val="tx1"/>
                </a:solidFill>
              </a:rPr>
              <a:t>Name des Instituts</a:t>
            </a:r>
          </a:p>
        </p:txBody>
      </p:sp>
      <p:sp>
        <p:nvSpPr>
          <p:cNvPr id="14" name="Eckige Klammer rechts 13">
            <a:extLst>
              <a:ext uri="{FF2B5EF4-FFF2-40B4-BE49-F238E27FC236}">
                <a16:creationId xmlns:a16="http://schemas.microsoft.com/office/drawing/2014/main" id="{0DD8E0B1-839F-40DF-B319-9D073963F17A}"/>
              </a:ext>
            </a:extLst>
          </p:cNvPr>
          <p:cNvSpPr/>
          <p:nvPr userDrawn="1"/>
        </p:nvSpPr>
        <p:spPr bwMode="gray">
          <a:xfrm rot="16200000">
            <a:off x="10470291" y="-1584463"/>
            <a:ext cx="189310" cy="2799411"/>
          </a:xfrm>
          <a:prstGeom prst="rightBracket">
            <a:avLst>
              <a:gd name="adj" fmla="val 0"/>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5" name="Rechteck 14">
            <a:extLst>
              <a:ext uri="{FF2B5EF4-FFF2-40B4-BE49-F238E27FC236}">
                <a16:creationId xmlns:a16="http://schemas.microsoft.com/office/drawing/2014/main" id="{3BBC1A6E-5591-4590-B56D-89FA5CAE8E9F}"/>
              </a:ext>
            </a:extLst>
          </p:cNvPr>
          <p:cNvSpPr/>
          <p:nvPr userDrawn="1"/>
        </p:nvSpPr>
        <p:spPr bwMode="gray">
          <a:xfrm>
            <a:off x="9163616" y="-216694"/>
            <a:ext cx="2799411" cy="1893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lnSpc>
                <a:spcPts val="1200"/>
              </a:lnSpc>
            </a:pPr>
            <a:r>
              <a:rPr lang="de-DE" sz="900" b="0" spc="20" baseline="0" dirty="0">
                <a:solidFill>
                  <a:schemeClr val="bg1">
                    <a:lumMod val="50000"/>
                  </a:schemeClr>
                </a:solidFill>
              </a:rPr>
              <a:t>Eingabe im Folienmaster (Ansicht &gt; Folienmaster)</a:t>
            </a:r>
          </a:p>
        </p:txBody>
      </p:sp>
      <p:sp>
        <p:nvSpPr>
          <p:cNvPr id="17" name="Rechteck 16">
            <a:extLst>
              <a:ext uri="{FF2B5EF4-FFF2-40B4-BE49-F238E27FC236}">
                <a16:creationId xmlns:a16="http://schemas.microsoft.com/office/drawing/2014/main" id="{E053708E-DE3A-4905-AD21-45C7EC7BC2FD}"/>
              </a:ext>
            </a:extLst>
          </p:cNvPr>
          <p:cNvSpPr/>
          <p:nvPr userDrawn="1"/>
        </p:nvSpPr>
        <p:spPr bwMode="gray">
          <a:xfrm>
            <a:off x="9651594" y="1036861"/>
            <a:ext cx="2311433" cy="6999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ts val="1200"/>
              </a:lnSpc>
            </a:pPr>
            <a:r>
              <a:rPr lang="de-DE" sz="1000" b="1" spc="20" baseline="0" dirty="0">
                <a:solidFill>
                  <a:schemeClr val="tx1"/>
                </a:solidFill>
              </a:rPr>
              <a:t>Dezernat/Referat/Fachbereich 00</a:t>
            </a:r>
          </a:p>
          <a:p>
            <a:pPr algn="l">
              <a:lnSpc>
                <a:spcPts val="1200"/>
              </a:lnSpc>
            </a:pPr>
            <a:r>
              <a:rPr lang="de-DE" sz="1000" b="0" spc="20" baseline="0" dirty="0">
                <a:solidFill>
                  <a:schemeClr val="tx1"/>
                </a:solidFill>
              </a:rPr>
              <a:t>Name des Dezernats/Referats/</a:t>
            </a:r>
          </a:p>
          <a:p>
            <a:pPr algn="l">
              <a:lnSpc>
                <a:spcPts val="1200"/>
              </a:lnSpc>
            </a:pPr>
            <a:r>
              <a:rPr lang="de-DE" sz="1000" b="0" spc="20" baseline="0" dirty="0">
                <a:solidFill>
                  <a:schemeClr val="tx1"/>
                </a:solidFill>
              </a:rPr>
              <a:t>Fachbereichs auch zweizeilig möglich</a:t>
            </a:r>
          </a:p>
        </p:txBody>
      </p:sp>
      <p:sp>
        <p:nvSpPr>
          <p:cNvPr id="21" name="Rechteck 20">
            <a:extLst>
              <a:ext uri="{FF2B5EF4-FFF2-40B4-BE49-F238E27FC236}">
                <a16:creationId xmlns:a16="http://schemas.microsoft.com/office/drawing/2014/main" id="{6F3D7BA4-554E-4E23-9675-3297032C4A4F}"/>
              </a:ext>
            </a:extLst>
          </p:cNvPr>
          <p:cNvSpPr/>
          <p:nvPr userDrawn="1"/>
        </p:nvSpPr>
        <p:spPr bwMode="gray">
          <a:xfrm>
            <a:off x="-1" y="2456688"/>
            <a:ext cx="4043364" cy="504000"/>
          </a:xfrm>
          <a:prstGeom prst="rect">
            <a:avLst/>
          </a:prstGeom>
          <a:solidFill>
            <a:srgbClr val="F49F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a:p>
        </p:txBody>
      </p:sp>
      <p:sp>
        <p:nvSpPr>
          <p:cNvPr id="24" name="Rechteck 23">
            <a:extLst>
              <a:ext uri="{FF2B5EF4-FFF2-40B4-BE49-F238E27FC236}">
                <a16:creationId xmlns:a16="http://schemas.microsoft.com/office/drawing/2014/main" id="{2B0F5CDE-0E73-4EB1-9401-622EF3EE2181}"/>
              </a:ext>
            </a:extLst>
          </p:cNvPr>
          <p:cNvSpPr/>
          <p:nvPr userDrawn="1"/>
        </p:nvSpPr>
        <p:spPr bwMode="gray">
          <a:xfrm>
            <a:off x="-1" y="3429825"/>
            <a:ext cx="4043364" cy="504000"/>
          </a:xfrm>
          <a:prstGeom prst="rect">
            <a:avLst/>
          </a:prstGeom>
          <a:solidFill>
            <a:srgbClr val="F49F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a:p>
        </p:txBody>
      </p:sp>
      <p:sp>
        <p:nvSpPr>
          <p:cNvPr id="25" name="Rechteck 24">
            <a:extLst>
              <a:ext uri="{FF2B5EF4-FFF2-40B4-BE49-F238E27FC236}">
                <a16:creationId xmlns:a16="http://schemas.microsoft.com/office/drawing/2014/main" id="{471534D4-B3CD-4FDD-81C5-EF29F0218959}"/>
              </a:ext>
            </a:extLst>
          </p:cNvPr>
          <p:cNvSpPr/>
          <p:nvPr userDrawn="1"/>
        </p:nvSpPr>
        <p:spPr bwMode="gray">
          <a:xfrm>
            <a:off x="-1" y="4401375"/>
            <a:ext cx="4043364" cy="504000"/>
          </a:xfrm>
          <a:prstGeom prst="rect">
            <a:avLst/>
          </a:prstGeom>
          <a:solidFill>
            <a:srgbClr val="F49F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a:p>
        </p:txBody>
      </p:sp>
      <p:sp>
        <p:nvSpPr>
          <p:cNvPr id="26" name="Rechteck 25">
            <a:extLst>
              <a:ext uri="{FF2B5EF4-FFF2-40B4-BE49-F238E27FC236}">
                <a16:creationId xmlns:a16="http://schemas.microsoft.com/office/drawing/2014/main" id="{3CD48A76-B6E9-4BB2-B675-8D7BC3B91F5B}"/>
              </a:ext>
            </a:extLst>
          </p:cNvPr>
          <p:cNvSpPr/>
          <p:nvPr userDrawn="1"/>
        </p:nvSpPr>
        <p:spPr bwMode="gray">
          <a:xfrm>
            <a:off x="-1" y="5380655"/>
            <a:ext cx="4043364" cy="504000"/>
          </a:xfrm>
          <a:prstGeom prst="rect">
            <a:avLst/>
          </a:prstGeom>
          <a:solidFill>
            <a:srgbClr val="F49F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a:p>
        </p:txBody>
      </p:sp>
      <p:sp>
        <p:nvSpPr>
          <p:cNvPr id="23" name="Rechteck 22">
            <a:extLst>
              <a:ext uri="{FF2B5EF4-FFF2-40B4-BE49-F238E27FC236}">
                <a16:creationId xmlns:a16="http://schemas.microsoft.com/office/drawing/2014/main" id="{BFE24309-D8CF-496E-AA1D-B664B90D3C1F}"/>
              </a:ext>
            </a:extLst>
          </p:cNvPr>
          <p:cNvSpPr/>
          <p:nvPr userDrawn="1"/>
        </p:nvSpPr>
        <p:spPr bwMode="gray">
          <a:xfrm>
            <a:off x="5087938" y="1952625"/>
            <a:ext cx="7104062" cy="49053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a:p>
        </p:txBody>
      </p:sp>
      <p:sp>
        <p:nvSpPr>
          <p:cNvPr id="31" name="Rechteck 30">
            <a:extLst>
              <a:ext uri="{FF2B5EF4-FFF2-40B4-BE49-F238E27FC236}">
                <a16:creationId xmlns:a16="http://schemas.microsoft.com/office/drawing/2014/main" id="{D3DA0664-74DA-496A-A215-87EE34D61CA4}"/>
              </a:ext>
            </a:extLst>
          </p:cNvPr>
          <p:cNvSpPr/>
          <p:nvPr userDrawn="1"/>
        </p:nvSpPr>
        <p:spPr bwMode="gray">
          <a:xfrm>
            <a:off x="6096000" y="4401374"/>
            <a:ext cx="6096000" cy="2456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a:p>
        </p:txBody>
      </p:sp>
      <p:sp>
        <p:nvSpPr>
          <p:cNvPr id="19" name="Rechteck 18">
            <a:extLst>
              <a:ext uri="{FF2B5EF4-FFF2-40B4-BE49-F238E27FC236}">
                <a16:creationId xmlns:a16="http://schemas.microsoft.com/office/drawing/2014/main" id="{807B5AA0-D076-495C-A212-0D431A03646E}"/>
              </a:ext>
            </a:extLst>
          </p:cNvPr>
          <p:cNvSpPr/>
          <p:nvPr userDrawn="1"/>
        </p:nvSpPr>
        <p:spPr bwMode="gray">
          <a:xfrm>
            <a:off x="28423" y="6359935"/>
            <a:ext cx="4043364" cy="504000"/>
          </a:xfrm>
          <a:prstGeom prst="rect">
            <a:avLst/>
          </a:prstGeom>
          <a:solidFill>
            <a:srgbClr val="F49F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a:p>
        </p:txBody>
      </p:sp>
    </p:spTree>
    <p:extLst>
      <p:ext uri="{BB962C8B-B14F-4D97-AF65-F5344CB8AC3E}">
        <p14:creationId xmlns:p14="http://schemas.microsoft.com/office/powerpoint/2010/main" val="13594490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Intro 4">
    <p:spTree>
      <p:nvGrpSpPr>
        <p:cNvPr id="1" name=""/>
        <p:cNvGrpSpPr/>
        <p:nvPr/>
      </p:nvGrpSpPr>
      <p:grpSpPr>
        <a:xfrm>
          <a:off x="0" y="0"/>
          <a:ext cx="0" cy="0"/>
          <a:chOff x="0" y="0"/>
          <a:chExt cx="0" cy="0"/>
        </a:xfrm>
      </p:grpSpPr>
      <p:sp>
        <p:nvSpPr>
          <p:cNvPr id="20" name="Rechteck 19">
            <a:extLst>
              <a:ext uri="{FF2B5EF4-FFF2-40B4-BE49-F238E27FC236}">
                <a16:creationId xmlns:a16="http://schemas.microsoft.com/office/drawing/2014/main" id="{140E8EEC-46F2-4B35-87AC-700E0D244779}"/>
              </a:ext>
            </a:extLst>
          </p:cNvPr>
          <p:cNvSpPr/>
          <p:nvPr userDrawn="1"/>
        </p:nvSpPr>
        <p:spPr bwMode="gray">
          <a:xfrm>
            <a:off x="0" y="1952625"/>
            <a:ext cx="6096000" cy="49053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a:p>
        </p:txBody>
      </p:sp>
      <p:pic>
        <p:nvPicPr>
          <p:cNvPr id="8" name="Grafik 7">
            <a:extLst>
              <a:ext uri="{FF2B5EF4-FFF2-40B4-BE49-F238E27FC236}">
                <a16:creationId xmlns:a16="http://schemas.microsoft.com/office/drawing/2014/main" id="{0A356983-F90E-4A48-860D-1EC103066500}"/>
              </a:ext>
            </a:extLst>
          </p:cNvPr>
          <p:cNvPicPr/>
          <p:nvPr userDrawn="1"/>
        </p:nvPicPr>
        <p:blipFill>
          <a:blip r:embed="rId2" cstate="hqprint">
            <a:extLst>
              <a:ext uri="{28A0092B-C50C-407E-A947-70E740481C1C}">
                <a14:useLocalDpi xmlns:a14="http://schemas.microsoft.com/office/drawing/2010/main" val="0"/>
              </a:ext>
            </a:extLst>
          </a:blip>
          <a:stretch>
            <a:fillRect/>
          </a:stretch>
        </p:blipFill>
        <p:spPr bwMode="gray">
          <a:xfrm>
            <a:off x="442728" y="427632"/>
            <a:ext cx="2029010" cy="730343"/>
          </a:xfrm>
          <a:prstGeom prst="rect">
            <a:avLst/>
          </a:prstGeom>
        </p:spPr>
      </p:pic>
      <p:sp>
        <p:nvSpPr>
          <p:cNvPr id="13" name="Rechteck 12">
            <a:extLst>
              <a:ext uri="{FF2B5EF4-FFF2-40B4-BE49-F238E27FC236}">
                <a16:creationId xmlns:a16="http://schemas.microsoft.com/office/drawing/2014/main" id="{562616DF-97B9-4D6A-96AE-A6341EA17B76}"/>
              </a:ext>
            </a:extLst>
          </p:cNvPr>
          <p:cNvSpPr/>
          <p:nvPr userDrawn="1"/>
        </p:nvSpPr>
        <p:spPr bwMode="gray">
          <a:xfrm>
            <a:off x="9644423" y="413303"/>
            <a:ext cx="2318604" cy="4479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ts val="1700"/>
              </a:lnSpc>
            </a:pPr>
            <a:r>
              <a:rPr lang="de-DE" sz="1700" b="0" spc="40" baseline="0" dirty="0">
                <a:solidFill>
                  <a:schemeClr val="tx1"/>
                </a:solidFill>
              </a:rPr>
              <a:t>Optional: Institut </a:t>
            </a:r>
          </a:p>
          <a:p>
            <a:pPr algn="l">
              <a:lnSpc>
                <a:spcPts val="1700"/>
              </a:lnSpc>
            </a:pPr>
            <a:r>
              <a:rPr lang="de-DE" sz="1700" b="0" spc="40" baseline="0" dirty="0">
                <a:solidFill>
                  <a:schemeClr val="tx1"/>
                </a:solidFill>
              </a:rPr>
              <a:t>Name des Instituts</a:t>
            </a:r>
          </a:p>
        </p:txBody>
      </p:sp>
      <p:sp>
        <p:nvSpPr>
          <p:cNvPr id="14" name="Eckige Klammer rechts 13">
            <a:extLst>
              <a:ext uri="{FF2B5EF4-FFF2-40B4-BE49-F238E27FC236}">
                <a16:creationId xmlns:a16="http://schemas.microsoft.com/office/drawing/2014/main" id="{0DD8E0B1-839F-40DF-B319-9D073963F17A}"/>
              </a:ext>
            </a:extLst>
          </p:cNvPr>
          <p:cNvSpPr/>
          <p:nvPr userDrawn="1"/>
        </p:nvSpPr>
        <p:spPr bwMode="gray">
          <a:xfrm rot="16200000">
            <a:off x="10470291" y="-1584463"/>
            <a:ext cx="189310" cy="2799411"/>
          </a:xfrm>
          <a:prstGeom prst="rightBracket">
            <a:avLst>
              <a:gd name="adj" fmla="val 0"/>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5" name="Rechteck 14">
            <a:extLst>
              <a:ext uri="{FF2B5EF4-FFF2-40B4-BE49-F238E27FC236}">
                <a16:creationId xmlns:a16="http://schemas.microsoft.com/office/drawing/2014/main" id="{3BBC1A6E-5591-4590-B56D-89FA5CAE8E9F}"/>
              </a:ext>
            </a:extLst>
          </p:cNvPr>
          <p:cNvSpPr/>
          <p:nvPr userDrawn="1"/>
        </p:nvSpPr>
        <p:spPr bwMode="gray">
          <a:xfrm>
            <a:off x="9163616" y="-216694"/>
            <a:ext cx="2799411" cy="1893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lnSpc>
                <a:spcPts val="1200"/>
              </a:lnSpc>
            </a:pPr>
            <a:r>
              <a:rPr lang="de-DE" sz="900" b="0" spc="20" baseline="0" dirty="0">
                <a:solidFill>
                  <a:schemeClr val="bg1">
                    <a:lumMod val="50000"/>
                  </a:schemeClr>
                </a:solidFill>
              </a:rPr>
              <a:t>Eingabe im Folienmaster (Ansicht &gt; Folienmaster)</a:t>
            </a:r>
          </a:p>
        </p:txBody>
      </p:sp>
      <p:sp>
        <p:nvSpPr>
          <p:cNvPr id="17" name="Rechteck 16">
            <a:extLst>
              <a:ext uri="{FF2B5EF4-FFF2-40B4-BE49-F238E27FC236}">
                <a16:creationId xmlns:a16="http://schemas.microsoft.com/office/drawing/2014/main" id="{E053708E-DE3A-4905-AD21-45C7EC7BC2FD}"/>
              </a:ext>
            </a:extLst>
          </p:cNvPr>
          <p:cNvSpPr/>
          <p:nvPr userDrawn="1"/>
        </p:nvSpPr>
        <p:spPr bwMode="gray">
          <a:xfrm>
            <a:off x="9651594" y="1036861"/>
            <a:ext cx="2311433" cy="6999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ts val="1200"/>
              </a:lnSpc>
            </a:pPr>
            <a:r>
              <a:rPr lang="de-DE" sz="1000" b="1" spc="20" baseline="0" dirty="0">
                <a:solidFill>
                  <a:schemeClr val="tx1"/>
                </a:solidFill>
              </a:rPr>
              <a:t>Dezernat/Referat/Fachbereich 00</a:t>
            </a:r>
          </a:p>
          <a:p>
            <a:pPr algn="l">
              <a:lnSpc>
                <a:spcPts val="1200"/>
              </a:lnSpc>
            </a:pPr>
            <a:r>
              <a:rPr lang="de-DE" sz="1000" b="0" spc="20" baseline="0" dirty="0">
                <a:solidFill>
                  <a:schemeClr val="tx1"/>
                </a:solidFill>
              </a:rPr>
              <a:t>Name des Dezernats/Referats/</a:t>
            </a:r>
          </a:p>
          <a:p>
            <a:pPr algn="l">
              <a:lnSpc>
                <a:spcPts val="1200"/>
              </a:lnSpc>
            </a:pPr>
            <a:r>
              <a:rPr lang="de-DE" sz="1000" b="0" spc="20" baseline="0" dirty="0">
                <a:solidFill>
                  <a:schemeClr val="tx1"/>
                </a:solidFill>
              </a:rPr>
              <a:t>Fachbereichs auch zweizeilig möglich</a:t>
            </a:r>
          </a:p>
        </p:txBody>
      </p:sp>
      <p:sp>
        <p:nvSpPr>
          <p:cNvPr id="23" name="Rechteck 22">
            <a:extLst>
              <a:ext uri="{FF2B5EF4-FFF2-40B4-BE49-F238E27FC236}">
                <a16:creationId xmlns:a16="http://schemas.microsoft.com/office/drawing/2014/main" id="{BFE24309-D8CF-496E-AA1D-B664B90D3C1F}"/>
              </a:ext>
            </a:extLst>
          </p:cNvPr>
          <p:cNvSpPr/>
          <p:nvPr userDrawn="1"/>
        </p:nvSpPr>
        <p:spPr bwMode="gray">
          <a:xfrm>
            <a:off x="6096000" y="1952625"/>
            <a:ext cx="6096000" cy="49053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a:p>
        </p:txBody>
      </p:sp>
      <p:sp>
        <p:nvSpPr>
          <p:cNvPr id="33" name="Rechteck 32">
            <a:extLst>
              <a:ext uri="{FF2B5EF4-FFF2-40B4-BE49-F238E27FC236}">
                <a16:creationId xmlns:a16="http://schemas.microsoft.com/office/drawing/2014/main" id="{E4141D52-3618-414B-A563-6A32A782B37C}"/>
              </a:ext>
            </a:extLst>
          </p:cNvPr>
          <p:cNvSpPr/>
          <p:nvPr userDrawn="1"/>
        </p:nvSpPr>
        <p:spPr bwMode="gray">
          <a:xfrm>
            <a:off x="9156700" y="2960688"/>
            <a:ext cx="3035299" cy="3897312"/>
          </a:xfrm>
          <a:prstGeom prst="rect">
            <a:avLst/>
          </a:prstGeom>
          <a:solidFill>
            <a:srgbClr val="8581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a:p>
        </p:txBody>
      </p:sp>
      <p:sp>
        <p:nvSpPr>
          <p:cNvPr id="22" name="Rechteck 21">
            <a:extLst>
              <a:ext uri="{FF2B5EF4-FFF2-40B4-BE49-F238E27FC236}">
                <a16:creationId xmlns:a16="http://schemas.microsoft.com/office/drawing/2014/main" id="{9D1FFECA-CE3D-4183-B2EB-77B82BE437BE}"/>
              </a:ext>
            </a:extLst>
          </p:cNvPr>
          <p:cNvSpPr/>
          <p:nvPr userDrawn="1"/>
        </p:nvSpPr>
        <p:spPr bwMode="gray">
          <a:xfrm>
            <a:off x="0" y="2960688"/>
            <a:ext cx="1019177" cy="38973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a:p>
        </p:txBody>
      </p:sp>
      <p:sp>
        <p:nvSpPr>
          <p:cNvPr id="27" name="Rechteck 26">
            <a:extLst>
              <a:ext uri="{FF2B5EF4-FFF2-40B4-BE49-F238E27FC236}">
                <a16:creationId xmlns:a16="http://schemas.microsoft.com/office/drawing/2014/main" id="{1408DBDF-1F31-4F92-BD2B-2F4676144A82}"/>
              </a:ext>
            </a:extLst>
          </p:cNvPr>
          <p:cNvSpPr/>
          <p:nvPr userDrawn="1"/>
        </p:nvSpPr>
        <p:spPr bwMode="gray">
          <a:xfrm>
            <a:off x="2027239" y="2960688"/>
            <a:ext cx="1008062" cy="38973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a:p>
        </p:txBody>
      </p:sp>
      <p:sp>
        <p:nvSpPr>
          <p:cNvPr id="28" name="Rechteck 27">
            <a:extLst>
              <a:ext uri="{FF2B5EF4-FFF2-40B4-BE49-F238E27FC236}">
                <a16:creationId xmlns:a16="http://schemas.microsoft.com/office/drawing/2014/main" id="{568C62CA-75E6-4BD3-8CBF-B10BF263476E}"/>
              </a:ext>
            </a:extLst>
          </p:cNvPr>
          <p:cNvSpPr/>
          <p:nvPr userDrawn="1"/>
        </p:nvSpPr>
        <p:spPr bwMode="gray">
          <a:xfrm>
            <a:off x="4043363" y="2960688"/>
            <a:ext cx="1044575" cy="38973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a:p>
        </p:txBody>
      </p:sp>
    </p:spTree>
    <p:extLst>
      <p:ext uri="{BB962C8B-B14F-4D97-AF65-F5344CB8AC3E}">
        <p14:creationId xmlns:p14="http://schemas.microsoft.com/office/powerpoint/2010/main" val="935137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Intro 5">
    <p:spTree>
      <p:nvGrpSpPr>
        <p:cNvPr id="1" name=""/>
        <p:cNvGrpSpPr/>
        <p:nvPr/>
      </p:nvGrpSpPr>
      <p:grpSpPr>
        <a:xfrm>
          <a:off x="0" y="0"/>
          <a:ext cx="0" cy="0"/>
          <a:chOff x="0" y="0"/>
          <a:chExt cx="0" cy="0"/>
        </a:xfrm>
      </p:grpSpPr>
      <p:sp>
        <p:nvSpPr>
          <p:cNvPr id="23" name="Rechteck 22">
            <a:extLst>
              <a:ext uri="{FF2B5EF4-FFF2-40B4-BE49-F238E27FC236}">
                <a16:creationId xmlns:a16="http://schemas.microsoft.com/office/drawing/2014/main" id="{BFE24309-D8CF-496E-AA1D-B664B90D3C1F}"/>
              </a:ext>
            </a:extLst>
          </p:cNvPr>
          <p:cNvSpPr/>
          <p:nvPr userDrawn="1"/>
        </p:nvSpPr>
        <p:spPr bwMode="gray">
          <a:xfrm>
            <a:off x="-1" y="1952625"/>
            <a:ext cx="12192002" cy="49053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a:p>
        </p:txBody>
      </p:sp>
      <p:sp>
        <p:nvSpPr>
          <p:cNvPr id="31" name="Rechteck 30">
            <a:extLst>
              <a:ext uri="{FF2B5EF4-FFF2-40B4-BE49-F238E27FC236}">
                <a16:creationId xmlns:a16="http://schemas.microsoft.com/office/drawing/2014/main" id="{D3DA0664-74DA-496A-A215-87EE34D61CA4}"/>
              </a:ext>
            </a:extLst>
          </p:cNvPr>
          <p:cNvSpPr/>
          <p:nvPr userDrawn="1"/>
        </p:nvSpPr>
        <p:spPr bwMode="gray">
          <a:xfrm>
            <a:off x="4043363" y="2960688"/>
            <a:ext cx="1044575" cy="38973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a:p>
        </p:txBody>
      </p:sp>
      <p:sp>
        <p:nvSpPr>
          <p:cNvPr id="20" name="Rechteck 19">
            <a:extLst>
              <a:ext uri="{FF2B5EF4-FFF2-40B4-BE49-F238E27FC236}">
                <a16:creationId xmlns:a16="http://schemas.microsoft.com/office/drawing/2014/main" id="{140E8EEC-46F2-4B35-87AC-700E0D244779}"/>
              </a:ext>
            </a:extLst>
          </p:cNvPr>
          <p:cNvSpPr/>
          <p:nvPr userDrawn="1"/>
        </p:nvSpPr>
        <p:spPr bwMode="gray">
          <a:xfrm>
            <a:off x="1" y="1952625"/>
            <a:ext cx="3028384" cy="49053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a:p>
        </p:txBody>
      </p:sp>
      <p:pic>
        <p:nvPicPr>
          <p:cNvPr id="8" name="Grafik 7">
            <a:extLst>
              <a:ext uri="{FF2B5EF4-FFF2-40B4-BE49-F238E27FC236}">
                <a16:creationId xmlns:a16="http://schemas.microsoft.com/office/drawing/2014/main" id="{0A356983-F90E-4A48-860D-1EC103066500}"/>
              </a:ext>
            </a:extLst>
          </p:cNvPr>
          <p:cNvPicPr/>
          <p:nvPr userDrawn="1"/>
        </p:nvPicPr>
        <p:blipFill>
          <a:blip r:embed="rId2" cstate="hqprint">
            <a:extLst>
              <a:ext uri="{28A0092B-C50C-407E-A947-70E740481C1C}">
                <a14:useLocalDpi xmlns:a14="http://schemas.microsoft.com/office/drawing/2010/main" val="0"/>
              </a:ext>
            </a:extLst>
          </a:blip>
          <a:stretch>
            <a:fillRect/>
          </a:stretch>
        </p:blipFill>
        <p:spPr bwMode="gray">
          <a:xfrm>
            <a:off x="442728" y="427632"/>
            <a:ext cx="2029010" cy="730343"/>
          </a:xfrm>
          <a:prstGeom prst="rect">
            <a:avLst/>
          </a:prstGeom>
        </p:spPr>
      </p:pic>
      <p:sp>
        <p:nvSpPr>
          <p:cNvPr id="13" name="Rechteck 12">
            <a:extLst>
              <a:ext uri="{FF2B5EF4-FFF2-40B4-BE49-F238E27FC236}">
                <a16:creationId xmlns:a16="http://schemas.microsoft.com/office/drawing/2014/main" id="{562616DF-97B9-4D6A-96AE-A6341EA17B76}"/>
              </a:ext>
            </a:extLst>
          </p:cNvPr>
          <p:cNvSpPr/>
          <p:nvPr userDrawn="1"/>
        </p:nvSpPr>
        <p:spPr bwMode="gray">
          <a:xfrm>
            <a:off x="9644423" y="413303"/>
            <a:ext cx="2318604" cy="4479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ts val="1700"/>
              </a:lnSpc>
            </a:pPr>
            <a:r>
              <a:rPr lang="de-DE" sz="1700" b="0" spc="40" baseline="0" dirty="0">
                <a:solidFill>
                  <a:schemeClr val="tx1"/>
                </a:solidFill>
              </a:rPr>
              <a:t>Optional: Institut </a:t>
            </a:r>
          </a:p>
          <a:p>
            <a:pPr algn="l">
              <a:lnSpc>
                <a:spcPts val="1700"/>
              </a:lnSpc>
            </a:pPr>
            <a:r>
              <a:rPr lang="de-DE" sz="1700" b="0" spc="40" baseline="0" dirty="0">
                <a:solidFill>
                  <a:schemeClr val="tx1"/>
                </a:solidFill>
              </a:rPr>
              <a:t>Name des Instituts</a:t>
            </a:r>
          </a:p>
        </p:txBody>
      </p:sp>
      <p:sp>
        <p:nvSpPr>
          <p:cNvPr id="14" name="Eckige Klammer rechts 13">
            <a:extLst>
              <a:ext uri="{FF2B5EF4-FFF2-40B4-BE49-F238E27FC236}">
                <a16:creationId xmlns:a16="http://schemas.microsoft.com/office/drawing/2014/main" id="{0DD8E0B1-839F-40DF-B319-9D073963F17A}"/>
              </a:ext>
            </a:extLst>
          </p:cNvPr>
          <p:cNvSpPr/>
          <p:nvPr userDrawn="1"/>
        </p:nvSpPr>
        <p:spPr bwMode="gray">
          <a:xfrm rot="16200000">
            <a:off x="10470291" y="-1584463"/>
            <a:ext cx="189310" cy="2799411"/>
          </a:xfrm>
          <a:prstGeom prst="rightBracket">
            <a:avLst>
              <a:gd name="adj" fmla="val 0"/>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5" name="Rechteck 14">
            <a:extLst>
              <a:ext uri="{FF2B5EF4-FFF2-40B4-BE49-F238E27FC236}">
                <a16:creationId xmlns:a16="http://schemas.microsoft.com/office/drawing/2014/main" id="{3BBC1A6E-5591-4590-B56D-89FA5CAE8E9F}"/>
              </a:ext>
            </a:extLst>
          </p:cNvPr>
          <p:cNvSpPr/>
          <p:nvPr userDrawn="1"/>
        </p:nvSpPr>
        <p:spPr bwMode="gray">
          <a:xfrm>
            <a:off x="9163616" y="-216694"/>
            <a:ext cx="2799411" cy="1893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lnSpc>
                <a:spcPts val="1200"/>
              </a:lnSpc>
            </a:pPr>
            <a:r>
              <a:rPr lang="de-DE" sz="900" b="0" spc="20" baseline="0" dirty="0">
                <a:solidFill>
                  <a:schemeClr val="bg1">
                    <a:lumMod val="50000"/>
                  </a:schemeClr>
                </a:solidFill>
              </a:rPr>
              <a:t>Eingabe im Folienmaster (Ansicht &gt; Folienmaster)</a:t>
            </a:r>
          </a:p>
        </p:txBody>
      </p:sp>
      <p:sp>
        <p:nvSpPr>
          <p:cNvPr id="17" name="Rechteck 16">
            <a:extLst>
              <a:ext uri="{FF2B5EF4-FFF2-40B4-BE49-F238E27FC236}">
                <a16:creationId xmlns:a16="http://schemas.microsoft.com/office/drawing/2014/main" id="{E053708E-DE3A-4905-AD21-45C7EC7BC2FD}"/>
              </a:ext>
            </a:extLst>
          </p:cNvPr>
          <p:cNvSpPr/>
          <p:nvPr userDrawn="1"/>
        </p:nvSpPr>
        <p:spPr bwMode="gray">
          <a:xfrm>
            <a:off x="9651594" y="1036861"/>
            <a:ext cx="2311433" cy="6999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ts val="1200"/>
              </a:lnSpc>
            </a:pPr>
            <a:r>
              <a:rPr lang="de-DE" sz="1000" b="1" spc="20" baseline="0" dirty="0">
                <a:solidFill>
                  <a:schemeClr val="tx1"/>
                </a:solidFill>
              </a:rPr>
              <a:t>Dezernat/Referat/Fachbereich 00</a:t>
            </a:r>
          </a:p>
          <a:p>
            <a:pPr algn="l">
              <a:lnSpc>
                <a:spcPts val="1200"/>
              </a:lnSpc>
            </a:pPr>
            <a:r>
              <a:rPr lang="de-DE" sz="1000" b="0" spc="20" baseline="0" dirty="0">
                <a:solidFill>
                  <a:schemeClr val="tx1"/>
                </a:solidFill>
              </a:rPr>
              <a:t>Name des Dezernats/Referats/</a:t>
            </a:r>
          </a:p>
          <a:p>
            <a:pPr algn="l">
              <a:lnSpc>
                <a:spcPts val="1200"/>
              </a:lnSpc>
            </a:pPr>
            <a:r>
              <a:rPr lang="de-DE" sz="1000" b="0" spc="20" baseline="0" dirty="0">
                <a:solidFill>
                  <a:schemeClr val="tx1"/>
                </a:solidFill>
              </a:rPr>
              <a:t>Fachbereichs auch zweizeilig möglich</a:t>
            </a:r>
          </a:p>
        </p:txBody>
      </p:sp>
      <p:sp>
        <p:nvSpPr>
          <p:cNvPr id="21" name="Rechteck 20">
            <a:extLst>
              <a:ext uri="{FF2B5EF4-FFF2-40B4-BE49-F238E27FC236}">
                <a16:creationId xmlns:a16="http://schemas.microsoft.com/office/drawing/2014/main" id="{6F3D7BA4-554E-4E23-9675-3297032C4A4F}"/>
              </a:ext>
            </a:extLst>
          </p:cNvPr>
          <p:cNvSpPr/>
          <p:nvPr userDrawn="1"/>
        </p:nvSpPr>
        <p:spPr bwMode="gray">
          <a:xfrm>
            <a:off x="-1" y="2960688"/>
            <a:ext cx="2027239" cy="504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a:p>
        </p:txBody>
      </p:sp>
      <p:sp>
        <p:nvSpPr>
          <p:cNvPr id="24" name="Rechteck 23">
            <a:extLst>
              <a:ext uri="{FF2B5EF4-FFF2-40B4-BE49-F238E27FC236}">
                <a16:creationId xmlns:a16="http://schemas.microsoft.com/office/drawing/2014/main" id="{2B0F5CDE-0E73-4EB1-9401-622EF3EE2181}"/>
              </a:ext>
            </a:extLst>
          </p:cNvPr>
          <p:cNvSpPr/>
          <p:nvPr userDrawn="1"/>
        </p:nvSpPr>
        <p:spPr bwMode="gray">
          <a:xfrm>
            <a:off x="-1" y="3933825"/>
            <a:ext cx="2027239" cy="504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a:p>
        </p:txBody>
      </p:sp>
      <p:sp>
        <p:nvSpPr>
          <p:cNvPr id="25" name="Rechteck 24">
            <a:extLst>
              <a:ext uri="{FF2B5EF4-FFF2-40B4-BE49-F238E27FC236}">
                <a16:creationId xmlns:a16="http://schemas.microsoft.com/office/drawing/2014/main" id="{471534D4-B3CD-4FDD-81C5-EF29F0218959}"/>
              </a:ext>
            </a:extLst>
          </p:cNvPr>
          <p:cNvSpPr/>
          <p:nvPr userDrawn="1"/>
        </p:nvSpPr>
        <p:spPr bwMode="gray">
          <a:xfrm>
            <a:off x="-1" y="4905375"/>
            <a:ext cx="2027239" cy="504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a:p>
        </p:txBody>
      </p:sp>
      <p:sp>
        <p:nvSpPr>
          <p:cNvPr id="26" name="Rechteck 25">
            <a:extLst>
              <a:ext uri="{FF2B5EF4-FFF2-40B4-BE49-F238E27FC236}">
                <a16:creationId xmlns:a16="http://schemas.microsoft.com/office/drawing/2014/main" id="{3CD48A76-B6E9-4BB2-B675-8D7BC3B91F5B}"/>
              </a:ext>
            </a:extLst>
          </p:cNvPr>
          <p:cNvSpPr/>
          <p:nvPr userDrawn="1"/>
        </p:nvSpPr>
        <p:spPr bwMode="gray">
          <a:xfrm>
            <a:off x="-1" y="5884655"/>
            <a:ext cx="2027239" cy="504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a:p>
        </p:txBody>
      </p:sp>
      <p:sp>
        <p:nvSpPr>
          <p:cNvPr id="18" name="Bildplatzhalter 5">
            <a:extLst>
              <a:ext uri="{FF2B5EF4-FFF2-40B4-BE49-F238E27FC236}">
                <a16:creationId xmlns:a16="http://schemas.microsoft.com/office/drawing/2014/main" id="{CFDE88C3-06B4-440E-95D0-050925E5DC68}"/>
              </a:ext>
            </a:extLst>
          </p:cNvPr>
          <p:cNvSpPr>
            <a:spLocks noGrp="1"/>
          </p:cNvSpPr>
          <p:nvPr>
            <p:ph type="pic" sz="quarter" idx="14"/>
          </p:nvPr>
        </p:nvSpPr>
        <p:spPr bwMode="gray">
          <a:xfrm>
            <a:off x="5097461" y="1952625"/>
            <a:ext cx="7094538" cy="4905375"/>
          </a:xfrm>
          <a:solidFill>
            <a:schemeClr val="bg2"/>
          </a:solidFill>
        </p:spPr>
        <p:txBody>
          <a:bodyPr anchor="ctr"/>
          <a:lstStyle>
            <a:lvl1pPr marL="0" indent="0" algn="ctr">
              <a:buNone/>
              <a:defRPr/>
            </a:lvl1pPr>
          </a:lstStyle>
          <a:p>
            <a:r>
              <a:rPr lang="de-DE"/>
              <a:t>Bild durch Klicken auf Symbol hinzufügen</a:t>
            </a:r>
            <a:endParaRPr lang="de-DE" dirty="0"/>
          </a:p>
        </p:txBody>
      </p:sp>
    </p:spTree>
    <p:extLst>
      <p:ext uri="{BB962C8B-B14F-4D97-AF65-F5344CB8AC3E}">
        <p14:creationId xmlns:p14="http://schemas.microsoft.com/office/powerpoint/2010/main" val="2275923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Intro 6">
    <p:spTree>
      <p:nvGrpSpPr>
        <p:cNvPr id="1" name=""/>
        <p:cNvGrpSpPr/>
        <p:nvPr/>
      </p:nvGrpSpPr>
      <p:grpSpPr>
        <a:xfrm>
          <a:off x="0" y="0"/>
          <a:ext cx="0" cy="0"/>
          <a:chOff x="0" y="0"/>
          <a:chExt cx="0" cy="0"/>
        </a:xfrm>
      </p:grpSpPr>
      <p:sp>
        <p:nvSpPr>
          <p:cNvPr id="20" name="Rechteck 19">
            <a:extLst>
              <a:ext uri="{FF2B5EF4-FFF2-40B4-BE49-F238E27FC236}">
                <a16:creationId xmlns:a16="http://schemas.microsoft.com/office/drawing/2014/main" id="{140E8EEC-46F2-4B35-87AC-700E0D244779}"/>
              </a:ext>
            </a:extLst>
          </p:cNvPr>
          <p:cNvSpPr/>
          <p:nvPr userDrawn="1"/>
        </p:nvSpPr>
        <p:spPr bwMode="gray">
          <a:xfrm>
            <a:off x="0" y="1952625"/>
            <a:ext cx="12191999" cy="49053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a:p>
        </p:txBody>
      </p:sp>
      <p:pic>
        <p:nvPicPr>
          <p:cNvPr id="8" name="Grafik 7">
            <a:extLst>
              <a:ext uri="{FF2B5EF4-FFF2-40B4-BE49-F238E27FC236}">
                <a16:creationId xmlns:a16="http://schemas.microsoft.com/office/drawing/2014/main" id="{0A356983-F90E-4A48-860D-1EC103066500}"/>
              </a:ext>
            </a:extLst>
          </p:cNvPr>
          <p:cNvPicPr/>
          <p:nvPr userDrawn="1"/>
        </p:nvPicPr>
        <p:blipFill>
          <a:blip r:embed="rId2" cstate="hqprint">
            <a:extLst>
              <a:ext uri="{28A0092B-C50C-407E-A947-70E740481C1C}">
                <a14:useLocalDpi xmlns:a14="http://schemas.microsoft.com/office/drawing/2010/main" val="0"/>
              </a:ext>
            </a:extLst>
          </a:blip>
          <a:stretch>
            <a:fillRect/>
          </a:stretch>
        </p:blipFill>
        <p:spPr bwMode="gray">
          <a:xfrm>
            <a:off x="442728" y="427632"/>
            <a:ext cx="2029010" cy="730343"/>
          </a:xfrm>
          <a:prstGeom prst="rect">
            <a:avLst/>
          </a:prstGeom>
        </p:spPr>
      </p:pic>
      <p:sp>
        <p:nvSpPr>
          <p:cNvPr id="13" name="Rechteck 12">
            <a:extLst>
              <a:ext uri="{FF2B5EF4-FFF2-40B4-BE49-F238E27FC236}">
                <a16:creationId xmlns:a16="http://schemas.microsoft.com/office/drawing/2014/main" id="{562616DF-97B9-4D6A-96AE-A6341EA17B76}"/>
              </a:ext>
            </a:extLst>
          </p:cNvPr>
          <p:cNvSpPr/>
          <p:nvPr userDrawn="1"/>
        </p:nvSpPr>
        <p:spPr bwMode="gray">
          <a:xfrm>
            <a:off x="9644423" y="413303"/>
            <a:ext cx="2318604" cy="4479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ts val="1700"/>
              </a:lnSpc>
            </a:pPr>
            <a:r>
              <a:rPr lang="de-DE" sz="1700" b="0" spc="40" baseline="0" dirty="0">
                <a:solidFill>
                  <a:schemeClr val="tx1"/>
                </a:solidFill>
              </a:rPr>
              <a:t>Optional: Institut </a:t>
            </a:r>
          </a:p>
          <a:p>
            <a:pPr algn="l">
              <a:lnSpc>
                <a:spcPts val="1700"/>
              </a:lnSpc>
            </a:pPr>
            <a:r>
              <a:rPr lang="de-DE" sz="1700" b="0" spc="40" baseline="0" dirty="0">
                <a:solidFill>
                  <a:schemeClr val="tx1"/>
                </a:solidFill>
              </a:rPr>
              <a:t>Name des Instituts</a:t>
            </a:r>
          </a:p>
        </p:txBody>
      </p:sp>
      <p:sp>
        <p:nvSpPr>
          <p:cNvPr id="14" name="Eckige Klammer rechts 13">
            <a:extLst>
              <a:ext uri="{FF2B5EF4-FFF2-40B4-BE49-F238E27FC236}">
                <a16:creationId xmlns:a16="http://schemas.microsoft.com/office/drawing/2014/main" id="{0DD8E0B1-839F-40DF-B319-9D073963F17A}"/>
              </a:ext>
            </a:extLst>
          </p:cNvPr>
          <p:cNvSpPr/>
          <p:nvPr userDrawn="1"/>
        </p:nvSpPr>
        <p:spPr bwMode="gray">
          <a:xfrm rot="16200000">
            <a:off x="10470291" y="-1584463"/>
            <a:ext cx="189310" cy="2799411"/>
          </a:xfrm>
          <a:prstGeom prst="rightBracket">
            <a:avLst>
              <a:gd name="adj" fmla="val 0"/>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5" name="Rechteck 14">
            <a:extLst>
              <a:ext uri="{FF2B5EF4-FFF2-40B4-BE49-F238E27FC236}">
                <a16:creationId xmlns:a16="http://schemas.microsoft.com/office/drawing/2014/main" id="{3BBC1A6E-5591-4590-B56D-89FA5CAE8E9F}"/>
              </a:ext>
            </a:extLst>
          </p:cNvPr>
          <p:cNvSpPr/>
          <p:nvPr userDrawn="1"/>
        </p:nvSpPr>
        <p:spPr bwMode="gray">
          <a:xfrm>
            <a:off x="9163616" y="-216694"/>
            <a:ext cx="2799411" cy="1893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lnSpc>
                <a:spcPts val="1200"/>
              </a:lnSpc>
            </a:pPr>
            <a:r>
              <a:rPr lang="de-DE" sz="900" b="0" spc="20" baseline="0" dirty="0">
                <a:solidFill>
                  <a:schemeClr val="bg1">
                    <a:lumMod val="50000"/>
                  </a:schemeClr>
                </a:solidFill>
              </a:rPr>
              <a:t>Eingabe im Folienmaster (Ansicht &gt; Folienmaster)</a:t>
            </a:r>
          </a:p>
        </p:txBody>
      </p:sp>
      <p:sp>
        <p:nvSpPr>
          <p:cNvPr id="17" name="Rechteck 16">
            <a:extLst>
              <a:ext uri="{FF2B5EF4-FFF2-40B4-BE49-F238E27FC236}">
                <a16:creationId xmlns:a16="http://schemas.microsoft.com/office/drawing/2014/main" id="{E053708E-DE3A-4905-AD21-45C7EC7BC2FD}"/>
              </a:ext>
            </a:extLst>
          </p:cNvPr>
          <p:cNvSpPr/>
          <p:nvPr userDrawn="1"/>
        </p:nvSpPr>
        <p:spPr bwMode="gray">
          <a:xfrm>
            <a:off x="9651594" y="1036861"/>
            <a:ext cx="2311433" cy="6999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ts val="1200"/>
              </a:lnSpc>
            </a:pPr>
            <a:r>
              <a:rPr lang="de-DE" sz="1000" b="1" spc="20" baseline="0" dirty="0">
                <a:solidFill>
                  <a:schemeClr val="tx1"/>
                </a:solidFill>
              </a:rPr>
              <a:t>Dezernat/Referat/Fachbereich 00</a:t>
            </a:r>
          </a:p>
          <a:p>
            <a:pPr algn="l">
              <a:lnSpc>
                <a:spcPts val="1200"/>
              </a:lnSpc>
            </a:pPr>
            <a:r>
              <a:rPr lang="de-DE" sz="1000" b="0" spc="20" baseline="0" dirty="0">
                <a:solidFill>
                  <a:schemeClr val="tx1"/>
                </a:solidFill>
              </a:rPr>
              <a:t>Name des Dezernats/Referats/</a:t>
            </a:r>
          </a:p>
          <a:p>
            <a:pPr algn="l">
              <a:lnSpc>
                <a:spcPts val="1200"/>
              </a:lnSpc>
            </a:pPr>
            <a:r>
              <a:rPr lang="de-DE" sz="1000" b="0" spc="20" baseline="0" dirty="0">
                <a:solidFill>
                  <a:schemeClr val="tx1"/>
                </a:solidFill>
              </a:rPr>
              <a:t>Fachbereichs auch zweizeilig möglich</a:t>
            </a:r>
          </a:p>
        </p:txBody>
      </p:sp>
      <p:sp>
        <p:nvSpPr>
          <p:cNvPr id="21" name="Rechteck 20">
            <a:extLst>
              <a:ext uri="{FF2B5EF4-FFF2-40B4-BE49-F238E27FC236}">
                <a16:creationId xmlns:a16="http://schemas.microsoft.com/office/drawing/2014/main" id="{6F3D7BA4-554E-4E23-9675-3297032C4A4F}"/>
              </a:ext>
            </a:extLst>
          </p:cNvPr>
          <p:cNvSpPr/>
          <p:nvPr userDrawn="1"/>
        </p:nvSpPr>
        <p:spPr bwMode="gray">
          <a:xfrm>
            <a:off x="-1" y="2960688"/>
            <a:ext cx="2027239" cy="504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a:p>
        </p:txBody>
      </p:sp>
      <p:sp>
        <p:nvSpPr>
          <p:cNvPr id="24" name="Rechteck 23">
            <a:extLst>
              <a:ext uri="{FF2B5EF4-FFF2-40B4-BE49-F238E27FC236}">
                <a16:creationId xmlns:a16="http://schemas.microsoft.com/office/drawing/2014/main" id="{2B0F5CDE-0E73-4EB1-9401-622EF3EE2181}"/>
              </a:ext>
            </a:extLst>
          </p:cNvPr>
          <p:cNvSpPr/>
          <p:nvPr userDrawn="1"/>
        </p:nvSpPr>
        <p:spPr bwMode="gray">
          <a:xfrm>
            <a:off x="-1" y="3933825"/>
            <a:ext cx="2027239" cy="504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a:p>
        </p:txBody>
      </p:sp>
      <p:sp>
        <p:nvSpPr>
          <p:cNvPr id="25" name="Rechteck 24">
            <a:extLst>
              <a:ext uri="{FF2B5EF4-FFF2-40B4-BE49-F238E27FC236}">
                <a16:creationId xmlns:a16="http://schemas.microsoft.com/office/drawing/2014/main" id="{471534D4-B3CD-4FDD-81C5-EF29F0218959}"/>
              </a:ext>
            </a:extLst>
          </p:cNvPr>
          <p:cNvSpPr/>
          <p:nvPr userDrawn="1"/>
        </p:nvSpPr>
        <p:spPr bwMode="gray">
          <a:xfrm>
            <a:off x="-1" y="4905375"/>
            <a:ext cx="2027239" cy="504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a:p>
        </p:txBody>
      </p:sp>
      <p:sp>
        <p:nvSpPr>
          <p:cNvPr id="26" name="Rechteck 25">
            <a:extLst>
              <a:ext uri="{FF2B5EF4-FFF2-40B4-BE49-F238E27FC236}">
                <a16:creationId xmlns:a16="http://schemas.microsoft.com/office/drawing/2014/main" id="{3CD48A76-B6E9-4BB2-B675-8D7BC3B91F5B}"/>
              </a:ext>
            </a:extLst>
          </p:cNvPr>
          <p:cNvSpPr/>
          <p:nvPr userDrawn="1"/>
        </p:nvSpPr>
        <p:spPr bwMode="gray">
          <a:xfrm>
            <a:off x="-1" y="5884655"/>
            <a:ext cx="2027239" cy="504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a:p>
        </p:txBody>
      </p:sp>
      <p:sp>
        <p:nvSpPr>
          <p:cNvPr id="18" name="Bildplatzhalter 5">
            <a:extLst>
              <a:ext uri="{FF2B5EF4-FFF2-40B4-BE49-F238E27FC236}">
                <a16:creationId xmlns:a16="http://schemas.microsoft.com/office/drawing/2014/main" id="{CFDE88C3-06B4-440E-95D0-050925E5DC68}"/>
              </a:ext>
            </a:extLst>
          </p:cNvPr>
          <p:cNvSpPr>
            <a:spLocks noGrp="1"/>
          </p:cNvSpPr>
          <p:nvPr>
            <p:ph type="pic" sz="quarter" idx="14"/>
          </p:nvPr>
        </p:nvSpPr>
        <p:spPr bwMode="gray">
          <a:xfrm>
            <a:off x="3028385" y="1952625"/>
            <a:ext cx="9163614" cy="4905375"/>
          </a:xfrm>
          <a:solidFill>
            <a:schemeClr val="bg2"/>
          </a:solidFill>
        </p:spPr>
        <p:txBody>
          <a:bodyPr anchor="ctr"/>
          <a:lstStyle>
            <a:lvl1pPr marL="0" indent="0" algn="ctr">
              <a:buNone/>
              <a:defRPr/>
            </a:lvl1pPr>
          </a:lstStyle>
          <a:p>
            <a:r>
              <a:rPr lang="de-DE"/>
              <a:t>Bild durch Klicken auf Symbol hinzufügen</a:t>
            </a:r>
            <a:endParaRPr lang="de-DE" dirty="0"/>
          </a:p>
        </p:txBody>
      </p:sp>
      <p:sp>
        <p:nvSpPr>
          <p:cNvPr id="19" name="Rechteck 18">
            <a:extLst>
              <a:ext uri="{FF2B5EF4-FFF2-40B4-BE49-F238E27FC236}">
                <a16:creationId xmlns:a16="http://schemas.microsoft.com/office/drawing/2014/main" id="{40FA568C-805B-407C-9EE5-FB8CBB39EC69}"/>
              </a:ext>
            </a:extLst>
          </p:cNvPr>
          <p:cNvSpPr/>
          <p:nvPr userDrawn="1"/>
        </p:nvSpPr>
        <p:spPr bwMode="gray">
          <a:xfrm>
            <a:off x="-1" y="6375123"/>
            <a:ext cx="2027239" cy="48287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a:p>
        </p:txBody>
      </p:sp>
      <p:sp>
        <p:nvSpPr>
          <p:cNvPr id="22" name="Rechteck 21">
            <a:extLst>
              <a:ext uri="{FF2B5EF4-FFF2-40B4-BE49-F238E27FC236}">
                <a16:creationId xmlns:a16="http://schemas.microsoft.com/office/drawing/2014/main" id="{1A078990-72C4-435D-8DE4-33CD5E1B664F}"/>
              </a:ext>
            </a:extLst>
          </p:cNvPr>
          <p:cNvSpPr/>
          <p:nvPr userDrawn="1"/>
        </p:nvSpPr>
        <p:spPr bwMode="gray">
          <a:xfrm>
            <a:off x="2027238" y="6375123"/>
            <a:ext cx="1001147" cy="4828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a:p>
        </p:txBody>
      </p:sp>
    </p:spTree>
    <p:extLst>
      <p:ext uri="{BB962C8B-B14F-4D97-AF65-F5344CB8AC3E}">
        <p14:creationId xmlns:p14="http://schemas.microsoft.com/office/powerpoint/2010/main" val="26020814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pic>
        <p:nvPicPr>
          <p:cNvPr id="22" name="Grafik 21">
            <a:extLst>
              <a:ext uri="{FF2B5EF4-FFF2-40B4-BE49-F238E27FC236}">
                <a16:creationId xmlns:a16="http://schemas.microsoft.com/office/drawing/2014/main" id="{BB562845-5AEA-4B1D-A5F2-22E4B738519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41039" y="340486"/>
            <a:ext cx="915001" cy="861571"/>
          </a:xfrm>
          <a:prstGeom prst="rect">
            <a:avLst/>
          </a:prstGeom>
        </p:spPr>
      </p:pic>
      <p:sp>
        <p:nvSpPr>
          <p:cNvPr id="20" name="Rechteck 19">
            <a:extLst>
              <a:ext uri="{FF2B5EF4-FFF2-40B4-BE49-F238E27FC236}">
                <a16:creationId xmlns:a16="http://schemas.microsoft.com/office/drawing/2014/main" id="{140E8EEC-46F2-4B35-87AC-700E0D244779}"/>
              </a:ext>
            </a:extLst>
          </p:cNvPr>
          <p:cNvSpPr/>
          <p:nvPr userDrawn="1"/>
        </p:nvSpPr>
        <p:spPr bwMode="gray">
          <a:xfrm>
            <a:off x="1" y="2456892"/>
            <a:ext cx="1523492" cy="44011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a:p>
        </p:txBody>
      </p:sp>
      <p:sp>
        <p:nvSpPr>
          <p:cNvPr id="2" name="Titel 1">
            <a:extLst>
              <a:ext uri="{FF2B5EF4-FFF2-40B4-BE49-F238E27FC236}">
                <a16:creationId xmlns:a16="http://schemas.microsoft.com/office/drawing/2014/main" id="{8D5FD6B9-D8D0-444F-B0F1-22A35C6DE973}"/>
              </a:ext>
            </a:extLst>
          </p:cNvPr>
          <p:cNvSpPr>
            <a:spLocks noGrp="1"/>
          </p:cNvSpPr>
          <p:nvPr>
            <p:ph type="ctrTitle"/>
          </p:nvPr>
        </p:nvSpPr>
        <p:spPr bwMode="gray">
          <a:xfrm>
            <a:off x="2027237" y="2365928"/>
            <a:ext cx="9143999" cy="1351104"/>
          </a:xfrm>
        </p:spPr>
        <p:txBody>
          <a:bodyPr anchor="t"/>
          <a:lstStyle>
            <a:lvl1pPr algn="l">
              <a:defRPr sz="4800" spc="140" baseline="0"/>
            </a:lvl1pPr>
          </a:lstStyle>
          <a:p>
            <a:r>
              <a:rPr lang="de-DE"/>
              <a:t>Titelmasterformat durch Klicken bearbeiten</a:t>
            </a:r>
            <a:endParaRPr lang="de-DE" dirty="0"/>
          </a:p>
        </p:txBody>
      </p:sp>
      <p:sp>
        <p:nvSpPr>
          <p:cNvPr id="3" name="Untertitel 2">
            <a:extLst>
              <a:ext uri="{FF2B5EF4-FFF2-40B4-BE49-F238E27FC236}">
                <a16:creationId xmlns:a16="http://schemas.microsoft.com/office/drawing/2014/main" id="{980788EE-D25E-475C-AA59-F30663DF7F6C}"/>
              </a:ext>
            </a:extLst>
          </p:cNvPr>
          <p:cNvSpPr>
            <a:spLocks noGrp="1"/>
          </p:cNvSpPr>
          <p:nvPr>
            <p:ph type="subTitle" idx="1"/>
          </p:nvPr>
        </p:nvSpPr>
        <p:spPr bwMode="gray">
          <a:xfrm>
            <a:off x="2027237" y="3849712"/>
            <a:ext cx="9145587" cy="1055663"/>
          </a:xfrm>
        </p:spPr>
        <p:txBody>
          <a:bodyPr/>
          <a:lstStyle>
            <a:lvl1pPr marL="0" indent="0" algn="l">
              <a:lnSpc>
                <a:spcPct val="100000"/>
              </a:lnSpc>
              <a:buNone/>
              <a:defRPr sz="2300" spc="5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de-DE" dirty="0"/>
          </a:p>
        </p:txBody>
      </p:sp>
      <p:pic>
        <p:nvPicPr>
          <p:cNvPr id="8" name="Grafik 7">
            <a:extLst>
              <a:ext uri="{FF2B5EF4-FFF2-40B4-BE49-F238E27FC236}">
                <a16:creationId xmlns:a16="http://schemas.microsoft.com/office/drawing/2014/main" id="{0A356983-F90E-4A48-860D-1EC103066500}"/>
              </a:ext>
            </a:extLst>
          </p:cNvPr>
          <p:cNvPicPr/>
          <p:nvPr userDrawn="1"/>
        </p:nvPicPr>
        <p:blipFill>
          <a:blip r:embed="rId3" cstate="hqprint">
            <a:extLst>
              <a:ext uri="{28A0092B-C50C-407E-A947-70E740481C1C}">
                <a14:useLocalDpi xmlns:a14="http://schemas.microsoft.com/office/drawing/2010/main" val="0"/>
              </a:ext>
            </a:extLst>
          </a:blip>
          <a:stretch>
            <a:fillRect/>
          </a:stretch>
        </p:blipFill>
        <p:spPr bwMode="gray">
          <a:xfrm>
            <a:off x="442728" y="427632"/>
            <a:ext cx="2029010" cy="730343"/>
          </a:xfrm>
          <a:prstGeom prst="rect">
            <a:avLst/>
          </a:prstGeom>
        </p:spPr>
      </p:pic>
      <p:sp>
        <p:nvSpPr>
          <p:cNvPr id="13" name="Rechteck 12">
            <a:extLst>
              <a:ext uri="{FF2B5EF4-FFF2-40B4-BE49-F238E27FC236}">
                <a16:creationId xmlns:a16="http://schemas.microsoft.com/office/drawing/2014/main" id="{562616DF-97B9-4D6A-96AE-A6341EA17B76}"/>
              </a:ext>
            </a:extLst>
          </p:cNvPr>
          <p:cNvSpPr/>
          <p:nvPr userDrawn="1"/>
        </p:nvSpPr>
        <p:spPr bwMode="gray">
          <a:xfrm>
            <a:off x="9644423" y="413303"/>
            <a:ext cx="2318604" cy="4479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ts val="1700"/>
              </a:lnSpc>
            </a:pPr>
            <a:r>
              <a:rPr lang="de-DE" sz="1700" b="0" spc="40" baseline="0" dirty="0">
                <a:solidFill>
                  <a:schemeClr val="tx1"/>
                </a:solidFill>
              </a:rPr>
              <a:t>Institut für Umweltphysik</a:t>
            </a:r>
          </a:p>
        </p:txBody>
      </p:sp>
      <p:sp>
        <p:nvSpPr>
          <p:cNvPr id="17" name="Rechteck 16">
            <a:extLst>
              <a:ext uri="{FF2B5EF4-FFF2-40B4-BE49-F238E27FC236}">
                <a16:creationId xmlns:a16="http://schemas.microsoft.com/office/drawing/2014/main" id="{E053708E-DE3A-4905-AD21-45C7EC7BC2FD}"/>
              </a:ext>
            </a:extLst>
          </p:cNvPr>
          <p:cNvSpPr/>
          <p:nvPr userDrawn="1"/>
        </p:nvSpPr>
        <p:spPr bwMode="gray">
          <a:xfrm>
            <a:off x="9651594" y="1036861"/>
            <a:ext cx="2311433" cy="6999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ts val="1200"/>
              </a:lnSpc>
            </a:pPr>
            <a:r>
              <a:rPr lang="de-DE" sz="1000" b="1" spc="20" baseline="0" dirty="0">
                <a:solidFill>
                  <a:schemeClr val="tx1"/>
                </a:solidFill>
              </a:rPr>
              <a:t>Fachbereich 01</a:t>
            </a:r>
          </a:p>
          <a:p>
            <a:pPr algn="l">
              <a:lnSpc>
                <a:spcPts val="1200"/>
              </a:lnSpc>
            </a:pPr>
            <a:r>
              <a:rPr lang="de-DE" sz="1000" b="1" spc="20" baseline="0" dirty="0">
                <a:solidFill>
                  <a:schemeClr val="tx1"/>
                </a:solidFill>
              </a:rPr>
              <a:t>Physik/Elektrotechnik</a:t>
            </a:r>
          </a:p>
        </p:txBody>
      </p:sp>
      <p:sp>
        <p:nvSpPr>
          <p:cNvPr id="19" name="Textplatzhalter 18">
            <a:extLst>
              <a:ext uri="{FF2B5EF4-FFF2-40B4-BE49-F238E27FC236}">
                <a16:creationId xmlns:a16="http://schemas.microsoft.com/office/drawing/2014/main" id="{41D381FE-4517-4C56-A7DE-19E7CE311352}"/>
              </a:ext>
            </a:extLst>
          </p:cNvPr>
          <p:cNvSpPr>
            <a:spLocks noGrp="1"/>
          </p:cNvSpPr>
          <p:nvPr>
            <p:ph type="body" sz="quarter" idx="10"/>
          </p:nvPr>
        </p:nvSpPr>
        <p:spPr bwMode="gray">
          <a:xfrm>
            <a:off x="2027238" y="5355020"/>
            <a:ext cx="5076825" cy="1055663"/>
          </a:xfrm>
        </p:spPr>
        <p:txBody>
          <a:bodyPr anchor="b"/>
          <a:lstStyle>
            <a:lvl1pPr marL="0" indent="0">
              <a:lnSpc>
                <a:spcPct val="100000"/>
              </a:lnSpc>
              <a:buNone/>
              <a:defRPr sz="1700"/>
            </a:lvl1pPr>
            <a:lvl2pPr>
              <a:lnSpc>
                <a:spcPct val="100000"/>
              </a:lnSpc>
              <a:defRPr sz="1700"/>
            </a:lvl2pPr>
            <a:lvl3pPr>
              <a:lnSpc>
                <a:spcPct val="100000"/>
              </a:lnSpc>
              <a:defRPr sz="1700"/>
            </a:lvl3pPr>
            <a:lvl4pPr>
              <a:lnSpc>
                <a:spcPct val="100000"/>
              </a:lnSpc>
              <a:defRPr sz="1700"/>
            </a:lvl4pPr>
            <a:lvl5pPr>
              <a:lnSpc>
                <a:spcPct val="100000"/>
              </a:lnSpc>
              <a:defRPr sz="1700"/>
            </a:lvl5pPr>
          </a:lstStyle>
          <a:p>
            <a:pPr lvl="0"/>
            <a:r>
              <a:rPr lang="de-DE"/>
              <a:t>Formatvorlagen des Textmasters bearbeiten</a:t>
            </a:r>
          </a:p>
        </p:txBody>
      </p:sp>
      <p:sp>
        <p:nvSpPr>
          <p:cNvPr id="21" name="Rechteck 20">
            <a:extLst>
              <a:ext uri="{FF2B5EF4-FFF2-40B4-BE49-F238E27FC236}">
                <a16:creationId xmlns:a16="http://schemas.microsoft.com/office/drawing/2014/main" id="{6F3D7BA4-554E-4E23-9675-3297032C4A4F}"/>
              </a:ext>
            </a:extLst>
          </p:cNvPr>
          <p:cNvSpPr/>
          <p:nvPr userDrawn="1"/>
        </p:nvSpPr>
        <p:spPr bwMode="gray">
          <a:xfrm>
            <a:off x="-1" y="2960688"/>
            <a:ext cx="1019175" cy="504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a:p>
        </p:txBody>
      </p:sp>
      <p:sp>
        <p:nvSpPr>
          <p:cNvPr id="24" name="Rechteck 23">
            <a:extLst>
              <a:ext uri="{FF2B5EF4-FFF2-40B4-BE49-F238E27FC236}">
                <a16:creationId xmlns:a16="http://schemas.microsoft.com/office/drawing/2014/main" id="{2B0F5CDE-0E73-4EB1-9401-622EF3EE2181}"/>
              </a:ext>
            </a:extLst>
          </p:cNvPr>
          <p:cNvSpPr/>
          <p:nvPr userDrawn="1"/>
        </p:nvSpPr>
        <p:spPr bwMode="gray">
          <a:xfrm>
            <a:off x="-1" y="3933825"/>
            <a:ext cx="1019175" cy="504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a:p>
        </p:txBody>
      </p:sp>
      <p:sp>
        <p:nvSpPr>
          <p:cNvPr id="25" name="Rechteck 24">
            <a:extLst>
              <a:ext uri="{FF2B5EF4-FFF2-40B4-BE49-F238E27FC236}">
                <a16:creationId xmlns:a16="http://schemas.microsoft.com/office/drawing/2014/main" id="{471534D4-B3CD-4FDD-81C5-EF29F0218959}"/>
              </a:ext>
            </a:extLst>
          </p:cNvPr>
          <p:cNvSpPr/>
          <p:nvPr userDrawn="1"/>
        </p:nvSpPr>
        <p:spPr bwMode="gray">
          <a:xfrm>
            <a:off x="-1" y="4905375"/>
            <a:ext cx="1019175" cy="504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a:p>
        </p:txBody>
      </p:sp>
      <p:sp>
        <p:nvSpPr>
          <p:cNvPr id="26" name="Rechteck 25">
            <a:extLst>
              <a:ext uri="{FF2B5EF4-FFF2-40B4-BE49-F238E27FC236}">
                <a16:creationId xmlns:a16="http://schemas.microsoft.com/office/drawing/2014/main" id="{3CD48A76-B6E9-4BB2-B675-8D7BC3B91F5B}"/>
              </a:ext>
            </a:extLst>
          </p:cNvPr>
          <p:cNvSpPr/>
          <p:nvPr userDrawn="1"/>
        </p:nvSpPr>
        <p:spPr bwMode="gray">
          <a:xfrm>
            <a:off x="-1" y="5884655"/>
            <a:ext cx="1019175" cy="504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a:p>
        </p:txBody>
      </p:sp>
      <p:sp>
        <p:nvSpPr>
          <p:cNvPr id="27" name="Rechteck 26">
            <a:extLst>
              <a:ext uri="{FF2B5EF4-FFF2-40B4-BE49-F238E27FC236}">
                <a16:creationId xmlns:a16="http://schemas.microsoft.com/office/drawing/2014/main" id="{CE21CB02-D9C6-4FAF-A21F-7A8AE11A4BEF}"/>
              </a:ext>
            </a:extLst>
          </p:cNvPr>
          <p:cNvSpPr/>
          <p:nvPr userDrawn="1"/>
        </p:nvSpPr>
        <p:spPr bwMode="gray">
          <a:xfrm>
            <a:off x="-1" y="6375123"/>
            <a:ext cx="1019175" cy="48287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a:p>
        </p:txBody>
      </p:sp>
      <p:sp>
        <p:nvSpPr>
          <p:cNvPr id="28" name="Rechteck 27">
            <a:extLst>
              <a:ext uri="{FF2B5EF4-FFF2-40B4-BE49-F238E27FC236}">
                <a16:creationId xmlns:a16="http://schemas.microsoft.com/office/drawing/2014/main" id="{8807AC72-7C0F-482B-A3FD-7609DF861556}"/>
              </a:ext>
            </a:extLst>
          </p:cNvPr>
          <p:cNvSpPr/>
          <p:nvPr userDrawn="1"/>
        </p:nvSpPr>
        <p:spPr bwMode="gray">
          <a:xfrm>
            <a:off x="1019174" y="6375123"/>
            <a:ext cx="503745" cy="4828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a:p>
        </p:txBody>
      </p:sp>
      <p:pic>
        <p:nvPicPr>
          <p:cNvPr id="16" name="Grafik 15">
            <a:extLst>
              <a:ext uri="{FF2B5EF4-FFF2-40B4-BE49-F238E27FC236}">
                <a16:creationId xmlns:a16="http://schemas.microsoft.com/office/drawing/2014/main" id="{075A523A-788B-4B23-96CB-150624E79450}"/>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2711624" y="422081"/>
            <a:ext cx="728069" cy="730800"/>
          </a:xfrm>
          <a:prstGeom prst="rect">
            <a:avLst/>
          </a:prstGeom>
        </p:spPr>
      </p:pic>
      <p:sp>
        <p:nvSpPr>
          <p:cNvPr id="23" name="Textfeld 22">
            <a:extLst>
              <a:ext uri="{FF2B5EF4-FFF2-40B4-BE49-F238E27FC236}">
                <a16:creationId xmlns:a16="http://schemas.microsoft.com/office/drawing/2014/main" id="{1446C893-8316-4008-AE0B-98434D841B88}"/>
              </a:ext>
            </a:extLst>
          </p:cNvPr>
          <p:cNvSpPr txBox="1"/>
          <p:nvPr userDrawn="1"/>
        </p:nvSpPr>
        <p:spPr>
          <a:xfrm>
            <a:off x="6608222" y="312162"/>
            <a:ext cx="1220268" cy="246221"/>
          </a:xfrm>
          <a:prstGeom prst="rect">
            <a:avLst/>
          </a:prstGeom>
          <a:noFill/>
        </p:spPr>
        <p:txBody>
          <a:bodyPr wrap="square" rtlCol="0">
            <a:spAutoFit/>
          </a:bodyPr>
          <a:lstStyle/>
          <a:p>
            <a:r>
              <a:rPr lang="de-DE" sz="1000" i="1" dirty="0"/>
              <a:t>Projektförderung: </a:t>
            </a:r>
          </a:p>
        </p:txBody>
      </p:sp>
      <p:pic>
        <p:nvPicPr>
          <p:cNvPr id="29" name="Grafik 28">
            <a:extLst>
              <a:ext uri="{FF2B5EF4-FFF2-40B4-BE49-F238E27FC236}">
                <a16:creationId xmlns:a16="http://schemas.microsoft.com/office/drawing/2014/main" id="{84A1A812-CEBF-4AD9-A4BE-E578966D82E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47884" y="558383"/>
            <a:ext cx="712357" cy="593630"/>
          </a:xfrm>
          <a:prstGeom prst="rect">
            <a:avLst/>
          </a:prstGeom>
        </p:spPr>
      </p:pic>
      <p:grpSp>
        <p:nvGrpSpPr>
          <p:cNvPr id="4" name="Gruppieren 3">
            <a:extLst>
              <a:ext uri="{FF2B5EF4-FFF2-40B4-BE49-F238E27FC236}">
                <a16:creationId xmlns:a16="http://schemas.microsoft.com/office/drawing/2014/main" id="{A3226249-E8FB-4A85-91BB-F0ABD6124058}"/>
              </a:ext>
            </a:extLst>
          </p:cNvPr>
          <p:cNvGrpSpPr/>
          <p:nvPr userDrawn="1"/>
        </p:nvGrpSpPr>
        <p:grpSpPr>
          <a:xfrm>
            <a:off x="3738443" y="422081"/>
            <a:ext cx="1610569" cy="734856"/>
            <a:chOff x="5957110" y="540324"/>
            <a:chExt cx="1285896" cy="586717"/>
          </a:xfrm>
        </p:grpSpPr>
        <p:pic>
          <p:nvPicPr>
            <p:cNvPr id="18" name="Grafik 17">
              <a:extLst>
                <a:ext uri="{FF2B5EF4-FFF2-40B4-BE49-F238E27FC236}">
                  <a16:creationId xmlns:a16="http://schemas.microsoft.com/office/drawing/2014/main" id="{A9EB1516-E3E7-462C-ACEE-B9C6B8CF955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58375" y="540324"/>
              <a:ext cx="1258064" cy="240748"/>
            </a:xfrm>
            <a:prstGeom prst="rect">
              <a:avLst/>
            </a:prstGeom>
          </p:spPr>
        </p:pic>
        <p:pic>
          <p:nvPicPr>
            <p:cNvPr id="30" name="Grafik 29">
              <a:extLst>
                <a:ext uri="{FF2B5EF4-FFF2-40B4-BE49-F238E27FC236}">
                  <a16:creationId xmlns:a16="http://schemas.microsoft.com/office/drawing/2014/main" id="{24207086-EBA7-4488-B551-AE383F6CCF7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957110" y="861226"/>
              <a:ext cx="1285896" cy="265815"/>
            </a:xfrm>
            <a:prstGeom prst="rect">
              <a:avLst/>
            </a:prstGeom>
          </p:spPr>
        </p:pic>
      </p:grpSp>
    </p:spTree>
    <p:extLst>
      <p:ext uri="{BB962C8B-B14F-4D97-AF65-F5344CB8AC3E}">
        <p14:creationId xmlns:p14="http://schemas.microsoft.com/office/powerpoint/2010/main" val="33057184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Zwischentitel">
    <p:spTree>
      <p:nvGrpSpPr>
        <p:cNvPr id="1" name=""/>
        <p:cNvGrpSpPr/>
        <p:nvPr/>
      </p:nvGrpSpPr>
      <p:grpSpPr>
        <a:xfrm>
          <a:off x="0" y="0"/>
          <a:ext cx="0" cy="0"/>
          <a:chOff x="0" y="0"/>
          <a:chExt cx="0" cy="0"/>
        </a:xfrm>
      </p:grpSpPr>
      <p:sp>
        <p:nvSpPr>
          <p:cNvPr id="20" name="Rechteck 19">
            <a:extLst>
              <a:ext uri="{FF2B5EF4-FFF2-40B4-BE49-F238E27FC236}">
                <a16:creationId xmlns:a16="http://schemas.microsoft.com/office/drawing/2014/main" id="{140E8EEC-46F2-4B35-87AC-700E0D244779}"/>
              </a:ext>
            </a:extLst>
          </p:cNvPr>
          <p:cNvSpPr/>
          <p:nvPr userDrawn="1"/>
        </p:nvSpPr>
        <p:spPr bwMode="gray">
          <a:xfrm>
            <a:off x="1" y="2456892"/>
            <a:ext cx="1523492" cy="44011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a:p>
        </p:txBody>
      </p:sp>
      <p:sp>
        <p:nvSpPr>
          <p:cNvPr id="2" name="Titel 1">
            <a:extLst>
              <a:ext uri="{FF2B5EF4-FFF2-40B4-BE49-F238E27FC236}">
                <a16:creationId xmlns:a16="http://schemas.microsoft.com/office/drawing/2014/main" id="{8D5FD6B9-D8D0-444F-B0F1-22A35C6DE973}"/>
              </a:ext>
            </a:extLst>
          </p:cNvPr>
          <p:cNvSpPr>
            <a:spLocks noGrp="1"/>
          </p:cNvSpPr>
          <p:nvPr>
            <p:ph type="ctrTitle"/>
          </p:nvPr>
        </p:nvSpPr>
        <p:spPr bwMode="gray">
          <a:xfrm>
            <a:off x="2027237" y="2373548"/>
            <a:ext cx="9143999" cy="1055663"/>
          </a:xfrm>
        </p:spPr>
        <p:txBody>
          <a:bodyPr anchor="t"/>
          <a:lstStyle>
            <a:lvl1pPr algn="l">
              <a:defRPr sz="3600" spc="110" baseline="0"/>
            </a:lvl1pPr>
          </a:lstStyle>
          <a:p>
            <a:r>
              <a:rPr lang="de-DE"/>
              <a:t>Titelmasterformat durch Klicken bearbeiten</a:t>
            </a:r>
            <a:endParaRPr lang="de-DE" dirty="0"/>
          </a:p>
        </p:txBody>
      </p:sp>
      <p:sp>
        <p:nvSpPr>
          <p:cNvPr id="3" name="Untertitel 2">
            <a:extLst>
              <a:ext uri="{FF2B5EF4-FFF2-40B4-BE49-F238E27FC236}">
                <a16:creationId xmlns:a16="http://schemas.microsoft.com/office/drawing/2014/main" id="{980788EE-D25E-475C-AA59-F30663DF7F6C}"/>
              </a:ext>
            </a:extLst>
          </p:cNvPr>
          <p:cNvSpPr>
            <a:spLocks noGrp="1"/>
          </p:cNvSpPr>
          <p:nvPr>
            <p:ph type="subTitle" idx="1"/>
          </p:nvPr>
        </p:nvSpPr>
        <p:spPr bwMode="gray">
          <a:xfrm>
            <a:off x="2027237" y="3652644"/>
            <a:ext cx="9145587" cy="1055663"/>
          </a:xfrm>
        </p:spPr>
        <p:txBody>
          <a:bodyPr/>
          <a:lstStyle>
            <a:lvl1pPr marL="0" indent="0" algn="l">
              <a:lnSpc>
                <a:spcPct val="100000"/>
              </a:lnSpc>
              <a:buNone/>
              <a:defRPr sz="2300" spc="5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de-DE" dirty="0"/>
          </a:p>
        </p:txBody>
      </p:sp>
      <p:sp>
        <p:nvSpPr>
          <p:cNvPr id="21" name="Rechteck 20">
            <a:extLst>
              <a:ext uri="{FF2B5EF4-FFF2-40B4-BE49-F238E27FC236}">
                <a16:creationId xmlns:a16="http://schemas.microsoft.com/office/drawing/2014/main" id="{6F3D7BA4-554E-4E23-9675-3297032C4A4F}"/>
              </a:ext>
            </a:extLst>
          </p:cNvPr>
          <p:cNvSpPr/>
          <p:nvPr userDrawn="1"/>
        </p:nvSpPr>
        <p:spPr bwMode="gray">
          <a:xfrm>
            <a:off x="-1" y="2960688"/>
            <a:ext cx="1019175" cy="504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a:p>
        </p:txBody>
      </p:sp>
      <p:sp>
        <p:nvSpPr>
          <p:cNvPr id="24" name="Rechteck 23">
            <a:extLst>
              <a:ext uri="{FF2B5EF4-FFF2-40B4-BE49-F238E27FC236}">
                <a16:creationId xmlns:a16="http://schemas.microsoft.com/office/drawing/2014/main" id="{2B0F5CDE-0E73-4EB1-9401-622EF3EE2181}"/>
              </a:ext>
            </a:extLst>
          </p:cNvPr>
          <p:cNvSpPr/>
          <p:nvPr userDrawn="1"/>
        </p:nvSpPr>
        <p:spPr bwMode="gray">
          <a:xfrm>
            <a:off x="-1" y="3933825"/>
            <a:ext cx="1019175" cy="504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a:p>
        </p:txBody>
      </p:sp>
      <p:sp>
        <p:nvSpPr>
          <p:cNvPr id="25" name="Rechteck 24">
            <a:extLst>
              <a:ext uri="{FF2B5EF4-FFF2-40B4-BE49-F238E27FC236}">
                <a16:creationId xmlns:a16="http://schemas.microsoft.com/office/drawing/2014/main" id="{471534D4-B3CD-4FDD-81C5-EF29F0218959}"/>
              </a:ext>
            </a:extLst>
          </p:cNvPr>
          <p:cNvSpPr/>
          <p:nvPr userDrawn="1"/>
        </p:nvSpPr>
        <p:spPr bwMode="gray">
          <a:xfrm>
            <a:off x="-1" y="4905375"/>
            <a:ext cx="1019175" cy="504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a:p>
        </p:txBody>
      </p:sp>
      <p:sp>
        <p:nvSpPr>
          <p:cNvPr id="26" name="Rechteck 25">
            <a:extLst>
              <a:ext uri="{FF2B5EF4-FFF2-40B4-BE49-F238E27FC236}">
                <a16:creationId xmlns:a16="http://schemas.microsoft.com/office/drawing/2014/main" id="{3CD48A76-B6E9-4BB2-B675-8D7BC3B91F5B}"/>
              </a:ext>
            </a:extLst>
          </p:cNvPr>
          <p:cNvSpPr/>
          <p:nvPr userDrawn="1"/>
        </p:nvSpPr>
        <p:spPr bwMode="gray">
          <a:xfrm>
            <a:off x="-1" y="5884655"/>
            <a:ext cx="1019175" cy="504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a:p>
        </p:txBody>
      </p:sp>
      <p:sp>
        <p:nvSpPr>
          <p:cNvPr id="27" name="Rechteck 26">
            <a:extLst>
              <a:ext uri="{FF2B5EF4-FFF2-40B4-BE49-F238E27FC236}">
                <a16:creationId xmlns:a16="http://schemas.microsoft.com/office/drawing/2014/main" id="{CE21CB02-D9C6-4FAF-A21F-7A8AE11A4BEF}"/>
              </a:ext>
            </a:extLst>
          </p:cNvPr>
          <p:cNvSpPr/>
          <p:nvPr userDrawn="1"/>
        </p:nvSpPr>
        <p:spPr bwMode="gray">
          <a:xfrm>
            <a:off x="-1" y="6375123"/>
            <a:ext cx="1019175" cy="48287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a:p>
        </p:txBody>
      </p:sp>
      <p:sp>
        <p:nvSpPr>
          <p:cNvPr id="28" name="Rechteck 27">
            <a:extLst>
              <a:ext uri="{FF2B5EF4-FFF2-40B4-BE49-F238E27FC236}">
                <a16:creationId xmlns:a16="http://schemas.microsoft.com/office/drawing/2014/main" id="{8807AC72-7C0F-482B-A3FD-7609DF861556}"/>
              </a:ext>
            </a:extLst>
          </p:cNvPr>
          <p:cNvSpPr/>
          <p:nvPr userDrawn="1"/>
        </p:nvSpPr>
        <p:spPr bwMode="gray">
          <a:xfrm>
            <a:off x="1019174" y="6375123"/>
            <a:ext cx="503745" cy="4828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a:p>
        </p:txBody>
      </p:sp>
    </p:spTree>
    <p:extLst>
      <p:ext uri="{BB962C8B-B14F-4D97-AF65-F5344CB8AC3E}">
        <p14:creationId xmlns:p14="http://schemas.microsoft.com/office/powerpoint/2010/main" val="35736524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Zwischentitel 2">
    <p:spTree>
      <p:nvGrpSpPr>
        <p:cNvPr id="1" name=""/>
        <p:cNvGrpSpPr/>
        <p:nvPr/>
      </p:nvGrpSpPr>
      <p:grpSpPr>
        <a:xfrm>
          <a:off x="0" y="0"/>
          <a:ext cx="0" cy="0"/>
          <a:chOff x="0" y="0"/>
          <a:chExt cx="0" cy="0"/>
        </a:xfrm>
      </p:grpSpPr>
      <p:sp>
        <p:nvSpPr>
          <p:cNvPr id="20" name="Rechteck 19">
            <a:extLst>
              <a:ext uri="{FF2B5EF4-FFF2-40B4-BE49-F238E27FC236}">
                <a16:creationId xmlns:a16="http://schemas.microsoft.com/office/drawing/2014/main" id="{140E8EEC-46F2-4B35-87AC-700E0D244779}"/>
              </a:ext>
            </a:extLst>
          </p:cNvPr>
          <p:cNvSpPr/>
          <p:nvPr userDrawn="1"/>
        </p:nvSpPr>
        <p:spPr bwMode="gray">
          <a:xfrm>
            <a:off x="1" y="2456892"/>
            <a:ext cx="1523492" cy="44011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a:p>
        </p:txBody>
      </p:sp>
      <p:sp>
        <p:nvSpPr>
          <p:cNvPr id="2" name="Titel 1">
            <a:extLst>
              <a:ext uri="{FF2B5EF4-FFF2-40B4-BE49-F238E27FC236}">
                <a16:creationId xmlns:a16="http://schemas.microsoft.com/office/drawing/2014/main" id="{8D5FD6B9-D8D0-444F-B0F1-22A35C6DE973}"/>
              </a:ext>
            </a:extLst>
          </p:cNvPr>
          <p:cNvSpPr>
            <a:spLocks noGrp="1"/>
          </p:cNvSpPr>
          <p:nvPr>
            <p:ph type="ctrTitle"/>
          </p:nvPr>
        </p:nvSpPr>
        <p:spPr bwMode="gray">
          <a:xfrm>
            <a:off x="2027237" y="2373548"/>
            <a:ext cx="9143999" cy="1055663"/>
          </a:xfrm>
        </p:spPr>
        <p:txBody>
          <a:bodyPr anchor="t"/>
          <a:lstStyle>
            <a:lvl1pPr algn="l">
              <a:defRPr sz="3600" spc="110" baseline="0"/>
            </a:lvl1pPr>
          </a:lstStyle>
          <a:p>
            <a:r>
              <a:rPr lang="de-DE"/>
              <a:t>Titelmasterformat durch Klicken bearbeiten</a:t>
            </a:r>
            <a:endParaRPr lang="de-DE" dirty="0"/>
          </a:p>
        </p:txBody>
      </p:sp>
      <p:sp>
        <p:nvSpPr>
          <p:cNvPr id="3" name="Untertitel 2">
            <a:extLst>
              <a:ext uri="{FF2B5EF4-FFF2-40B4-BE49-F238E27FC236}">
                <a16:creationId xmlns:a16="http://schemas.microsoft.com/office/drawing/2014/main" id="{980788EE-D25E-475C-AA59-F30663DF7F6C}"/>
              </a:ext>
            </a:extLst>
          </p:cNvPr>
          <p:cNvSpPr>
            <a:spLocks noGrp="1"/>
          </p:cNvSpPr>
          <p:nvPr>
            <p:ph type="subTitle" idx="1"/>
          </p:nvPr>
        </p:nvSpPr>
        <p:spPr bwMode="gray">
          <a:xfrm>
            <a:off x="2027237" y="3652644"/>
            <a:ext cx="9145587" cy="1055663"/>
          </a:xfrm>
        </p:spPr>
        <p:txBody>
          <a:bodyPr/>
          <a:lstStyle>
            <a:lvl1pPr marL="0" indent="0" algn="l">
              <a:lnSpc>
                <a:spcPct val="100000"/>
              </a:lnSpc>
              <a:buNone/>
              <a:defRPr sz="2300" spc="5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de-DE" dirty="0"/>
          </a:p>
        </p:txBody>
      </p:sp>
      <p:sp>
        <p:nvSpPr>
          <p:cNvPr id="21" name="Rechteck 20">
            <a:extLst>
              <a:ext uri="{FF2B5EF4-FFF2-40B4-BE49-F238E27FC236}">
                <a16:creationId xmlns:a16="http://schemas.microsoft.com/office/drawing/2014/main" id="{6F3D7BA4-554E-4E23-9675-3297032C4A4F}"/>
              </a:ext>
            </a:extLst>
          </p:cNvPr>
          <p:cNvSpPr/>
          <p:nvPr userDrawn="1"/>
        </p:nvSpPr>
        <p:spPr bwMode="gray">
          <a:xfrm>
            <a:off x="-1" y="2960688"/>
            <a:ext cx="1019175" cy="504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a:p>
        </p:txBody>
      </p:sp>
      <p:sp>
        <p:nvSpPr>
          <p:cNvPr id="24" name="Rechteck 23">
            <a:extLst>
              <a:ext uri="{FF2B5EF4-FFF2-40B4-BE49-F238E27FC236}">
                <a16:creationId xmlns:a16="http://schemas.microsoft.com/office/drawing/2014/main" id="{2B0F5CDE-0E73-4EB1-9401-622EF3EE2181}"/>
              </a:ext>
            </a:extLst>
          </p:cNvPr>
          <p:cNvSpPr/>
          <p:nvPr userDrawn="1"/>
        </p:nvSpPr>
        <p:spPr bwMode="gray">
          <a:xfrm>
            <a:off x="-1" y="3933825"/>
            <a:ext cx="1019175" cy="504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a:p>
        </p:txBody>
      </p:sp>
      <p:sp>
        <p:nvSpPr>
          <p:cNvPr id="25" name="Rechteck 24">
            <a:extLst>
              <a:ext uri="{FF2B5EF4-FFF2-40B4-BE49-F238E27FC236}">
                <a16:creationId xmlns:a16="http://schemas.microsoft.com/office/drawing/2014/main" id="{471534D4-B3CD-4FDD-81C5-EF29F0218959}"/>
              </a:ext>
            </a:extLst>
          </p:cNvPr>
          <p:cNvSpPr/>
          <p:nvPr userDrawn="1"/>
        </p:nvSpPr>
        <p:spPr bwMode="gray">
          <a:xfrm>
            <a:off x="-1" y="4905375"/>
            <a:ext cx="1019175" cy="504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a:p>
        </p:txBody>
      </p:sp>
      <p:sp>
        <p:nvSpPr>
          <p:cNvPr id="26" name="Rechteck 25">
            <a:extLst>
              <a:ext uri="{FF2B5EF4-FFF2-40B4-BE49-F238E27FC236}">
                <a16:creationId xmlns:a16="http://schemas.microsoft.com/office/drawing/2014/main" id="{3CD48A76-B6E9-4BB2-B675-8D7BC3B91F5B}"/>
              </a:ext>
            </a:extLst>
          </p:cNvPr>
          <p:cNvSpPr/>
          <p:nvPr userDrawn="1"/>
        </p:nvSpPr>
        <p:spPr bwMode="gray">
          <a:xfrm>
            <a:off x="-1" y="5884655"/>
            <a:ext cx="1019175" cy="504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a:p>
        </p:txBody>
      </p:sp>
      <p:sp>
        <p:nvSpPr>
          <p:cNvPr id="27" name="Rechteck 26">
            <a:extLst>
              <a:ext uri="{FF2B5EF4-FFF2-40B4-BE49-F238E27FC236}">
                <a16:creationId xmlns:a16="http://schemas.microsoft.com/office/drawing/2014/main" id="{CE21CB02-D9C6-4FAF-A21F-7A8AE11A4BEF}"/>
              </a:ext>
            </a:extLst>
          </p:cNvPr>
          <p:cNvSpPr/>
          <p:nvPr userDrawn="1"/>
        </p:nvSpPr>
        <p:spPr bwMode="gray">
          <a:xfrm>
            <a:off x="-1" y="6375123"/>
            <a:ext cx="1019175" cy="48287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a:p>
        </p:txBody>
      </p:sp>
      <p:sp>
        <p:nvSpPr>
          <p:cNvPr id="28" name="Rechteck 27">
            <a:extLst>
              <a:ext uri="{FF2B5EF4-FFF2-40B4-BE49-F238E27FC236}">
                <a16:creationId xmlns:a16="http://schemas.microsoft.com/office/drawing/2014/main" id="{8807AC72-7C0F-482B-A3FD-7609DF861556}"/>
              </a:ext>
            </a:extLst>
          </p:cNvPr>
          <p:cNvSpPr/>
          <p:nvPr userDrawn="1"/>
        </p:nvSpPr>
        <p:spPr bwMode="gray">
          <a:xfrm>
            <a:off x="1019174" y="6375123"/>
            <a:ext cx="503745" cy="4828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a:p>
        </p:txBody>
      </p:sp>
      <p:sp>
        <p:nvSpPr>
          <p:cNvPr id="11" name="Rechteck 10">
            <a:extLst>
              <a:ext uri="{FF2B5EF4-FFF2-40B4-BE49-F238E27FC236}">
                <a16:creationId xmlns:a16="http://schemas.microsoft.com/office/drawing/2014/main" id="{83DE9572-8E5E-4AD2-A045-DE4EF26645BB}"/>
              </a:ext>
            </a:extLst>
          </p:cNvPr>
          <p:cNvSpPr/>
          <p:nvPr userDrawn="1"/>
        </p:nvSpPr>
        <p:spPr bwMode="gray">
          <a:xfrm>
            <a:off x="8148228" y="280777"/>
            <a:ext cx="1541513" cy="4479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ts val="1200"/>
              </a:lnSpc>
            </a:pPr>
            <a:r>
              <a:rPr lang="de-DE" sz="900" b="1" spc="20" baseline="0" dirty="0">
                <a:solidFill>
                  <a:schemeClr val="tx1"/>
                </a:solidFill>
              </a:rPr>
              <a:t>Titel der Präsentation,</a:t>
            </a:r>
          </a:p>
          <a:p>
            <a:pPr algn="l">
              <a:lnSpc>
                <a:spcPts val="1200"/>
              </a:lnSpc>
            </a:pPr>
            <a:r>
              <a:rPr lang="de-DE" sz="900" b="1" spc="20" baseline="0" dirty="0">
                <a:solidFill>
                  <a:schemeClr val="tx1"/>
                </a:solidFill>
              </a:rPr>
              <a:t>auch zweizeilig</a:t>
            </a:r>
          </a:p>
        </p:txBody>
      </p:sp>
      <p:sp>
        <p:nvSpPr>
          <p:cNvPr id="12" name="Rechteck 11">
            <a:extLst>
              <a:ext uri="{FF2B5EF4-FFF2-40B4-BE49-F238E27FC236}">
                <a16:creationId xmlns:a16="http://schemas.microsoft.com/office/drawing/2014/main" id="{08D53BEF-CD74-4AC4-86FD-B47180013FFA}"/>
              </a:ext>
            </a:extLst>
          </p:cNvPr>
          <p:cNvSpPr/>
          <p:nvPr userDrawn="1"/>
        </p:nvSpPr>
        <p:spPr bwMode="gray">
          <a:xfrm>
            <a:off x="9888710" y="280777"/>
            <a:ext cx="1853160" cy="4479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ts val="1200"/>
              </a:lnSpc>
            </a:pPr>
            <a:r>
              <a:rPr lang="de-DE" sz="900" b="0" spc="20" baseline="0" dirty="0">
                <a:solidFill>
                  <a:schemeClr val="tx1"/>
                </a:solidFill>
              </a:rPr>
              <a:t>Prof. Dr. Vorname Nachname</a:t>
            </a:r>
          </a:p>
          <a:p>
            <a:pPr algn="l">
              <a:lnSpc>
                <a:spcPts val="1200"/>
              </a:lnSpc>
            </a:pPr>
            <a:r>
              <a:rPr lang="de-DE" sz="900" b="0" spc="20" baseline="0" dirty="0">
                <a:solidFill>
                  <a:schemeClr val="tx1"/>
                </a:solidFill>
              </a:rPr>
              <a:t>Bremen 1.1.2021</a:t>
            </a:r>
          </a:p>
        </p:txBody>
      </p:sp>
      <p:pic>
        <p:nvPicPr>
          <p:cNvPr id="13" name="Grafik 12">
            <a:extLst>
              <a:ext uri="{FF2B5EF4-FFF2-40B4-BE49-F238E27FC236}">
                <a16:creationId xmlns:a16="http://schemas.microsoft.com/office/drawing/2014/main" id="{5E281277-D79B-4279-8BB1-3B4FA19DD0A0}"/>
              </a:ext>
            </a:extLst>
          </p:cNvPr>
          <p:cNvPicPr/>
          <p:nvPr userDrawn="1"/>
        </p:nvPicPr>
        <p:blipFill>
          <a:blip r:embed="rId2" cstate="hqprint">
            <a:extLst>
              <a:ext uri="{28A0092B-C50C-407E-A947-70E740481C1C}">
                <a14:useLocalDpi xmlns:a14="http://schemas.microsoft.com/office/drawing/2010/main" val="0"/>
              </a:ext>
            </a:extLst>
          </a:blip>
          <a:stretch>
            <a:fillRect/>
          </a:stretch>
        </p:blipFill>
        <p:spPr bwMode="gray">
          <a:xfrm>
            <a:off x="442728" y="289509"/>
            <a:ext cx="1324159" cy="476631"/>
          </a:xfrm>
          <a:prstGeom prst="rect">
            <a:avLst/>
          </a:prstGeom>
        </p:spPr>
      </p:pic>
      <p:sp>
        <p:nvSpPr>
          <p:cNvPr id="14" name="Eckige Klammer rechts 13">
            <a:extLst>
              <a:ext uri="{FF2B5EF4-FFF2-40B4-BE49-F238E27FC236}">
                <a16:creationId xmlns:a16="http://schemas.microsoft.com/office/drawing/2014/main" id="{BAB5BA0A-E485-4346-B973-2FD5FD95047E}"/>
              </a:ext>
            </a:extLst>
          </p:cNvPr>
          <p:cNvSpPr/>
          <p:nvPr userDrawn="1"/>
        </p:nvSpPr>
        <p:spPr bwMode="gray">
          <a:xfrm rot="16200000">
            <a:off x="9962802" y="-2091952"/>
            <a:ext cx="189310" cy="3814390"/>
          </a:xfrm>
          <a:prstGeom prst="rightBracket">
            <a:avLst>
              <a:gd name="adj" fmla="val 0"/>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5" name="Rechteck 14">
            <a:extLst>
              <a:ext uri="{FF2B5EF4-FFF2-40B4-BE49-F238E27FC236}">
                <a16:creationId xmlns:a16="http://schemas.microsoft.com/office/drawing/2014/main" id="{259F012B-F492-42B7-AF35-6F2768EF629D}"/>
              </a:ext>
            </a:extLst>
          </p:cNvPr>
          <p:cNvSpPr/>
          <p:nvPr userDrawn="1"/>
        </p:nvSpPr>
        <p:spPr bwMode="gray">
          <a:xfrm>
            <a:off x="8148638" y="-216694"/>
            <a:ext cx="3814390" cy="1893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lnSpc>
                <a:spcPts val="1200"/>
              </a:lnSpc>
            </a:pPr>
            <a:r>
              <a:rPr lang="de-DE" sz="900" b="0" spc="20" baseline="0" dirty="0">
                <a:solidFill>
                  <a:schemeClr val="bg1">
                    <a:lumMod val="50000"/>
                  </a:schemeClr>
                </a:solidFill>
              </a:rPr>
              <a:t>Eingabe im Folienmaster (Ansicht &gt; Folienmaster)</a:t>
            </a:r>
          </a:p>
        </p:txBody>
      </p:sp>
    </p:spTree>
    <p:extLst>
      <p:ext uri="{BB962C8B-B14F-4D97-AF65-F5344CB8AC3E}">
        <p14:creationId xmlns:p14="http://schemas.microsoft.com/office/powerpoint/2010/main" val="4927528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9C1E6E23-75A2-4A9C-970C-041E4AE5523A}"/>
              </a:ext>
            </a:extLst>
          </p:cNvPr>
          <p:cNvSpPr>
            <a:spLocks noGrp="1"/>
          </p:cNvSpPr>
          <p:nvPr>
            <p:ph type="title"/>
          </p:nvPr>
        </p:nvSpPr>
        <p:spPr bwMode="gray">
          <a:xfrm>
            <a:off x="2027239" y="1695285"/>
            <a:ext cx="9145586" cy="590478"/>
          </a:xfrm>
          <a:prstGeom prst="rect">
            <a:avLst/>
          </a:prstGeom>
        </p:spPr>
        <p:txBody>
          <a:bodyPr vert="horz" lIns="0" tIns="0" rIns="0" bIns="0" rtlCol="0" anchor="t" anchorCtr="0">
            <a:noAutofit/>
          </a:bodyPr>
          <a:lstStyle/>
          <a:p>
            <a:r>
              <a:rPr lang="de-DE" dirty="0"/>
              <a:t>Überschrift</a:t>
            </a:r>
          </a:p>
        </p:txBody>
      </p:sp>
      <p:sp>
        <p:nvSpPr>
          <p:cNvPr id="3" name="Textplatzhalter 2">
            <a:extLst>
              <a:ext uri="{FF2B5EF4-FFF2-40B4-BE49-F238E27FC236}">
                <a16:creationId xmlns:a16="http://schemas.microsoft.com/office/drawing/2014/main" id="{96B5931B-A958-4B9A-9AE3-B1EF91278B16}"/>
              </a:ext>
            </a:extLst>
          </p:cNvPr>
          <p:cNvSpPr>
            <a:spLocks noGrp="1"/>
          </p:cNvSpPr>
          <p:nvPr>
            <p:ph type="body" idx="1"/>
          </p:nvPr>
        </p:nvSpPr>
        <p:spPr bwMode="gray">
          <a:xfrm>
            <a:off x="2027238" y="2913286"/>
            <a:ext cx="9145587" cy="2963640"/>
          </a:xfrm>
          <a:prstGeom prst="rect">
            <a:avLst/>
          </a:prstGeom>
        </p:spPr>
        <p:txBody>
          <a:bodyPr vert="horz" lIns="0" tIns="0" rIns="0" bIns="0" rtlCol="0" anchor="t" anchorCtr="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 name="Rechteck 6">
            <a:extLst>
              <a:ext uri="{FF2B5EF4-FFF2-40B4-BE49-F238E27FC236}">
                <a16:creationId xmlns:a16="http://schemas.microsoft.com/office/drawing/2014/main" id="{F1417194-B0E1-4053-890E-4C563CCD9B5C}"/>
              </a:ext>
            </a:extLst>
          </p:cNvPr>
          <p:cNvSpPr/>
          <p:nvPr userDrawn="1"/>
        </p:nvSpPr>
        <p:spPr bwMode="gray">
          <a:xfrm>
            <a:off x="0" y="2455970"/>
            <a:ext cx="767408" cy="4401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a:p>
        </p:txBody>
      </p:sp>
    </p:spTree>
    <p:extLst>
      <p:ext uri="{BB962C8B-B14F-4D97-AF65-F5344CB8AC3E}">
        <p14:creationId xmlns:p14="http://schemas.microsoft.com/office/powerpoint/2010/main" val="349684479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49" r:id="rId7"/>
    <p:sldLayoutId id="2147483659" r:id="rId8"/>
    <p:sldLayoutId id="2147483660" r:id="rId9"/>
    <p:sldLayoutId id="2147483661" r:id="rId10"/>
    <p:sldLayoutId id="2147483650" r:id="rId11"/>
    <p:sldLayoutId id="2147483656" r:id="rId12"/>
    <p:sldLayoutId id="2147483657" r:id="rId13"/>
    <p:sldLayoutId id="2147483658" r:id="rId14"/>
    <p:sldLayoutId id="2147483654" r:id="rId15"/>
    <p:sldLayoutId id="2147483655" r:id="rId16"/>
  </p:sldLayoutIdLst>
  <p:hf hdr="0" ftr="0" dt="0"/>
  <p:txStyles>
    <p:titleStyle>
      <a:lvl1pPr algn="l" defTabSz="914400" rtl="0" eaLnBrk="1" latinLnBrk="0" hangingPunct="1">
        <a:lnSpc>
          <a:spcPct val="90000"/>
        </a:lnSpc>
        <a:spcBef>
          <a:spcPct val="0"/>
        </a:spcBef>
        <a:buNone/>
        <a:defRPr sz="3600" kern="1200" spc="50" baseline="0">
          <a:solidFill>
            <a:schemeClr val="tx1"/>
          </a:solidFill>
          <a:latin typeface="+mj-lt"/>
          <a:ea typeface="+mj-ea"/>
          <a:cs typeface="+mj-cs"/>
        </a:defRPr>
      </a:lvl1pPr>
    </p:titleStyle>
    <p:bodyStyle>
      <a:lvl1pPr marL="266700" indent="-266700" algn="l" defTabSz="914400" rtl="0" eaLnBrk="1" latinLnBrk="0" hangingPunct="1">
        <a:lnSpc>
          <a:spcPct val="114000"/>
        </a:lnSpc>
        <a:spcBef>
          <a:spcPts val="0"/>
        </a:spcBef>
        <a:buFont typeface="Wingdings 3" panose="05040102010807070707" pitchFamily="18" charset="2"/>
        <a:buChar char=""/>
        <a:defRPr sz="1600" kern="1200" spc="30" baseline="0">
          <a:solidFill>
            <a:schemeClr val="tx1"/>
          </a:solidFill>
          <a:latin typeface="+mn-lt"/>
          <a:ea typeface="+mn-ea"/>
          <a:cs typeface="+mn-cs"/>
        </a:defRPr>
      </a:lvl1pPr>
      <a:lvl2pPr marL="808038" indent="-268288"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2pPr>
      <a:lvl3pPr marL="1341438" indent="-266700"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3pPr>
      <a:lvl4pPr marL="1882775" indent="-268288"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4pPr>
      <a:lvl5pPr marL="2422525" indent="-266700"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18" userDrawn="1">
          <p15:clr>
            <a:srgbClr val="F26B43"/>
          </p15:clr>
        </p15:guide>
        <p15:guide id="2" pos="3840" userDrawn="1">
          <p15:clr>
            <a:srgbClr val="F26B43"/>
          </p15:clr>
        </p15:guide>
        <p15:guide id="3" pos="4475" userDrawn="1">
          <p15:clr>
            <a:srgbClr val="F26B43"/>
          </p15:clr>
        </p15:guide>
        <p15:guide id="4" pos="3205" userDrawn="1">
          <p15:clr>
            <a:srgbClr val="F26B43"/>
          </p15:clr>
        </p15:guide>
        <p15:guide id="5" pos="2547" userDrawn="1">
          <p15:clr>
            <a:srgbClr val="F26B43"/>
          </p15:clr>
        </p15:guide>
        <p15:guide id="6" pos="5133" userDrawn="1">
          <p15:clr>
            <a:srgbClr val="F26B43"/>
          </p15:clr>
        </p15:guide>
        <p15:guide id="7" pos="5768" userDrawn="1">
          <p15:clr>
            <a:srgbClr val="F26B43"/>
          </p15:clr>
        </p15:guide>
        <p15:guide id="8" pos="1912" userDrawn="1">
          <p15:clr>
            <a:srgbClr val="F26B43"/>
          </p15:clr>
        </p15:guide>
        <p15:guide id="9" pos="1277" userDrawn="1">
          <p15:clr>
            <a:srgbClr val="F26B43"/>
          </p15:clr>
        </p15:guide>
        <p15:guide id="10" pos="6403" userDrawn="1">
          <p15:clr>
            <a:srgbClr val="F26B43"/>
          </p15:clr>
        </p15:guide>
        <p15:guide id="11" pos="7038" userDrawn="1">
          <p15:clr>
            <a:srgbClr val="F26B43"/>
          </p15:clr>
        </p15:guide>
        <p15:guide id="12" pos="642" userDrawn="1">
          <p15:clr>
            <a:srgbClr val="F26B43"/>
          </p15:clr>
        </p15:guide>
        <p15:guide id="13" orient="horz" pos="1230" userDrawn="1">
          <p15:clr>
            <a:srgbClr val="F26B43"/>
          </p15:clr>
        </p15:guide>
        <p15:guide id="14" orient="horz" pos="1865" userDrawn="1">
          <p15:clr>
            <a:srgbClr val="F26B43"/>
          </p15:clr>
        </p15:guide>
        <p15:guide id="15" orient="horz" pos="2478" userDrawn="1">
          <p15:clr>
            <a:srgbClr val="F26B43"/>
          </p15:clr>
        </p15:guide>
        <p15:guide id="16" orient="horz" pos="3090" userDrawn="1">
          <p15:clr>
            <a:srgbClr val="F26B43"/>
          </p15:clr>
        </p15:guide>
        <p15:guide id="17" orient="horz" pos="3702"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1.xml"/><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1.xml"/><Relationship Id="rId5" Type="http://schemas.openxmlformats.org/officeDocument/2006/relationships/image" Target="../media/image10.emf"/><Relationship Id="rId4" Type="http://schemas.openxmlformats.org/officeDocument/2006/relationships/image" Target="../media/image9.emf"/></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1.xml"/><Relationship Id="rId5" Type="http://schemas.openxmlformats.org/officeDocument/2006/relationships/image" Target="../media/image12.png"/><Relationship Id="rId4" Type="http://schemas.openxmlformats.org/officeDocument/2006/relationships/hyperlink" Target="https://dx.doi.org/10.1017/9781009157896.001"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4.xml"/><Relationship Id="rId1" Type="http://schemas.openxmlformats.org/officeDocument/2006/relationships/slideLayout" Target="../slideLayouts/slideLayout11.xml"/><Relationship Id="rId5" Type="http://schemas.openxmlformats.org/officeDocument/2006/relationships/image" Target="../media/image15.emf"/><Relationship Id="rId4" Type="http://schemas.openxmlformats.org/officeDocument/2006/relationships/image" Target="../media/image14.emf"/></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1.xml"/><Relationship Id="rId1" Type="http://schemas.openxmlformats.org/officeDocument/2006/relationships/vmlDrawing" Target="../drawings/vmlDrawing1.vml"/><Relationship Id="rId6" Type="http://schemas.openxmlformats.org/officeDocument/2006/relationships/image" Target="../media/image16.wmf"/><Relationship Id="rId5" Type="http://schemas.openxmlformats.org/officeDocument/2006/relationships/oleObject" Target="../embeddings/oleObject1.bin"/><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1.xml"/><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1.xml"/><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8.xml"/><Relationship Id="rId1" Type="http://schemas.openxmlformats.org/officeDocument/2006/relationships/slideLayout" Target="../slideLayouts/slideLayout11.xml"/><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Untertitel 2">
            <a:extLst>
              <a:ext uri="{FF2B5EF4-FFF2-40B4-BE49-F238E27FC236}">
                <a16:creationId xmlns:a16="http://schemas.microsoft.com/office/drawing/2014/main" id="{C6884E50-AE6F-42E5-B2FB-E157B953E5A6}"/>
              </a:ext>
            </a:extLst>
          </p:cNvPr>
          <p:cNvSpPr txBox="1">
            <a:spLocks/>
          </p:cNvSpPr>
          <p:nvPr/>
        </p:nvSpPr>
        <p:spPr bwMode="gray">
          <a:xfrm>
            <a:off x="2027236" y="1509240"/>
            <a:ext cx="9397356" cy="3215904"/>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buFont typeface="Wingdings 3" panose="05040102010807070707" pitchFamily="18" charset="2"/>
              <a:buNone/>
              <a:defRPr sz="2300" kern="1200" spc="50" baseline="0">
                <a:solidFill>
                  <a:schemeClr val="tx1"/>
                </a:solidFill>
                <a:latin typeface="+mn-lt"/>
                <a:ea typeface="+mn-ea"/>
                <a:cs typeface="+mn-cs"/>
              </a:defRPr>
            </a:lvl1pPr>
            <a:lvl2pPr marL="457200" indent="0" algn="ctr" defTabSz="914400" rtl="0" eaLnBrk="1" latinLnBrk="0" hangingPunct="1">
              <a:lnSpc>
                <a:spcPct val="114000"/>
              </a:lnSpc>
              <a:spcBef>
                <a:spcPts val="0"/>
              </a:spcBef>
              <a:buFont typeface="Arial" panose="020B0604020202020204" pitchFamily="34" charset="0"/>
              <a:buNone/>
              <a:defRPr sz="2000" kern="1200" spc="30" baseline="0">
                <a:solidFill>
                  <a:schemeClr val="tx1"/>
                </a:solidFill>
                <a:latin typeface="+mn-lt"/>
                <a:ea typeface="+mn-ea"/>
                <a:cs typeface="+mn-cs"/>
              </a:defRPr>
            </a:lvl2pPr>
            <a:lvl3pPr marL="914400" indent="0" algn="ctr" defTabSz="914400" rtl="0" eaLnBrk="1" latinLnBrk="0" hangingPunct="1">
              <a:lnSpc>
                <a:spcPct val="114000"/>
              </a:lnSpc>
              <a:spcBef>
                <a:spcPts val="0"/>
              </a:spcBef>
              <a:buFont typeface="Arial" panose="020B0604020202020204" pitchFamily="34" charset="0"/>
              <a:buNone/>
              <a:defRPr sz="1800" kern="1200" spc="30" baseline="0">
                <a:solidFill>
                  <a:schemeClr val="tx1"/>
                </a:solidFill>
                <a:latin typeface="+mn-lt"/>
                <a:ea typeface="+mn-ea"/>
                <a:cs typeface="+mn-cs"/>
              </a:defRPr>
            </a:lvl3pPr>
            <a:lvl4pPr marL="1371600" indent="0" algn="ctr" defTabSz="914400" rtl="0" eaLnBrk="1" latinLnBrk="0" hangingPunct="1">
              <a:lnSpc>
                <a:spcPct val="114000"/>
              </a:lnSpc>
              <a:spcBef>
                <a:spcPts val="0"/>
              </a:spcBef>
              <a:buFont typeface="Arial" panose="020B0604020202020204" pitchFamily="34" charset="0"/>
              <a:buNone/>
              <a:defRPr sz="1600" kern="1200" spc="30" baseline="0">
                <a:solidFill>
                  <a:schemeClr val="tx1"/>
                </a:solidFill>
                <a:latin typeface="+mn-lt"/>
                <a:ea typeface="+mn-ea"/>
                <a:cs typeface="+mn-cs"/>
              </a:defRPr>
            </a:lvl4pPr>
            <a:lvl5pPr marL="1828800" indent="0" algn="ctr" defTabSz="914400" rtl="0" eaLnBrk="1" latinLnBrk="0" hangingPunct="1">
              <a:lnSpc>
                <a:spcPct val="114000"/>
              </a:lnSpc>
              <a:spcBef>
                <a:spcPts val="0"/>
              </a:spcBef>
              <a:buFont typeface="Arial" panose="020B0604020202020204" pitchFamily="34" charset="0"/>
              <a:buNone/>
              <a:defRPr sz="1600" kern="1200" spc="30" baseline="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Aft>
                <a:spcPts val="1200"/>
              </a:spcAft>
            </a:pPr>
            <a:r>
              <a:rPr lang="de-DE" sz="3600" dirty="0"/>
              <a:t>Fortbildungsveranstaltung für</a:t>
            </a:r>
            <a:br>
              <a:rPr lang="de-DE" sz="3600" dirty="0"/>
            </a:br>
            <a:r>
              <a:rPr lang="de-DE" sz="3600" dirty="0"/>
              <a:t>Lehrerinnen und Lehrer</a:t>
            </a:r>
            <a:br>
              <a:rPr lang="de-DE" sz="3600" dirty="0"/>
            </a:br>
            <a:r>
              <a:rPr lang="de-DE" sz="1800" dirty="0"/>
              <a:t>15. Februar 2023</a:t>
            </a:r>
          </a:p>
          <a:p>
            <a:pPr>
              <a:spcAft>
                <a:spcPts val="1200"/>
              </a:spcAft>
            </a:pPr>
            <a:r>
              <a:rPr lang="de-DE" sz="3600" dirty="0"/>
              <a:t>Was sagt uns der Zeitverlauf der atmosphärischen CO</a:t>
            </a:r>
            <a:r>
              <a:rPr lang="de-DE" sz="3600" baseline="-25000" dirty="0"/>
              <a:t>2</a:t>
            </a:r>
            <a:r>
              <a:rPr lang="de-DE" sz="3600" dirty="0"/>
              <a:t>-Konzentration der letzten 450 Millionen Jahre?</a:t>
            </a:r>
          </a:p>
          <a:p>
            <a:pPr>
              <a:spcAft>
                <a:spcPts val="1200"/>
              </a:spcAft>
            </a:pPr>
            <a:endParaRPr lang="de-DE" sz="3600" dirty="0"/>
          </a:p>
        </p:txBody>
      </p:sp>
      <p:sp>
        <p:nvSpPr>
          <p:cNvPr id="3" name="Untertitel 2">
            <a:extLst>
              <a:ext uri="{FF2B5EF4-FFF2-40B4-BE49-F238E27FC236}">
                <a16:creationId xmlns:a16="http://schemas.microsoft.com/office/drawing/2014/main" id="{17F895AF-8E57-4537-93AA-61A19B90C0E8}"/>
              </a:ext>
            </a:extLst>
          </p:cNvPr>
          <p:cNvSpPr>
            <a:spLocks noGrp="1"/>
          </p:cNvSpPr>
          <p:nvPr>
            <p:ph type="subTitle" idx="1"/>
          </p:nvPr>
        </p:nvSpPr>
        <p:spPr>
          <a:xfrm>
            <a:off x="2027237" y="5085184"/>
            <a:ext cx="6156995" cy="1728192"/>
          </a:xfrm>
        </p:spPr>
        <p:txBody>
          <a:bodyPr/>
          <a:lstStyle/>
          <a:p>
            <a:r>
              <a:rPr lang="en-US" sz="2000" u="sng" dirty="0" err="1"/>
              <a:t>M.Reuter</a:t>
            </a:r>
            <a:r>
              <a:rPr lang="en-US" sz="2000" dirty="0"/>
              <a:t>, </a:t>
            </a:r>
            <a:r>
              <a:rPr lang="en-US" sz="2000" dirty="0" err="1"/>
              <a:t>M.Buchwitz</a:t>
            </a:r>
            <a:br>
              <a:rPr lang="en-US" sz="2000" dirty="0"/>
            </a:br>
            <a:endParaRPr lang="en-US" sz="2000" dirty="0"/>
          </a:p>
          <a:p>
            <a:r>
              <a:rPr lang="en-US" sz="2000" dirty="0"/>
              <a:t>University of Bremen</a:t>
            </a:r>
            <a:br>
              <a:rPr lang="en-US" sz="2000" dirty="0"/>
            </a:br>
            <a:r>
              <a:rPr lang="en-US" sz="2000" dirty="0"/>
              <a:t>Institute of Environmental Physics, Germany</a:t>
            </a:r>
          </a:p>
        </p:txBody>
      </p:sp>
    </p:spTree>
    <p:extLst>
      <p:ext uri="{BB962C8B-B14F-4D97-AF65-F5344CB8AC3E}">
        <p14:creationId xmlns:p14="http://schemas.microsoft.com/office/powerpoint/2010/main" val="5895503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nhaltsplatzhalter 2">
            <a:extLst>
              <a:ext uri="{FF2B5EF4-FFF2-40B4-BE49-F238E27FC236}">
                <a16:creationId xmlns:a16="http://schemas.microsoft.com/office/drawing/2014/main" id="{D369BE59-16BC-4712-B6E5-894A09DC62D7}"/>
              </a:ext>
            </a:extLst>
          </p:cNvPr>
          <p:cNvSpPr txBox="1">
            <a:spLocks/>
          </p:cNvSpPr>
          <p:nvPr/>
        </p:nvSpPr>
        <p:spPr bwMode="gray">
          <a:xfrm>
            <a:off x="767407" y="908720"/>
            <a:ext cx="6265537" cy="5472608"/>
          </a:xfrm>
          <a:prstGeom prst="rect">
            <a:avLst/>
          </a:prstGeom>
        </p:spPr>
        <p:txBody>
          <a:bodyPr vert="horz" lIns="0" tIns="0" rIns="0" bIns="0" rtlCol="0" anchor="t" anchorCtr="0">
            <a:noAutofit/>
          </a:bodyPr>
          <a:lstStyle>
            <a:lvl1pPr marL="266700" indent="-266700" algn="l" defTabSz="914400" rtl="0" eaLnBrk="1" latinLnBrk="0" hangingPunct="1">
              <a:lnSpc>
                <a:spcPct val="114000"/>
              </a:lnSpc>
              <a:spcBef>
                <a:spcPts val="0"/>
              </a:spcBef>
              <a:buFont typeface="Wingdings 3" panose="05040102010807070707" pitchFamily="18" charset="2"/>
              <a:buChar char=""/>
              <a:defRPr sz="1600" kern="1200" spc="30" baseline="0">
                <a:solidFill>
                  <a:schemeClr val="tx1"/>
                </a:solidFill>
                <a:latin typeface="+mn-lt"/>
                <a:ea typeface="+mn-ea"/>
                <a:cs typeface="+mn-cs"/>
              </a:defRPr>
            </a:lvl1pPr>
            <a:lvl2pPr marL="808038" indent="-268288"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2pPr>
            <a:lvl3pPr marL="1341438" indent="-266700"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3pPr>
            <a:lvl4pPr marL="1882775" indent="-268288"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4pPr>
            <a:lvl5pPr marL="2422525" indent="-266700"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0850" lvl="2" indent="-273050">
              <a:lnSpc>
                <a:spcPct val="100000"/>
              </a:lnSpc>
              <a:spcAft>
                <a:spcPts val="600"/>
              </a:spcAft>
              <a:buClr>
                <a:srgbClr val="000000"/>
              </a:buClr>
              <a:buFont typeface="Symbol"/>
              <a:buChar char=""/>
            </a:pPr>
            <a:r>
              <a:rPr lang="de-DE" sz="2400" spc="-1" dirty="0">
                <a:solidFill>
                  <a:srgbClr val="000000"/>
                </a:solidFill>
                <a:ea typeface="DejaVu Sans"/>
              </a:rPr>
              <a:t>Analyse von reflektiertem Sonnenlicht.</a:t>
            </a:r>
          </a:p>
          <a:p>
            <a:pPr marL="450850" lvl="2" indent="-273050">
              <a:lnSpc>
                <a:spcPct val="100000"/>
              </a:lnSpc>
              <a:spcAft>
                <a:spcPts val="600"/>
              </a:spcAft>
              <a:buClr>
                <a:srgbClr val="000000"/>
              </a:buClr>
              <a:buFont typeface="Symbol"/>
              <a:buChar char=""/>
            </a:pPr>
            <a:r>
              <a:rPr lang="de-DE" sz="2400" spc="-1" dirty="0">
                <a:solidFill>
                  <a:srgbClr val="000000"/>
                </a:solidFill>
                <a:ea typeface="DejaVu Sans"/>
              </a:rPr>
              <a:t>CO</a:t>
            </a:r>
            <a:r>
              <a:rPr lang="de-DE" sz="2400" spc="-1" baseline="-25000" dirty="0">
                <a:solidFill>
                  <a:srgbClr val="000000"/>
                </a:solidFill>
                <a:ea typeface="DejaVu Sans"/>
              </a:rPr>
              <a:t>2</a:t>
            </a:r>
            <a:r>
              <a:rPr lang="de-DE" sz="2400" spc="-1" dirty="0">
                <a:solidFill>
                  <a:srgbClr val="000000"/>
                </a:solidFill>
                <a:ea typeface="DejaVu Sans"/>
              </a:rPr>
              <a:t> absorbiert Teile des Lichts in spezifischen Spektralbanden.</a:t>
            </a:r>
          </a:p>
          <a:p>
            <a:pPr marL="450850" lvl="2" indent="-273050">
              <a:lnSpc>
                <a:spcPct val="100000"/>
              </a:lnSpc>
              <a:spcAft>
                <a:spcPts val="600"/>
              </a:spcAft>
              <a:buClr>
                <a:srgbClr val="000000"/>
              </a:buClr>
              <a:buFont typeface="Symbol"/>
              <a:buChar char=""/>
            </a:pPr>
            <a:r>
              <a:rPr lang="de-DE" sz="2400" spc="-1" dirty="0">
                <a:solidFill>
                  <a:srgbClr val="000000"/>
                </a:solidFill>
                <a:ea typeface="DejaVu Sans"/>
              </a:rPr>
              <a:t>Die CO</a:t>
            </a:r>
            <a:r>
              <a:rPr lang="de-DE" sz="2400" spc="-1" baseline="-25000" dirty="0">
                <a:solidFill>
                  <a:srgbClr val="000000"/>
                </a:solidFill>
                <a:ea typeface="DejaVu Sans"/>
              </a:rPr>
              <a:t>2</a:t>
            </a:r>
            <a:r>
              <a:rPr lang="de-DE" sz="2400" spc="-1" dirty="0">
                <a:solidFill>
                  <a:srgbClr val="000000"/>
                </a:solidFill>
                <a:ea typeface="DejaVu Sans"/>
              </a:rPr>
              <a:t> Konzentration kann aus der Stärke der Absorption bestimmt werden.</a:t>
            </a:r>
          </a:p>
          <a:p>
            <a:pPr marL="450850" lvl="2" indent="-273050">
              <a:lnSpc>
                <a:spcPct val="100000"/>
              </a:lnSpc>
              <a:spcAft>
                <a:spcPts val="600"/>
              </a:spcAft>
              <a:buClr>
                <a:srgbClr val="000000"/>
              </a:buClr>
              <a:buFont typeface="Symbol"/>
              <a:buChar char=""/>
            </a:pPr>
            <a:r>
              <a:rPr lang="de-DE" sz="2400" spc="-1" dirty="0">
                <a:solidFill>
                  <a:srgbClr val="000000"/>
                </a:solidFill>
                <a:ea typeface="DejaVu Sans"/>
              </a:rPr>
              <a:t>Prinzipiell globale Abdeckung.</a:t>
            </a:r>
          </a:p>
          <a:p>
            <a:pPr marL="450850" lvl="2" indent="-273050">
              <a:lnSpc>
                <a:spcPct val="100000"/>
              </a:lnSpc>
              <a:spcAft>
                <a:spcPts val="600"/>
              </a:spcAft>
              <a:buClr>
                <a:srgbClr val="000000"/>
              </a:buClr>
              <a:buFont typeface="Symbol"/>
              <a:buChar char=""/>
            </a:pPr>
            <a:r>
              <a:rPr lang="de-DE" sz="2400" spc="-1" dirty="0">
                <a:solidFill>
                  <a:srgbClr val="000000"/>
                </a:solidFill>
                <a:ea typeface="DejaVu Sans"/>
              </a:rPr>
              <a:t>Die Messungen entsprechen einem Mittelwert der CO</a:t>
            </a:r>
            <a:r>
              <a:rPr lang="de-DE" sz="2400" spc="-1" baseline="-25000" dirty="0">
                <a:solidFill>
                  <a:srgbClr val="000000"/>
                </a:solidFill>
                <a:ea typeface="DejaVu Sans"/>
              </a:rPr>
              <a:t>2</a:t>
            </a:r>
            <a:r>
              <a:rPr lang="de-DE" sz="2400" spc="-1" dirty="0">
                <a:solidFill>
                  <a:srgbClr val="000000"/>
                </a:solidFill>
                <a:ea typeface="DejaVu Sans"/>
              </a:rPr>
              <a:t> Konzentration über alle Höhen in der Atmosphäre.</a:t>
            </a:r>
          </a:p>
          <a:p>
            <a:pPr marL="450850" lvl="2" indent="-273050">
              <a:lnSpc>
                <a:spcPct val="100000"/>
              </a:lnSpc>
              <a:spcAft>
                <a:spcPts val="600"/>
              </a:spcAft>
              <a:buClr>
                <a:srgbClr val="000000"/>
              </a:buClr>
              <a:buFont typeface="Symbol"/>
              <a:buChar char=""/>
            </a:pPr>
            <a:endParaRPr lang="de-DE" sz="2400" spc="-1" dirty="0">
              <a:solidFill>
                <a:srgbClr val="000000"/>
              </a:solidFill>
              <a:ea typeface="DejaVu Sans"/>
            </a:endParaRPr>
          </a:p>
          <a:p>
            <a:pPr marL="450850" lvl="2" indent="-273050">
              <a:lnSpc>
                <a:spcPct val="100000"/>
              </a:lnSpc>
              <a:spcAft>
                <a:spcPts val="600"/>
              </a:spcAft>
              <a:buClr>
                <a:srgbClr val="000000"/>
              </a:buClr>
              <a:buFont typeface="Symbol"/>
              <a:buChar char=""/>
            </a:pPr>
            <a:endParaRPr lang="de-DE" sz="2400" spc="-1" dirty="0">
              <a:solidFill>
                <a:srgbClr val="000000"/>
              </a:solidFill>
              <a:ea typeface="DejaVu Sans"/>
            </a:endParaRPr>
          </a:p>
          <a:p>
            <a:pPr marL="450850" lvl="2" indent="-273050">
              <a:lnSpc>
                <a:spcPct val="100000"/>
              </a:lnSpc>
              <a:spcAft>
                <a:spcPts val="600"/>
              </a:spcAft>
              <a:buClr>
                <a:srgbClr val="000000"/>
              </a:buClr>
              <a:buFont typeface="Symbol"/>
              <a:buChar char=""/>
            </a:pPr>
            <a:endParaRPr lang="de-DE" sz="2400" spc="-1" dirty="0">
              <a:solidFill>
                <a:srgbClr val="000000"/>
              </a:solidFill>
              <a:ea typeface="DejaVu Sans"/>
            </a:endParaRPr>
          </a:p>
          <a:p>
            <a:pPr marL="450850" lvl="2" indent="-273050">
              <a:lnSpc>
                <a:spcPct val="100000"/>
              </a:lnSpc>
              <a:spcAft>
                <a:spcPts val="600"/>
              </a:spcAft>
              <a:buClr>
                <a:srgbClr val="000000"/>
              </a:buClr>
              <a:buFont typeface="Symbol"/>
              <a:buChar char=""/>
            </a:pPr>
            <a:endParaRPr lang="de-DE" sz="2400" spc="-1" dirty="0">
              <a:solidFill>
                <a:srgbClr val="000000"/>
              </a:solidFill>
              <a:ea typeface="DejaVu Sans"/>
            </a:endParaRPr>
          </a:p>
          <a:p>
            <a:pPr marL="450850" lvl="2" indent="-273050">
              <a:lnSpc>
                <a:spcPct val="100000"/>
              </a:lnSpc>
              <a:spcAft>
                <a:spcPts val="600"/>
              </a:spcAft>
              <a:buClr>
                <a:srgbClr val="000000"/>
              </a:buClr>
              <a:buFont typeface="Symbol"/>
              <a:buChar char=""/>
            </a:pPr>
            <a:endParaRPr lang="de-DE" sz="2400" spc="-1" dirty="0">
              <a:solidFill>
                <a:srgbClr val="000000"/>
              </a:solidFill>
              <a:ea typeface="DejaVu Sans"/>
            </a:endParaRPr>
          </a:p>
          <a:p>
            <a:pPr marL="450850" lvl="2" indent="-273050">
              <a:lnSpc>
                <a:spcPct val="100000"/>
              </a:lnSpc>
              <a:spcAft>
                <a:spcPts val="600"/>
              </a:spcAft>
              <a:buClr>
                <a:srgbClr val="000000"/>
              </a:buClr>
              <a:buFont typeface="Symbol"/>
              <a:buChar char=""/>
            </a:pPr>
            <a:endParaRPr lang="de-DE" sz="2400" spc="-1" dirty="0">
              <a:solidFill>
                <a:srgbClr val="000000"/>
              </a:solidFill>
              <a:ea typeface="DejaVu Sans"/>
            </a:endParaRPr>
          </a:p>
          <a:p>
            <a:pPr marL="450850" lvl="2" indent="-273050">
              <a:lnSpc>
                <a:spcPct val="100000"/>
              </a:lnSpc>
              <a:spcAft>
                <a:spcPts val="1200"/>
              </a:spcAft>
              <a:buClr>
                <a:srgbClr val="000000"/>
              </a:buClr>
              <a:buNone/>
            </a:pPr>
            <a:endParaRPr lang="de-DE" sz="2400" spc="-1" dirty="0">
              <a:solidFill>
                <a:srgbClr val="000000"/>
              </a:solidFill>
              <a:ea typeface="DejaVu Sans"/>
            </a:endParaRPr>
          </a:p>
        </p:txBody>
      </p:sp>
      <p:pic>
        <p:nvPicPr>
          <p:cNvPr id="7" name="Grafik 6">
            <a:extLst>
              <a:ext uri="{FF2B5EF4-FFF2-40B4-BE49-F238E27FC236}">
                <a16:creationId xmlns:a16="http://schemas.microsoft.com/office/drawing/2014/main" id="{C24CD719-4C8F-4AE1-84B9-51720678354A}"/>
              </a:ext>
            </a:extLst>
          </p:cNvPr>
          <p:cNvPicPr/>
          <p:nvPr/>
        </p:nvPicPr>
        <p:blipFill>
          <a:blip r:embed="rId3">
            <a:extLst>
              <a:ext uri="{28A0092B-C50C-407E-A947-70E740481C1C}">
                <a14:useLocalDpi xmlns:a14="http://schemas.microsoft.com/office/drawing/2010/main" val="0"/>
              </a:ext>
            </a:extLst>
          </a:blip>
          <a:stretch>
            <a:fillRect/>
          </a:stretch>
        </p:blipFill>
        <p:spPr>
          <a:xfrm>
            <a:off x="7034400" y="3504094"/>
            <a:ext cx="5040000" cy="2805226"/>
          </a:xfrm>
          <a:prstGeom prst="rect">
            <a:avLst/>
          </a:prstGeom>
          <a:ln w="6350">
            <a:solidFill>
              <a:schemeClr val="tx1"/>
            </a:solidFill>
          </a:ln>
          <a:effectLst>
            <a:outerShdw blurRad="50800" dist="38100" dir="5400000" algn="t" rotWithShape="0">
              <a:prstClr val="black">
                <a:alpha val="40000"/>
              </a:prstClr>
            </a:outerShdw>
          </a:effectLst>
        </p:spPr>
      </p:pic>
      <p:sp>
        <p:nvSpPr>
          <p:cNvPr id="4" name="Titel 1">
            <a:extLst>
              <a:ext uri="{FF2B5EF4-FFF2-40B4-BE49-F238E27FC236}">
                <a16:creationId xmlns:a16="http://schemas.microsoft.com/office/drawing/2014/main" id="{07D8D345-D74F-460E-AFD0-43A114671686}"/>
              </a:ext>
            </a:extLst>
          </p:cNvPr>
          <p:cNvSpPr>
            <a:spLocks noGrp="1"/>
          </p:cNvSpPr>
          <p:nvPr>
            <p:ph type="title"/>
          </p:nvPr>
        </p:nvSpPr>
        <p:spPr>
          <a:xfrm>
            <a:off x="767408" y="116632"/>
            <a:ext cx="6048671" cy="864096"/>
          </a:xfrm>
        </p:spPr>
        <p:txBody>
          <a:bodyPr lIns="360000" rIns="360000" anchor="ctr"/>
          <a:lstStyle/>
          <a:p>
            <a:pPr algn="ctr"/>
            <a:r>
              <a:rPr lang="de-DE" sz="3600" spc="-1" dirty="0">
                <a:solidFill>
                  <a:srgbClr val="000000"/>
                </a:solidFill>
                <a:ea typeface="DejaVu Sans"/>
              </a:rPr>
              <a:t>Messmethode: </a:t>
            </a:r>
            <a:r>
              <a:rPr lang="de-DE" dirty="0"/>
              <a:t>Satellit</a:t>
            </a:r>
          </a:p>
        </p:txBody>
      </p:sp>
      <p:pic>
        <p:nvPicPr>
          <p:cNvPr id="6" name="Grafik 5">
            <a:extLst>
              <a:ext uri="{FF2B5EF4-FFF2-40B4-BE49-F238E27FC236}">
                <a16:creationId xmlns:a16="http://schemas.microsoft.com/office/drawing/2014/main" id="{9343B429-91EA-4699-81BF-9732B82F5819}"/>
              </a:ext>
            </a:extLst>
          </p:cNvPr>
          <p:cNvPicPr>
            <a:picLocks noChangeAspect="1"/>
          </p:cNvPicPr>
          <p:nvPr/>
        </p:nvPicPr>
        <p:blipFill>
          <a:blip r:embed="rId4"/>
          <a:srcRect/>
          <a:stretch/>
        </p:blipFill>
        <p:spPr>
          <a:xfrm>
            <a:off x="7034400" y="104400"/>
            <a:ext cx="5040000" cy="3232174"/>
          </a:xfrm>
          <a:prstGeom prst="rect">
            <a:avLst/>
          </a:prstGeom>
          <a:ln w="6350">
            <a:solidFill>
              <a:schemeClr val="tx1"/>
            </a:solidFill>
          </a:ln>
          <a:effectLst>
            <a:outerShdw blurRad="50800" dist="38100" dir="5400000" algn="t" rotWithShape="0">
              <a:prstClr val="black">
                <a:alpha val="40000"/>
              </a:prstClr>
            </a:outerShdw>
          </a:effectLst>
        </p:spPr>
      </p:pic>
      <p:pic>
        <p:nvPicPr>
          <p:cNvPr id="8" name="Grafik 7">
            <a:extLst>
              <a:ext uri="{FF2B5EF4-FFF2-40B4-BE49-F238E27FC236}">
                <a16:creationId xmlns:a16="http://schemas.microsoft.com/office/drawing/2014/main" id="{112B9345-4035-4B77-8BD1-EA7443C5FBDF}"/>
              </a:ext>
            </a:extLst>
          </p:cNvPr>
          <p:cNvPicPr/>
          <p:nvPr/>
        </p:nvPicPr>
        <p:blipFill>
          <a:blip r:embed="rId5"/>
          <a:srcRect/>
          <a:stretch/>
        </p:blipFill>
        <p:spPr>
          <a:xfrm>
            <a:off x="911424" y="4575175"/>
            <a:ext cx="6912768" cy="2178425"/>
          </a:xfrm>
          <a:prstGeom prst="rect">
            <a:avLst/>
          </a:prstGeom>
          <a:solidFill>
            <a:schemeClr val="bg1"/>
          </a:solidFill>
          <a:ln w="6350">
            <a:solidFill>
              <a:schemeClr val="tx1"/>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1675659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2">
            <a:extLst>
              <a:ext uri="{FF2B5EF4-FFF2-40B4-BE49-F238E27FC236}">
                <a16:creationId xmlns:a16="http://schemas.microsoft.com/office/drawing/2014/main" id="{F23CD3FA-9027-451A-A295-D562D93D638F}"/>
              </a:ext>
            </a:extLst>
          </p:cNvPr>
          <p:cNvSpPr txBox="1">
            <a:spLocks/>
          </p:cNvSpPr>
          <p:nvPr/>
        </p:nvSpPr>
        <p:spPr bwMode="gray">
          <a:xfrm>
            <a:off x="767407" y="1196752"/>
            <a:ext cx="11233249" cy="5472608"/>
          </a:xfrm>
          <a:prstGeom prst="rect">
            <a:avLst/>
          </a:prstGeom>
        </p:spPr>
        <p:txBody>
          <a:bodyPr vert="horz" lIns="0" tIns="0" rIns="0" bIns="0" rtlCol="0" anchor="t" anchorCtr="0">
            <a:noAutofit/>
          </a:bodyPr>
          <a:lstStyle>
            <a:lvl1pPr marL="266700" indent="-266700" algn="l" defTabSz="914400" rtl="0" eaLnBrk="1" latinLnBrk="0" hangingPunct="1">
              <a:lnSpc>
                <a:spcPct val="114000"/>
              </a:lnSpc>
              <a:spcBef>
                <a:spcPts val="0"/>
              </a:spcBef>
              <a:buFont typeface="Wingdings 3" panose="05040102010807070707" pitchFamily="18" charset="2"/>
              <a:buChar char=""/>
              <a:defRPr sz="1600" kern="1200" spc="30" baseline="0">
                <a:solidFill>
                  <a:schemeClr val="tx1"/>
                </a:solidFill>
                <a:latin typeface="+mn-lt"/>
                <a:ea typeface="+mn-ea"/>
                <a:cs typeface="+mn-cs"/>
              </a:defRPr>
            </a:lvl1pPr>
            <a:lvl2pPr marL="808038" indent="-268288"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2pPr>
            <a:lvl3pPr marL="1341438" indent="-266700"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3pPr>
            <a:lvl4pPr marL="1882775" indent="-268288"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4pPr>
            <a:lvl5pPr marL="2422525" indent="-266700"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25475" lvl="2" indent="-269875">
              <a:lnSpc>
                <a:spcPct val="100000"/>
              </a:lnSpc>
              <a:spcAft>
                <a:spcPts val="600"/>
              </a:spcAft>
              <a:buClr>
                <a:srgbClr val="000000"/>
              </a:buClr>
              <a:buFont typeface="Symbol"/>
              <a:buChar char=""/>
            </a:pPr>
            <a:r>
              <a:rPr lang="de-DE" sz="2400" spc="-1" dirty="0">
                <a:solidFill>
                  <a:srgbClr val="000000"/>
                </a:solidFill>
                <a:ea typeface="DejaVu Sans"/>
              </a:rPr>
              <a:t>Die atmosphärische CO</a:t>
            </a:r>
            <a:r>
              <a:rPr lang="de-DE" sz="2400" spc="-1" baseline="-25000" dirty="0">
                <a:solidFill>
                  <a:srgbClr val="000000"/>
                </a:solidFill>
                <a:ea typeface="DejaVu Sans"/>
              </a:rPr>
              <a:t>2</a:t>
            </a:r>
            <a:r>
              <a:rPr lang="de-DE" sz="2400" spc="-1" dirty="0">
                <a:solidFill>
                  <a:srgbClr val="000000"/>
                </a:solidFill>
                <a:ea typeface="DejaVu Sans"/>
              </a:rPr>
              <a:t> Konzentration ist untrennbar mit den Prozessen des Kohlenstoffzyklus verbunden.</a:t>
            </a:r>
          </a:p>
          <a:p>
            <a:pPr marL="625475" lvl="2" indent="-269875">
              <a:lnSpc>
                <a:spcPct val="100000"/>
              </a:lnSpc>
              <a:spcAft>
                <a:spcPts val="600"/>
              </a:spcAft>
              <a:buClr>
                <a:srgbClr val="000000"/>
              </a:buClr>
              <a:buFont typeface="Symbol"/>
              <a:buChar char=""/>
            </a:pPr>
            <a:r>
              <a:rPr lang="de-DE" sz="2400" spc="-1" dirty="0">
                <a:solidFill>
                  <a:srgbClr val="000000"/>
                </a:solidFill>
                <a:ea typeface="DejaVu Sans"/>
              </a:rPr>
              <a:t>Deshalb benötigt man für das Verständnis der CO</a:t>
            </a:r>
            <a:r>
              <a:rPr lang="de-DE" sz="2400" spc="-1" baseline="-25000" dirty="0">
                <a:solidFill>
                  <a:srgbClr val="000000"/>
                </a:solidFill>
                <a:ea typeface="DejaVu Sans"/>
              </a:rPr>
              <a:t>2</a:t>
            </a:r>
            <a:r>
              <a:rPr lang="de-DE" sz="2400" spc="-1" dirty="0">
                <a:solidFill>
                  <a:srgbClr val="000000"/>
                </a:solidFill>
                <a:ea typeface="DejaVu Sans"/>
              </a:rPr>
              <a:t> Zeitreihe ein paar Grundlagen des Kohlenstoffzyklus.</a:t>
            </a:r>
          </a:p>
          <a:p>
            <a:pPr marL="625475" lvl="2" indent="-269875">
              <a:lnSpc>
                <a:spcPct val="100000"/>
              </a:lnSpc>
              <a:spcAft>
                <a:spcPts val="600"/>
              </a:spcAft>
              <a:buClr>
                <a:srgbClr val="000000"/>
              </a:buClr>
              <a:buFont typeface="Symbol"/>
              <a:buChar char=""/>
            </a:pPr>
            <a:endParaRPr lang="de-DE" sz="2400" spc="-1" dirty="0">
              <a:solidFill>
                <a:srgbClr val="000000"/>
              </a:solidFill>
              <a:ea typeface="DejaVu Sans"/>
            </a:endParaRPr>
          </a:p>
          <a:p>
            <a:pPr marL="625475" lvl="2" indent="-269875">
              <a:lnSpc>
                <a:spcPct val="100000"/>
              </a:lnSpc>
              <a:spcAft>
                <a:spcPts val="600"/>
              </a:spcAft>
              <a:buClr>
                <a:srgbClr val="000000"/>
              </a:buClr>
              <a:buFont typeface="Symbol"/>
              <a:buChar char=""/>
            </a:pPr>
            <a:endParaRPr lang="de-DE" sz="2400" spc="-1" dirty="0">
              <a:solidFill>
                <a:srgbClr val="000000"/>
              </a:solidFill>
              <a:ea typeface="DejaVu Sans"/>
            </a:endParaRPr>
          </a:p>
          <a:p>
            <a:pPr marL="625475" lvl="2" indent="-269875">
              <a:lnSpc>
                <a:spcPct val="100000"/>
              </a:lnSpc>
              <a:spcAft>
                <a:spcPts val="600"/>
              </a:spcAft>
              <a:buClr>
                <a:srgbClr val="000000"/>
              </a:buClr>
              <a:buFont typeface="Symbol"/>
              <a:buChar char=""/>
            </a:pPr>
            <a:endParaRPr lang="de-DE" sz="2400" spc="-1" dirty="0">
              <a:solidFill>
                <a:srgbClr val="000000"/>
              </a:solidFill>
              <a:ea typeface="DejaVu Sans"/>
            </a:endParaRPr>
          </a:p>
          <a:p>
            <a:pPr marL="625475" lvl="2" indent="-269875">
              <a:lnSpc>
                <a:spcPct val="100000"/>
              </a:lnSpc>
              <a:spcAft>
                <a:spcPts val="600"/>
              </a:spcAft>
              <a:buClr>
                <a:srgbClr val="000000"/>
              </a:buClr>
              <a:buFont typeface="Symbol"/>
              <a:buChar char=""/>
            </a:pPr>
            <a:endParaRPr lang="de-DE" sz="2400" spc="-1" dirty="0">
              <a:solidFill>
                <a:srgbClr val="000000"/>
              </a:solidFill>
              <a:ea typeface="DejaVu Sans"/>
            </a:endParaRPr>
          </a:p>
          <a:p>
            <a:pPr marL="443775" lvl="2" indent="0">
              <a:lnSpc>
                <a:spcPct val="100000"/>
              </a:lnSpc>
              <a:spcAft>
                <a:spcPts val="1200"/>
              </a:spcAft>
              <a:buClr>
                <a:srgbClr val="000000"/>
              </a:buClr>
              <a:buNone/>
            </a:pPr>
            <a:endParaRPr lang="de-DE" sz="2400" spc="-1" dirty="0">
              <a:solidFill>
                <a:srgbClr val="000000"/>
              </a:solidFill>
              <a:ea typeface="DejaVu Sans"/>
            </a:endParaRPr>
          </a:p>
        </p:txBody>
      </p:sp>
      <p:sp>
        <p:nvSpPr>
          <p:cNvPr id="4" name="Titel 1">
            <a:extLst>
              <a:ext uri="{FF2B5EF4-FFF2-40B4-BE49-F238E27FC236}">
                <a16:creationId xmlns:a16="http://schemas.microsoft.com/office/drawing/2014/main" id="{07D8D345-D74F-460E-AFD0-43A114671686}"/>
              </a:ext>
            </a:extLst>
          </p:cNvPr>
          <p:cNvSpPr>
            <a:spLocks noGrp="1"/>
          </p:cNvSpPr>
          <p:nvPr>
            <p:ph type="title"/>
          </p:nvPr>
        </p:nvSpPr>
        <p:spPr>
          <a:xfrm>
            <a:off x="767408" y="116632"/>
            <a:ext cx="11305256" cy="864096"/>
          </a:xfrm>
        </p:spPr>
        <p:txBody>
          <a:bodyPr lIns="360000" rIns="360000" anchor="ctr"/>
          <a:lstStyle/>
          <a:p>
            <a:pPr algn="ctr"/>
            <a:r>
              <a:rPr lang="de-DE" dirty="0"/>
              <a:t>Grundlagen des Kohlenstoffkreislauf</a:t>
            </a:r>
          </a:p>
        </p:txBody>
      </p:sp>
    </p:spTree>
    <p:extLst>
      <p:ext uri="{BB962C8B-B14F-4D97-AF65-F5344CB8AC3E}">
        <p14:creationId xmlns:p14="http://schemas.microsoft.com/office/powerpoint/2010/main" val="14796017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2">
            <a:extLst>
              <a:ext uri="{FF2B5EF4-FFF2-40B4-BE49-F238E27FC236}">
                <a16:creationId xmlns:a16="http://schemas.microsoft.com/office/drawing/2014/main" id="{F23CD3FA-9027-451A-A295-D562D93D638F}"/>
              </a:ext>
            </a:extLst>
          </p:cNvPr>
          <p:cNvSpPr txBox="1">
            <a:spLocks/>
          </p:cNvSpPr>
          <p:nvPr/>
        </p:nvSpPr>
        <p:spPr bwMode="gray">
          <a:xfrm>
            <a:off x="767407" y="908720"/>
            <a:ext cx="11233249" cy="2088232"/>
          </a:xfrm>
          <a:prstGeom prst="rect">
            <a:avLst/>
          </a:prstGeom>
        </p:spPr>
        <p:txBody>
          <a:bodyPr vert="horz" lIns="0" tIns="0" rIns="0" bIns="0" rtlCol="0" anchor="t" anchorCtr="0">
            <a:noAutofit/>
          </a:bodyPr>
          <a:lstStyle>
            <a:lvl1pPr marL="266700" indent="-266700" algn="l" defTabSz="914400" rtl="0" eaLnBrk="1" latinLnBrk="0" hangingPunct="1">
              <a:lnSpc>
                <a:spcPct val="114000"/>
              </a:lnSpc>
              <a:spcBef>
                <a:spcPts val="0"/>
              </a:spcBef>
              <a:buFont typeface="Wingdings 3" panose="05040102010807070707" pitchFamily="18" charset="2"/>
              <a:buChar char=""/>
              <a:defRPr sz="1600" kern="1200" spc="30" baseline="0">
                <a:solidFill>
                  <a:schemeClr val="tx1"/>
                </a:solidFill>
                <a:latin typeface="+mn-lt"/>
                <a:ea typeface="+mn-ea"/>
                <a:cs typeface="+mn-cs"/>
              </a:defRPr>
            </a:lvl1pPr>
            <a:lvl2pPr marL="808038" indent="-268288"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2pPr>
            <a:lvl3pPr marL="1341438" indent="-266700"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3pPr>
            <a:lvl4pPr marL="1882775" indent="-268288"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4pPr>
            <a:lvl5pPr marL="2422525" indent="-266700"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25475" lvl="2" indent="-269875">
              <a:lnSpc>
                <a:spcPct val="100000"/>
              </a:lnSpc>
              <a:spcAft>
                <a:spcPts val="600"/>
              </a:spcAft>
              <a:buClr>
                <a:srgbClr val="000000"/>
              </a:buClr>
              <a:buFont typeface="Symbol"/>
              <a:buChar char=""/>
            </a:pPr>
            <a:endParaRPr lang="de-DE" sz="2400" spc="-1" dirty="0">
              <a:solidFill>
                <a:srgbClr val="000000"/>
              </a:solidFill>
              <a:ea typeface="DejaVu Sans"/>
            </a:endParaRPr>
          </a:p>
          <a:p>
            <a:pPr marL="625475" lvl="2" indent="-269875">
              <a:lnSpc>
                <a:spcPct val="100000"/>
              </a:lnSpc>
              <a:spcAft>
                <a:spcPts val="600"/>
              </a:spcAft>
              <a:buClr>
                <a:srgbClr val="000000"/>
              </a:buClr>
              <a:buFont typeface="Symbol"/>
              <a:buChar char=""/>
            </a:pPr>
            <a:endParaRPr lang="de-DE" sz="2400" spc="-1" dirty="0">
              <a:solidFill>
                <a:srgbClr val="000000"/>
              </a:solidFill>
              <a:ea typeface="DejaVu Sans"/>
            </a:endParaRPr>
          </a:p>
          <a:p>
            <a:pPr marL="625475" lvl="2" indent="-269875">
              <a:lnSpc>
                <a:spcPct val="100000"/>
              </a:lnSpc>
              <a:spcAft>
                <a:spcPts val="600"/>
              </a:spcAft>
              <a:buClr>
                <a:srgbClr val="000000"/>
              </a:buClr>
              <a:buFont typeface="Symbol"/>
              <a:buChar char=""/>
            </a:pPr>
            <a:endParaRPr lang="de-DE" sz="2400" spc="-1" dirty="0">
              <a:solidFill>
                <a:srgbClr val="000000"/>
              </a:solidFill>
              <a:ea typeface="DejaVu Sans"/>
            </a:endParaRPr>
          </a:p>
          <a:p>
            <a:pPr marL="443775" lvl="2" indent="0">
              <a:lnSpc>
                <a:spcPct val="100000"/>
              </a:lnSpc>
              <a:spcAft>
                <a:spcPts val="1200"/>
              </a:spcAft>
              <a:buClr>
                <a:srgbClr val="000000"/>
              </a:buClr>
              <a:buNone/>
            </a:pPr>
            <a:endParaRPr lang="de-DE" sz="2400" spc="-1" dirty="0">
              <a:solidFill>
                <a:srgbClr val="000000"/>
              </a:solidFill>
              <a:ea typeface="DejaVu Sans"/>
            </a:endParaRPr>
          </a:p>
        </p:txBody>
      </p:sp>
      <p:sp>
        <p:nvSpPr>
          <p:cNvPr id="4" name="Titel 1">
            <a:extLst>
              <a:ext uri="{FF2B5EF4-FFF2-40B4-BE49-F238E27FC236}">
                <a16:creationId xmlns:a16="http://schemas.microsoft.com/office/drawing/2014/main" id="{07D8D345-D74F-460E-AFD0-43A114671686}"/>
              </a:ext>
            </a:extLst>
          </p:cNvPr>
          <p:cNvSpPr>
            <a:spLocks noGrp="1"/>
          </p:cNvSpPr>
          <p:nvPr>
            <p:ph type="title"/>
          </p:nvPr>
        </p:nvSpPr>
        <p:spPr>
          <a:xfrm>
            <a:off x="767408" y="116632"/>
            <a:ext cx="11305256" cy="864096"/>
          </a:xfrm>
        </p:spPr>
        <p:txBody>
          <a:bodyPr lIns="360000" rIns="360000" anchor="ctr"/>
          <a:lstStyle/>
          <a:p>
            <a:pPr algn="ctr"/>
            <a:r>
              <a:rPr lang="de-DE" dirty="0"/>
              <a:t>Kohlenstoff Reservoirs (vereinfacht)</a:t>
            </a:r>
          </a:p>
        </p:txBody>
      </p:sp>
      <p:pic>
        <p:nvPicPr>
          <p:cNvPr id="10" name="Grafik 9">
            <a:extLst>
              <a:ext uri="{FF2B5EF4-FFF2-40B4-BE49-F238E27FC236}">
                <a16:creationId xmlns:a16="http://schemas.microsoft.com/office/drawing/2014/main" id="{8F5B77B0-4986-4067-8468-32A10912401D}"/>
              </a:ext>
            </a:extLst>
          </p:cNvPr>
          <p:cNvPicPr>
            <a:picLocks noChangeAspect="1"/>
          </p:cNvPicPr>
          <p:nvPr/>
        </p:nvPicPr>
        <p:blipFill>
          <a:blip r:embed="rId3"/>
          <a:srcRect/>
          <a:stretch/>
        </p:blipFill>
        <p:spPr>
          <a:xfrm>
            <a:off x="1271464" y="908720"/>
            <a:ext cx="6805253" cy="5949280"/>
          </a:xfrm>
          <a:prstGeom prst="rect">
            <a:avLst/>
          </a:prstGeom>
        </p:spPr>
      </p:pic>
      <p:sp>
        <p:nvSpPr>
          <p:cNvPr id="11" name="Inhaltsplatzhalter 2">
            <a:extLst>
              <a:ext uri="{FF2B5EF4-FFF2-40B4-BE49-F238E27FC236}">
                <a16:creationId xmlns:a16="http://schemas.microsoft.com/office/drawing/2014/main" id="{B52380FE-BFCD-4ADA-A186-35445FB4A1E8}"/>
              </a:ext>
            </a:extLst>
          </p:cNvPr>
          <p:cNvSpPr txBox="1">
            <a:spLocks/>
          </p:cNvSpPr>
          <p:nvPr/>
        </p:nvSpPr>
        <p:spPr bwMode="gray">
          <a:xfrm>
            <a:off x="8184232" y="1061120"/>
            <a:ext cx="3932323" cy="4847481"/>
          </a:xfrm>
          <a:prstGeom prst="rect">
            <a:avLst/>
          </a:prstGeom>
        </p:spPr>
        <p:txBody>
          <a:bodyPr vert="horz" wrap="square" lIns="0" tIns="0" rIns="0" bIns="0" rtlCol="0" anchor="t" anchorCtr="0">
            <a:spAutoFit/>
          </a:bodyPr>
          <a:lstStyle>
            <a:lvl1pPr marL="266700" indent="-266700" algn="l" defTabSz="914400" rtl="0" eaLnBrk="1" latinLnBrk="0" hangingPunct="1">
              <a:lnSpc>
                <a:spcPct val="114000"/>
              </a:lnSpc>
              <a:spcBef>
                <a:spcPts val="0"/>
              </a:spcBef>
              <a:buFont typeface="Wingdings 3" panose="05040102010807070707" pitchFamily="18" charset="2"/>
              <a:buChar char=""/>
              <a:defRPr sz="1600" kern="1200" spc="30" baseline="0">
                <a:solidFill>
                  <a:schemeClr val="tx1"/>
                </a:solidFill>
                <a:latin typeface="+mn-lt"/>
                <a:ea typeface="+mn-ea"/>
                <a:cs typeface="+mn-cs"/>
              </a:defRPr>
            </a:lvl1pPr>
            <a:lvl2pPr marL="808038" indent="-268288"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2pPr>
            <a:lvl3pPr marL="1341438" indent="-266700"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3pPr>
            <a:lvl4pPr marL="1882775" indent="-268288"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4pPr>
            <a:lvl5pPr marL="2422525" indent="-266700"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5113" lvl="2" indent="-174625">
              <a:lnSpc>
                <a:spcPct val="100000"/>
              </a:lnSpc>
              <a:spcAft>
                <a:spcPts val="600"/>
              </a:spcAft>
              <a:buClr>
                <a:srgbClr val="000000"/>
              </a:buClr>
              <a:buFont typeface="Symbol"/>
              <a:buChar char=""/>
            </a:pPr>
            <a:r>
              <a:rPr lang="de-DE" sz="2000" spc="-1" dirty="0">
                <a:solidFill>
                  <a:srgbClr val="000000"/>
                </a:solidFill>
                <a:ea typeface="DejaVu Sans"/>
              </a:rPr>
              <a:t>Im Erdsystem gibt es  verschiedene Reservoirs für Kohlenstoff: Atmosphäre, Land, Ozean, Lithosphäre.</a:t>
            </a:r>
          </a:p>
          <a:p>
            <a:pPr marL="265113" lvl="2" indent="-174625">
              <a:lnSpc>
                <a:spcPct val="100000"/>
              </a:lnSpc>
              <a:spcAft>
                <a:spcPts val="600"/>
              </a:spcAft>
              <a:buClr>
                <a:srgbClr val="000000"/>
              </a:buClr>
              <a:buFont typeface="Symbol"/>
              <a:buChar char=""/>
            </a:pPr>
            <a:r>
              <a:rPr lang="de-DE" sz="2000" spc="-1" dirty="0">
                <a:solidFill>
                  <a:srgbClr val="000000"/>
                </a:solidFill>
                <a:ea typeface="DejaVu Sans"/>
              </a:rPr>
              <a:t>Austausch findet durch physikalische, chemische, biologische und geologische Prozesse statt.</a:t>
            </a:r>
          </a:p>
          <a:p>
            <a:pPr marL="265113" lvl="2" indent="-174625">
              <a:lnSpc>
                <a:spcPct val="100000"/>
              </a:lnSpc>
              <a:spcAft>
                <a:spcPts val="600"/>
              </a:spcAft>
              <a:buClr>
                <a:srgbClr val="000000"/>
              </a:buClr>
              <a:buFont typeface="Symbol"/>
              <a:buChar char=""/>
            </a:pPr>
            <a:r>
              <a:rPr lang="de-DE" sz="2000" spc="-1" dirty="0">
                <a:solidFill>
                  <a:srgbClr val="000000"/>
                </a:solidFill>
                <a:ea typeface="DejaVu Sans"/>
              </a:rPr>
              <a:t>In der Atmosphäre liegt Kohlenstoff fast ausschließlich als CO</a:t>
            </a:r>
            <a:r>
              <a:rPr lang="de-DE" sz="2000" spc="-1" baseline="-25000" dirty="0">
                <a:solidFill>
                  <a:srgbClr val="000000"/>
                </a:solidFill>
                <a:ea typeface="DejaVu Sans"/>
              </a:rPr>
              <a:t>2</a:t>
            </a:r>
            <a:r>
              <a:rPr lang="de-DE" sz="2000" spc="-1" dirty="0">
                <a:solidFill>
                  <a:srgbClr val="000000"/>
                </a:solidFill>
                <a:ea typeface="DejaVu Sans"/>
              </a:rPr>
              <a:t> vor.</a:t>
            </a:r>
          </a:p>
          <a:p>
            <a:pPr marL="265113" lvl="2" indent="-174625">
              <a:lnSpc>
                <a:spcPct val="100000"/>
              </a:lnSpc>
              <a:spcAft>
                <a:spcPts val="600"/>
              </a:spcAft>
              <a:buClr>
                <a:srgbClr val="000000"/>
              </a:buClr>
              <a:buFont typeface="Symbol"/>
              <a:buChar char=""/>
            </a:pPr>
            <a:r>
              <a:rPr lang="de-DE" sz="2000" spc="-1" dirty="0">
                <a:solidFill>
                  <a:srgbClr val="000000"/>
                </a:solidFill>
                <a:ea typeface="DejaVu Sans"/>
              </a:rPr>
              <a:t>CO</a:t>
            </a:r>
            <a:r>
              <a:rPr lang="de-DE" sz="2000" spc="-1" baseline="-25000" dirty="0">
                <a:solidFill>
                  <a:srgbClr val="000000"/>
                </a:solidFill>
                <a:ea typeface="DejaVu Sans"/>
              </a:rPr>
              <a:t>2</a:t>
            </a:r>
            <a:r>
              <a:rPr lang="de-DE" sz="2000" spc="-1" dirty="0">
                <a:solidFill>
                  <a:srgbClr val="000000"/>
                </a:solidFill>
                <a:ea typeface="DejaVu Sans"/>
              </a:rPr>
              <a:t> ist hier chemisch sehr stabil und die Konzentration wird fast nur durch Austauschprozesse an der Erdoberfläche verändert.</a:t>
            </a:r>
          </a:p>
        </p:txBody>
      </p:sp>
      <p:sp>
        <p:nvSpPr>
          <p:cNvPr id="12" name="Textfeld 11">
            <a:extLst>
              <a:ext uri="{FF2B5EF4-FFF2-40B4-BE49-F238E27FC236}">
                <a16:creationId xmlns:a16="http://schemas.microsoft.com/office/drawing/2014/main" id="{2B25EB22-0748-4C73-AFC3-6323D31D93DF}"/>
              </a:ext>
            </a:extLst>
          </p:cNvPr>
          <p:cNvSpPr txBox="1"/>
          <p:nvPr/>
        </p:nvSpPr>
        <p:spPr>
          <a:xfrm rot="16200000">
            <a:off x="829390" y="4628022"/>
            <a:ext cx="1120500" cy="92333"/>
          </a:xfrm>
          <a:prstGeom prst="rect">
            <a:avLst/>
          </a:prstGeom>
          <a:noFill/>
        </p:spPr>
        <p:txBody>
          <a:bodyPr wrap="none" lIns="0" tIns="0" rIns="0" bIns="0">
            <a:spAutoFit/>
          </a:bodyPr>
          <a:lstStyle/>
          <a:p>
            <a:r>
              <a:rPr lang="de-DE" sz="600" dirty="0"/>
              <a:t>Verändert nach IPCC AR5, 2013</a:t>
            </a:r>
          </a:p>
        </p:txBody>
      </p:sp>
    </p:spTree>
    <p:extLst>
      <p:ext uri="{BB962C8B-B14F-4D97-AF65-F5344CB8AC3E}">
        <p14:creationId xmlns:p14="http://schemas.microsoft.com/office/powerpoint/2010/main" val="24205268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2">
            <a:extLst>
              <a:ext uri="{FF2B5EF4-FFF2-40B4-BE49-F238E27FC236}">
                <a16:creationId xmlns:a16="http://schemas.microsoft.com/office/drawing/2014/main" id="{F23CD3FA-9027-451A-A295-D562D93D638F}"/>
              </a:ext>
            </a:extLst>
          </p:cNvPr>
          <p:cNvSpPr txBox="1">
            <a:spLocks/>
          </p:cNvSpPr>
          <p:nvPr/>
        </p:nvSpPr>
        <p:spPr bwMode="gray">
          <a:xfrm>
            <a:off x="767407" y="908720"/>
            <a:ext cx="11233249" cy="2088232"/>
          </a:xfrm>
          <a:prstGeom prst="rect">
            <a:avLst/>
          </a:prstGeom>
        </p:spPr>
        <p:txBody>
          <a:bodyPr vert="horz" lIns="0" tIns="0" rIns="0" bIns="0" rtlCol="0" anchor="t" anchorCtr="0">
            <a:noAutofit/>
          </a:bodyPr>
          <a:lstStyle>
            <a:lvl1pPr marL="266700" indent="-266700" algn="l" defTabSz="914400" rtl="0" eaLnBrk="1" latinLnBrk="0" hangingPunct="1">
              <a:lnSpc>
                <a:spcPct val="114000"/>
              </a:lnSpc>
              <a:spcBef>
                <a:spcPts val="0"/>
              </a:spcBef>
              <a:buFont typeface="Wingdings 3" panose="05040102010807070707" pitchFamily="18" charset="2"/>
              <a:buChar char=""/>
              <a:defRPr sz="1600" kern="1200" spc="30" baseline="0">
                <a:solidFill>
                  <a:schemeClr val="tx1"/>
                </a:solidFill>
                <a:latin typeface="+mn-lt"/>
                <a:ea typeface="+mn-ea"/>
                <a:cs typeface="+mn-cs"/>
              </a:defRPr>
            </a:lvl1pPr>
            <a:lvl2pPr marL="808038" indent="-268288"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2pPr>
            <a:lvl3pPr marL="1341438" indent="-266700"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3pPr>
            <a:lvl4pPr marL="1882775" indent="-268288"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4pPr>
            <a:lvl5pPr marL="2422525" indent="-266700"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25475" lvl="2" indent="-269875">
              <a:lnSpc>
                <a:spcPct val="100000"/>
              </a:lnSpc>
              <a:spcAft>
                <a:spcPts val="600"/>
              </a:spcAft>
              <a:buClr>
                <a:srgbClr val="000000"/>
              </a:buClr>
              <a:buFont typeface="Symbol"/>
              <a:buChar char=""/>
            </a:pPr>
            <a:endParaRPr lang="de-DE" sz="2400" spc="-1" dirty="0">
              <a:solidFill>
                <a:srgbClr val="000000"/>
              </a:solidFill>
              <a:ea typeface="DejaVu Sans"/>
            </a:endParaRPr>
          </a:p>
          <a:p>
            <a:pPr marL="625475" lvl="2" indent="-269875">
              <a:lnSpc>
                <a:spcPct val="100000"/>
              </a:lnSpc>
              <a:spcAft>
                <a:spcPts val="600"/>
              </a:spcAft>
              <a:buClr>
                <a:srgbClr val="000000"/>
              </a:buClr>
              <a:buFont typeface="Symbol"/>
              <a:buChar char=""/>
            </a:pPr>
            <a:endParaRPr lang="de-DE" sz="2400" spc="-1" dirty="0">
              <a:solidFill>
                <a:srgbClr val="000000"/>
              </a:solidFill>
              <a:ea typeface="DejaVu Sans"/>
            </a:endParaRPr>
          </a:p>
          <a:p>
            <a:pPr marL="625475" lvl="2" indent="-269875">
              <a:lnSpc>
                <a:spcPct val="100000"/>
              </a:lnSpc>
              <a:spcAft>
                <a:spcPts val="600"/>
              </a:spcAft>
              <a:buClr>
                <a:srgbClr val="000000"/>
              </a:buClr>
              <a:buFont typeface="Symbol"/>
              <a:buChar char=""/>
            </a:pPr>
            <a:endParaRPr lang="de-DE" sz="2400" spc="-1" dirty="0">
              <a:solidFill>
                <a:srgbClr val="000000"/>
              </a:solidFill>
              <a:ea typeface="DejaVu Sans"/>
            </a:endParaRPr>
          </a:p>
          <a:p>
            <a:pPr marL="443775" lvl="2" indent="0">
              <a:lnSpc>
                <a:spcPct val="100000"/>
              </a:lnSpc>
              <a:spcAft>
                <a:spcPts val="1200"/>
              </a:spcAft>
              <a:buClr>
                <a:srgbClr val="000000"/>
              </a:buClr>
              <a:buNone/>
            </a:pPr>
            <a:endParaRPr lang="de-DE" sz="2400" spc="-1" dirty="0">
              <a:solidFill>
                <a:srgbClr val="000000"/>
              </a:solidFill>
              <a:ea typeface="DejaVu Sans"/>
            </a:endParaRPr>
          </a:p>
        </p:txBody>
      </p:sp>
      <p:sp>
        <p:nvSpPr>
          <p:cNvPr id="4" name="Titel 1">
            <a:extLst>
              <a:ext uri="{FF2B5EF4-FFF2-40B4-BE49-F238E27FC236}">
                <a16:creationId xmlns:a16="http://schemas.microsoft.com/office/drawing/2014/main" id="{07D8D345-D74F-460E-AFD0-43A114671686}"/>
              </a:ext>
            </a:extLst>
          </p:cNvPr>
          <p:cNvSpPr>
            <a:spLocks noGrp="1"/>
          </p:cNvSpPr>
          <p:nvPr>
            <p:ph type="title"/>
          </p:nvPr>
        </p:nvSpPr>
        <p:spPr>
          <a:xfrm>
            <a:off x="767408" y="116632"/>
            <a:ext cx="11305256" cy="864096"/>
          </a:xfrm>
        </p:spPr>
        <p:txBody>
          <a:bodyPr lIns="360000" rIns="360000" anchor="ctr"/>
          <a:lstStyle/>
          <a:p>
            <a:pPr algn="ctr"/>
            <a:r>
              <a:rPr lang="de-DE" dirty="0"/>
              <a:t>Langsamer Kohlenstoffzyklus (</a:t>
            </a:r>
            <a:r>
              <a:rPr lang="de-DE" dirty="0" err="1"/>
              <a:t>anorg</a:t>
            </a:r>
            <a:r>
              <a:rPr lang="de-DE" dirty="0"/>
              <a:t>., vereinfacht)</a:t>
            </a:r>
          </a:p>
        </p:txBody>
      </p:sp>
      <p:grpSp>
        <p:nvGrpSpPr>
          <p:cNvPr id="27" name="Gruppieren 26">
            <a:extLst>
              <a:ext uri="{FF2B5EF4-FFF2-40B4-BE49-F238E27FC236}">
                <a16:creationId xmlns:a16="http://schemas.microsoft.com/office/drawing/2014/main" id="{1352FFAC-703E-4045-99AE-4897EA8B83F4}"/>
              </a:ext>
            </a:extLst>
          </p:cNvPr>
          <p:cNvGrpSpPr/>
          <p:nvPr/>
        </p:nvGrpSpPr>
        <p:grpSpPr>
          <a:xfrm>
            <a:off x="1271464" y="908720"/>
            <a:ext cx="6805253" cy="5949280"/>
            <a:chOff x="3213105" y="908720"/>
            <a:chExt cx="6805253" cy="5949280"/>
          </a:xfrm>
        </p:grpSpPr>
        <p:pic>
          <p:nvPicPr>
            <p:cNvPr id="10" name="Grafik 9">
              <a:extLst>
                <a:ext uri="{FF2B5EF4-FFF2-40B4-BE49-F238E27FC236}">
                  <a16:creationId xmlns:a16="http://schemas.microsoft.com/office/drawing/2014/main" id="{8F5B77B0-4986-4067-8468-32A10912401D}"/>
                </a:ext>
              </a:extLst>
            </p:cNvPr>
            <p:cNvPicPr>
              <a:picLocks noChangeAspect="1"/>
            </p:cNvPicPr>
            <p:nvPr/>
          </p:nvPicPr>
          <p:blipFill>
            <a:blip r:embed="rId3"/>
            <a:srcRect/>
            <a:stretch/>
          </p:blipFill>
          <p:spPr>
            <a:xfrm>
              <a:off x="3213105" y="908720"/>
              <a:ext cx="6805253" cy="5949280"/>
            </a:xfrm>
            <a:prstGeom prst="rect">
              <a:avLst/>
            </a:prstGeom>
            <a:solidFill>
              <a:schemeClr val="bg1">
                <a:alpha val="50000"/>
              </a:schemeClr>
            </a:solidFill>
          </p:spPr>
        </p:pic>
        <p:sp>
          <p:nvSpPr>
            <p:cNvPr id="12" name="Freihandform: Form 11">
              <a:extLst>
                <a:ext uri="{FF2B5EF4-FFF2-40B4-BE49-F238E27FC236}">
                  <a16:creationId xmlns:a16="http://schemas.microsoft.com/office/drawing/2014/main" id="{0F4CA1FE-69F7-453D-B65E-000A444A7A6B}"/>
                </a:ext>
              </a:extLst>
            </p:cNvPr>
            <p:cNvSpPr/>
            <p:nvPr/>
          </p:nvSpPr>
          <p:spPr>
            <a:xfrm>
              <a:off x="5367338" y="3571875"/>
              <a:ext cx="2171700" cy="1409701"/>
            </a:xfrm>
            <a:custGeom>
              <a:avLst/>
              <a:gdLst>
                <a:gd name="connsiteX0" fmla="*/ 1943100 w 1943100"/>
                <a:gd name="connsiteY0" fmla="*/ 4763 h 1185890"/>
                <a:gd name="connsiteX1" fmla="*/ 1914525 w 1943100"/>
                <a:gd name="connsiteY1" fmla="*/ 0 h 1185890"/>
                <a:gd name="connsiteX2" fmla="*/ 1852612 w 1943100"/>
                <a:gd name="connsiteY2" fmla="*/ 19050 h 1185890"/>
                <a:gd name="connsiteX3" fmla="*/ 1838325 w 1943100"/>
                <a:gd name="connsiteY3" fmla="*/ 28575 h 1185890"/>
                <a:gd name="connsiteX4" fmla="*/ 1828800 w 1943100"/>
                <a:gd name="connsiteY4" fmla="*/ 52388 h 1185890"/>
                <a:gd name="connsiteX5" fmla="*/ 1819275 w 1943100"/>
                <a:gd name="connsiteY5" fmla="*/ 100013 h 1185890"/>
                <a:gd name="connsiteX6" fmla="*/ 1824037 w 1943100"/>
                <a:gd name="connsiteY6" fmla="*/ 138113 h 1185890"/>
                <a:gd name="connsiteX7" fmla="*/ 1809750 w 1943100"/>
                <a:gd name="connsiteY7" fmla="*/ 204788 h 1185890"/>
                <a:gd name="connsiteX8" fmla="*/ 1804987 w 1943100"/>
                <a:gd name="connsiteY8" fmla="*/ 257175 h 1185890"/>
                <a:gd name="connsiteX9" fmla="*/ 1790700 w 1943100"/>
                <a:gd name="connsiteY9" fmla="*/ 271463 h 1185890"/>
                <a:gd name="connsiteX10" fmla="*/ 1752600 w 1943100"/>
                <a:gd name="connsiteY10" fmla="*/ 290513 h 1185890"/>
                <a:gd name="connsiteX11" fmla="*/ 1619250 w 1943100"/>
                <a:gd name="connsiteY11" fmla="*/ 285750 h 1185890"/>
                <a:gd name="connsiteX12" fmla="*/ 1566862 w 1943100"/>
                <a:gd name="connsiteY12" fmla="*/ 271463 h 1185890"/>
                <a:gd name="connsiteX13" fmla="*/ 1481137 w 1943100"/>
                <a:gd name="connsiteY13" fmla="*/ 261938 h 1185890"/>
                <a:gd name="connsiteX14" fmla="*/ 1409700 w 1943100"/>
                <a:gd name="connsiteY14" fmla="*/ 252413 h 1185890"/>
                <a:gd name="connsiteX15" fmla="*/ 1390650 w 1943100"/>
                <a:gd name="connsiteY15" fmla="*/ 242888 h 1185890"/>
                <a:gd name="connsiteX16" fmla="*/ 1319212 w 1943100"/>
                <a:gd name="connsiteY16" fmla="*/ 247650 h 1185890"/>
                <a:gd name="connsiteX17" fmla="*/ 1304925 w 1943100"/>
                <a:gd name="connsiteY17" fmla="*/ 261938 h 1185890"/>
                <a:gd name="connsiteX18" fmla="*/ 1290637 w 1943100"/>
                <a:gd name="connsiteY18" fmla="*/ 271463 h 1185890"/>
                <a:gd name="connsiteX19" fmla="*/ 1281112 w 1943100"/>
                <a:gd name="connsiteY19" fmla="*/ 290513 h 1185890"/>
                <a:gd name="connsiteX20" fmla="*/ 1271587 w 1943100"/>
                <a:gd name="connsiteY20" fmla="*/ 319088 h 1185890"/>
                <a:gd name="connsiteX21" fmla="*/ 1281112 w 1943100"/>
                <a:gd name="connsiteY21" fmla="*/ 447675 h 1185890"/>
                <a:gd name="connsiteX22" fmla="*/ 1266825 w 1943100"/>
                <a:gd name="connsiteY22" fmla="*/ 495300 h 1185890"/>
                <a:gd name="connsiteX23" fmla="*/ 1252537 w 1943100"/>
                <a:gd name="connsiteY23" fmla="*/ 500063 h 1185890"/>
                <a:gd name="connsiteX24" fmla="*/ 1200150 w 1943100"/>
                <a:gd name="connsiteY24" fmla="*/ 509588 h 1185890"/>
                <a:gd name="connsiteX25" fmla="*/ 1181100 w 1943100"/>
                <a:gd name="connsiteY25" fmla="*/ 514350 h 1185890"/>
                <a:gd name="connsiteX26" fmla="*/ 1033462 w 1943100"/>
                <a:gd name="connsiteY26" fmla="*/ 523875 h 1185890"/>
                <a:gd name="connsiteX27" fmla="*/ 985837 w 1943100"/>
                <a:gd name="connsiteY27" fmla="*/ 528638 h 1185890"/>
                <a:gd name="connsiteX28" fmla="*/ 909637 w 1943100"/>
                <a:gd name="connsiteY28" fmla="*/ 547688 h 1185890"/>
                <a:gd name="connsiteX29" fmla="*/ 900112 w 1943100"/>
                <a:gd name="connsiteY29" fmla="*/ 561975 h 1185890"/>
                <a:gd name="connsiteX30" fmla="*/ 881062 w 1943100"/>
                <a:gd name="connsiteY30" fmla="*/ 571500 h 1185890"/>
                <a:gd name="connsiteX31" fmla="*/ 862012 w 1943100"/>
                <a:gd name="connsiteY31" fmla="*/ 600075 h 1185890"/>
                <a:gd name="connsiteX32" fmla="*/ 828675 w 1943100"/>
                <a:gd name="connsiteY32" fmla="*/ 619125 h 1185890"/>
                <a:gd name="connsiteX33" fmla="*/ 814387 w 1943100"/>
                <a:gd name="connsiteY33" fmla="*/ 638175 h 1185890"/>
                <a:gd name="connsiteX34" fmla="*/ 800100 w 1943100"/>
                <a:gd name="connsiteY34" fmla="*/ 642938 h 1185890"/>
                <a:gd name="connsiteX35" fmla="*/ 785812 w 1943100"/>
                <a:gd name="connsiteY35" fmla="*/ 652463 h 1185890"/>
                <a:gd name="connsiteX36" fmla="*/ 771525 w 1943100"/>
                <a:gd name="connsiteY36" fmla="*/ 666750 h 1185890"/>
                <a:gd name="connsiteX37" fmla="*/ 752475 w 1943100"/>
                <a:gd name="connsiteY37" fmla="*/ 671513 h 1185890"/>
                <a:gd name="connsiteX38" fmla="*/ 738187 w 1943100"/>
                <a:gd name="connsiteY38" fmla="*/ 681038 h 1185890"/>
                <a:gd name="connsiteX39" fmla="*/ 723900 w 1943100"/>
                <a:gd name="connsiteY39" fmla="*/ 685800 h 1185890"/>
                <a:gd name="connsiteX40" fmla="*/ 676275 w 1943100"/>
                <a:gd name="connsiteY40" fmla="*/ 709613 h 1185890"/>
                <a:gd name="connsiteX41" fmla="*/ 676275 w 1943100"/>
                <a:gd name="connsiteY41" fmla="*/ 709613 h 1185890"/>
                <a:gd name="connsiteX42" fmla="*/ 661987 w 1943100"/>
                <a:gd name="connsiteY42" fmla="*/ 719138 h 1185890"/>
                <a:gd name="connsiteX43" fmla="*/ 619125 w 1943100"/>
                <a:gd name="connsiteY43" fmla="*/ 733425 h 1185890"/>
                <a:gd name="connsiteX44" fmla="*/ 585787 w 1943100"/>
                <a:gd name="connsiteY44" fmla="*/ 752475 h 1185890"/>
                <a:gd name="connsiteX45" fmla="*/ 561975 w 1943100"/>
                <a:gd name="connsiteY45" fmla="*/ 762000 h 1185890"/>
                <a:gd name="connsiteX46" fmla="*/ 528637 w 1943100"/>
                <a:gd name="connsiteY46" fmla="*/ 766763 h 1185890"/>
                <a:gd name="connsiteX47" fmla="*/ 442912 w 1943100"/>
                <a:gd name="connsiteY47" fmla="*/ 776288 h 1185890"/>
                <a:gd name="connsiteX48" fmla="*/ 409575 w 1943100"/>
                <a:gd name="connsiteY48" fmla="*/ 790575 h 1185890"/>
                <a:gd name="connsiteX49" fmla="*/ 395287 w 1943100"/>
                <a:gd name="connsiteY49" fmla="*/ 800100 h 1185890"/>
                <a:gd name="connsiteX50" fmla="*/ 376237 w 1943100"/>
                <a:gd name="connsiteY50" fmla="*/ 809625 h 1185890"/>
                <a:gd name="connsiteX51" fmla="*/ 328612 w 1943100"/>
                <a:gd name="connsiteY51" fmla="*/ 842963 h 1185890"/>
                <a:gd name="connsiteX52" fmla="*/ 309562 w 1943100"/>
                <a:gd name="connsiteY52" fmla="*/ 847725 h 1185890"/>
                <a:gd name="connsiteX53" fmla="*/ 276225 w 1943100"/>
                <a:gd name="connsiteY53" fmla="*/ 881063 h 1185890"/>
                <a:gd name="connsiteX54" fmla="*/ 261937 w 1943100"/>
                <a:gd name="connsiteY54" fmla="*/ 900113 h 1185890"/>
                <a:gd name="connsiteX55" fmla="*/ 252412 w 1943100"/>
                <a:gd name="connsiteY55" fmla="*/ 914400 h 1185890"/>
                <a:gd name="connsiteX56" fmla="*/ 233362 w 1943100"/>
                <a:gd name="connsiteY56" fmla="*/ 928688 h 1185890"/>
                <a:gd name="connsiteX57" fmla="*/ 214312 w 1943100"/>
                <a:gd name="connsiteY57" fmla="*/ 952500 h 1185890"/>
                <a:gd name="connsiteX58" fmla="*/ 195262 w 1943100"/>
                <a:gd name="connsiteY58" fmla="*/ 971550 h 1185890"/>
                <a:gd name="connsiteX59" fmla="*/ 180975 w 1943100"/>
                <a:gd name="connsiteY59" fmla="*/ 990600 h 1185890"/>
                <a:gd name="connsiteX60" fmla="*/ 161925 w 1943100"/>
                <a:gd name="connsiteY60" fmla="*/ 1004888 h 1185890"/>
                <a:gd name="connsiteX61" fmla="*/ 133350 w 1943100"/>
                <a:gd name="connsiteY61" fmla="*/ 1042988 h 1185890"/>
                <a:gd name="connsiteX62" fmla="*/ 114300 w 1943100"/>
                <a:gd name="connsiteY62" fmla="*/ 1071563 h 1185890"/>
                <a:gd name="connsiteX63" fmla="*/ 71437 w 1943100"/>
                <a:gd name="connsiteY63" fmla="*/ 1114425 h 1185890"/>
                <a:gd name="connsiteX64" fmla="*/ 57150 w 1943100"/>
                <a:gd name="connsiteY64" fmla="*/ 1138238 h 1185890"/>
                <a:gd name="connsiteX65" fmla="*/ 14287 w 1943100"/>
                <a:gd name="connsiteY65" fmla="*/ 1171575 h 1185890"/>
                <a:gd name="connsiteX66" fmla="*/ 0 w 1943100"/>
                <a:gd name="connsiteY66" fmla="*/ 1185863 h 1185890"/>
                <a:gd name="connsiteX0" fmla="*/ 2171700 w 2171700"/>
                <a:gd name="connsiteY0" fmla="*/ 4763 h 1409701"/>
                <a:gd name="connsiteX1" fmla="*/ 2143125 w 2171700"/>
                <a:gd name="connsiteY1" fmla="*/ 0 h 1409701"/>
                <a:gd name="connsiteX2" fmla="*/ 2081212 w 2171700"/>
                <a:gd name="connsiteY2" fmla="*/ 19050 h 1409701"/>
                <a:gd name="connsiteX3" fmla="*/ 2066925 w 2171700"/>
                <a:gd name="connsiteY3" fmla="*/ 28575 h 1409701"/>
                <a:gd name="connsiteX4" fmla="*/ 2057400 w 2171700"/>
                <a:gd name="connsiteY4" fmla="*/ 52388 h 1409701"/>
                <a:gd name="connsiteX5" fmla="*/ 2047875 w 2171700"/>
                <a:gd name="connsiteY5" fmla="*/ 100013 h 1409701"/>
                <a:gd name="connsiteX6" fmla="*/ 2052637 w 2171700"/>
                <a:gd name="connsiteY6" fmla="*/ 138113 h 1409701"/>
                <a:gd name="connsiteX7" fmla="*/ 2038350 w 2171700"/>
                <a:gd name="connsiteY7" fmla="*/ 204788 h 1409701"/>
                <a:gd name="connsiteX8" fmla="*/ 2033587 w 2171700"/>
                <a:gd name="connsiteY8" fmla="*/ 257175 h 1409701"/>
                <a:gd name="connsiteX9" fmla="*/ 2019300 w 2171700"/>
                <a:gd name="connsiteY9" fmla="*/ 271463 h 1409701"/>
                <a:gd name="connsiteX10" fmla="*/ 1981200 w 2171700"/>
                <a:gd name="connsiteY10" fmla="*/ 290513 h 1409701"/>
                <a:gd name="connsiteX11" fmla="*/ 1847850 w 2171700"/>
                <a:gd name="connsiteY11" fmla="*/ 285750 h 1409701"/>
                <a:gd name="connsiteX12" fmla="*/ 1795462 w 2171700"/>
                <a:gd name="connsiteY12" fmla="*/ 271463 h 1409701"/>
                <a:gd name="connsiteX13" fmla="*/ 1709737 w 2171700"/>
                <a:gd name="connsiteY13" fmla="*/ 261938 h 1409701"/>
                <a:gd name="connsiteX14" fmla="*/ 1638300 w 2171700"/>
                <a:gd name="connsiteY14" fmla="*/ 252413 h 1409701"/>
                <a:gd name="connsiteX15" fmla="*/ 1619250 w 2171700"/>
                <a:gd name="connsiteY15" fmla="*/ 242888 h 1409701"/>
                <a:gd name="connsiteX16" fmla="*/ 1547812 w 2171700"/>
                <a:gd name="connsiteY16" fmla="*/ 247650 h 1409701"/>
                <a:gd name="connsiteX17" fmla="*/ 1533525 w 2171700"/>
                <a:gd name="connsiteY17" fmla="*/ 261938 h 1409701"/>
                <a:gd name="connsiteX18" fmla="*/ 1519237 w 2171700"/>
                <a:gd name="connsiteY18" fmla="*/ 271463 h 1409701"/>
                <a:gd name="connsiteX19" fmla="*/ 1509712 w 2171700"/>
                <a:gd name="connsiteY19" fmla="*/ 290513 h 1409701"/>
                <a:gd name="connsiteX20" fmla="*/ 1500187 w 2171700"/>
                <a:gd name="connsiteY20" fmla="*/ 319088 h 1409701"/>
                <a:gd name="connsiteX21" fmla="*/ 1509712 w 2171700"/>
                <a:gd name="connsiteY21" fmla="*/ 447675 h 1409701"/>
                <a:gd name="connsiteX22" fmla="*/ 1495425 w 2171700"/>
                <a:gd name="connsiteY22" fmla="*/ 495300 h 1409701"/>
                <a:gd name="connsiteX23" fmla="*/ 1481137 w 2171700"/>
                <a:gd name="connsiteY23" fmla="*/ 500063 h 1409701"/>
                <a:gd name="connsiteX24" fmla="*/ 1428750 w 2171700"/>
                <a:gd name="connsiteY24" fmla="*/ 509588 h 1409701"/>
                <a:gd name="connsiteX25" fmla="*/ 1409700 w 2171700"/>
                <a:gd name="connsiteY25" fmla="*/ 514350 h 1409701"/>
                <a:gd name="connsiteX26" fmla="*/ 1262062 w 2171700"/>
                <a:gd name="connsiteY26" fmla="*/ 523875 h 1409701"/>
                <a:gd name="connsiteX27" fmla="*/ 1214437 w 2171700"/>
                <a:gd name="connsiteY27" fmla="*/ 528638 h 1409701"/>
                <a:gd name="connsiteX28" fmla="*/ 1138237 w 2171700"/>
                <a:gd name="connsiteY28" fmla="*/ 547688 h 1409701"/>
                <a:gd name="connsiteX29" fmla="*/ 1128712 w 2171700"/>
                <a:gd name="connsiteY29" fmla="*/ 561975 h 1409701"/>
                <a:gd name="connsiteX30" fmla="*/ 1109662 w 2171700"/>
                <a:gd name="connsiteY30" fmla="*/ 571500 h 1409701"/>
                <a:gd name="connsiteX31" fmla="*/ 1090612 w 2171700"/>
                <a:gd name="connsiteY31" fmla="*/ 600075 h 1409701"/>
                <a:gd name="connsiteX32" fmla="*/ 1057275 w 2171700"/>
                <a:gd name="connsiteY32" fmla="*/ 619125 h 1409701"/>
                <a:gd name="connsiteX33" fmla="*/ 1042987 w 2171700"/>
                <a:gd name="connsiteY33" fmla="*/ 638175 h 1409701"/>
                <a:gd name="connsiteX34" fmla="*/ 1028700 w 2171700"/>
                <a:gd name="connsiteY34" fmla="*/ 642938 h 1409701"/>
                <a:gd name="connsiteX35" fmla="*/ 1014412 w 2171700"/>
                <a:gd name="connsiteY35" fmla="*/ 652463 h 1409701"/>
                <a:gd name="connsiteX36" fmla="*/ 1000125 w 2171700"/>
                <a:gd name="connsiteY36" fmla="*/ 666750 h 1409701"/>
                <a:gd name="connsiteX37" fmla="*/ 981075 w 2171700"/>
                <a:gd name="connsiteY37" fmla="*/ 671513 h 1409701"/>
                <a:gd name="connsiteX38" fmla="*/ 966787 w 2171700"/>
                <a:gd name="connsiteY38" fmla="*/ 681038 h 1409701"/>
                <a:gd name="connsiteX39" fmla="*/ 952500 w 2171700"/>
                <a:gd name="connsiteY39" fmla="*/ 685800 h 1409701"/>
                <a:gd name="connsiteX40" fmla="*/ 904875 w 2171700"/>
                <a:gd name="connsiteY40" fmla="*/ 709613 h 1409701"/>
                <a:gd name="connsiteX41" fmla="*/ 904875 w 2171700"/>
                <a:gd name="connsiteY41" fmla="*/ 709613 h 1409701"/>
                <a:gd name="connsiteX42" fmla="*/ 890587 w 2171700"/>
                <a:gd name="connsiteY42" fmla="*/ 719138 h 1409701"/>
                <a:gd name="connsiteX43" fmla="*/ 847725 w 2171700"/>
                <a:gd name="connsiteY43" fmla="*/ 733425 h 1409701"/>
                <a:gd name="connsiteX44" fmla="*/ 814387 w 2171700"/>
                <a:gd name="connsiteY44" fmla="*/ 752475 h 1409701"/>
                <a:gd name="connsiteX45" fmla="*/ 790575 w 2171700"/>
                <a:gd name="connsiteY45" fmla="*/ 762000 h 1409701"/>
                <a:gd name="connsiteX46" fmla="*/ 757237 w 2171700"/>
                <a:gd name="connsiteY46" fmla="*/ 766763 h 1409701"/>
                <a:gd name="connsiteX47" fmla="*/ 671512 w 2171700"/>
                <a:gd name="connsiteY47" fmla="*/ 776288 h 1409701"/>
                <a:gd name="connsiteX48" fmla="*/ 638175 w 2171700"/>
                <a:gd name="connsiteY48" fmla="*/ 790575 h 1409701"/>
                <a:gd name="connsiteX49" fmla="*/ 623887 w 2171700"/>
                <a:gd name="connsiteY49" fmla="*/ 800100 h 1409701"/>
                <a:gd name="connsiteX50" fmla="*/ 604837 w 2171700"/>
                <a:gd name="connsiteY50" fmla="*/ 809625 h 1409701"/>
                <a:gd name="connsiteX51" fmla="*/ 557212 w 2171700"/>
                <a:gd name="connsiteY51" fmla="*/ 842963 h 1409701"/>
                <a:gd name="connsiteX52" fmla="*/ 538162 w 2171700"/>
                <a:gd name="connsiteY52" fmla="*/ 847725 h 1409701"/>
                <a:gd name="connsiteX53" fmla="*/ 504825 w 2171700"/>
                <a:gd name="connsiteY53" fmla="*/ 881063 h 1409701"/>
                <a:gd name="connsiteX54" fmla="*/ 490537 w 2171700"/>
                <a:gd name="connsiteY54" fmla="*/ 900113 h 1409701"/>
                <a:gd name="connsiteX55" fmla="*/ 481012 w 2171700"/>
                <a:gd name="connsiteY55" fmla="*/ 914400 h 1409701"/>
                <a:gd name="connsiteX56" fmla="*/ 461962 w 2171700"/>
                <a:gd name="connsiteY56" fmla="*/ 928688 h 1409701"/>
                <a:gd name="connsiteX57" fmla="*/ 442912 w 2171700"/>
                <a:gd name="connsiteY57" fmla="*/ 952500 h 1409701"/>
                <a:gd name="connsiteX58" fmla="*/ 423862 w 2171700"/>
                <a:gd name="connsiteY58" fmla="*/ 971550 h 1409701"/>
                <a:gd name="connsiteX59" fmla="*/ 409575 w 2171700"/>
                <a:gd name="connsiteY59" fmla="*/ 990600 h 1409701"/>
                <a:gd name="connsiteX60" fmla="*/ 390525 w 2171700"/>
                <a:gd name="connsiteY60" fmla="*/ 1004888 h 1409701"/>
                <a:gd name="connsiteX61" fmla="*/ 361950 w 2171700"/>
                <a:gd name="connsiteY61" fmla="*/ 1042988 h 1409701"/>
                <a:gd name="connsiteX62" fmla="*/ 342900 w 2171700"/>
                <a:gd name="connsiteY62" fmla="*/ 1071563 h 1409701"/>
                <a:gd name="connsiteX63" fmla="*/ 300037 w 2171700"/>
                <a:gd name="connsiteY63" fmla="*/ 1114425 h 1409701"/>
                <a:gd name="connsiteX64" fmla="*/ 285750 w 2171700"/>
                <a:gd name="connsiteY64" fmla="*/ 1138238 h 1409701"/>
                <a:gd name="connsiteX65" fmla="*/ 242887 w 2171700"/>
                <a:gd name="connsiteY65" fmla="*/ 1171575 h 1409701"/>
                <a:gd name="connsiteX66" fmla="*/ 0 w 2171700"/>
                <a:gd name="connsiteY66" fmla="*/ 1409701 h 1409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171700" h="1409701">
                  <a:moveTo>
                    <a:pt x="2171700" y="4763"/>
                  </a:moveTo>
                  <a:cubicBezTo>
                    <a:pt x="2162175" y="3175"/>
                    <a:pt x="2152781" y="0"/>
                    <a:pt x="2143125" y="0"/>
                  </a:cubicBezTo>
                  <a:cubicBezTo>
                    <a:pt x="2120944" y="0"/>
                    <a:pt x="2100489" y="9412"/>
                    <a:pt x="2081212" y="19050"/>
                  </a:cubicBezTo>
                  <a:cubicBezTo>
                    <a:pt x="2076093" y="21610"/>
                    <a:pt x="2071687" y="25400"/>
                    <a:pt x="2066925" y="28575"/>
                  </a:cubicBezTo>
                  <a:cubicBezTo>
                    <a:pt x="2063750" y="36513"/>
                    <a:pt x="2060104" y="44278"/>
                    <a:pt x="2057400" y="52388"/>
                  </a:cubicBezTo>
                  <a:cubicBezTo>
                    <a:pt x="2052662" y="66602"/>
                    <a:pt x="2050221" y="85936"/>
                    <a:pt x="2047875" y="100013"/>
                  </a:cubicBezTo>
                  <a:cubicBezTo>
                    <a:pt x="2049462" y="112713"/>
                    <a:pt x="2052637" y="125314"/>
                    <a:pt x="2052637" y="138113"/>
                  </a:cubicBezTo>
                  <a:cubicBezTo>
                    <a:pt x="2052637" y="168154"/>
                    <a:pt x="2047210" y="178208"/>
                    <a:pt x="2038350" y="204788"/>
                  </a:cubicBezTo>
                  <a:cubicBezTo>
                    <a:pt x="2036762" y="222250"/>
                    <a:pt x="2038404" y="240315"/>
                    <a:pt x="2033587" y="257175"/>
                  </a:cubicBezTo>
                  <a:cubicBezTo>
                    <a:pt x="2031737" y="263651"/>
                    <a:pt x="2024414" y="267080"/>
                    <a:pt x="2019300" y="271463"/>
                  </a:cubicBezTo>
                  <a:cubicBezTo>
                    <a:pt x="1999301" y="288605"/>
                    <a:pt x="2004415" y="284709"/>
                    <a:pt x="1981200" y="290513"/>
                  </a:cubicBezTo>
                  <a:cubicBezTo>
                    <a:pt x="1936750" y="288925"/>
                    <a:pt x="1892252" y="288362"/>
                    <a:pt x="1847850" y="285750"/>
                  </a:cubicBezTo>
                  <a:cubicBezTo>
                    <a:pt x="1802669" y="283092"/>
                    <a:pt x="1835477" y="281467"/>
                    <a:pt x="1795462" y="271463"/>
                  </a:cubicBezTo>
                  <a:cubicBezTo>
                    <a:pt x="1778504" y="267223"/>
                    <a:pt x="1720604" y="263025"/>
                    <a:pt x="1709737" y="261938"/>
                  </a:cubicBezTo>
                  <a:cubicBezTo>
                    <a:pt x="1666033" y="257568"/>
                    <a:pt x="1675173" y="258558"/>
                    <a:pt x="1638300" y="252413"/>
                  </a:cubicBezTo>
                  <a:cubicBezTo>
                    <a:pt x="1631950" y="249238"/>
                    <a:pt x="1625775" y="245685"/>
                    <a:pt x="1619250" y="242888"/>
                  </a:cubicBezTo>
                  <a:cubicBezTo>
                    <a:pt x="1591857" y="231148"/>
                    <a:pt x="1589846" y="240644"/>
                    <a:pt x="1547812" y="247650"/>
                  </a:cubicBezTo>
                  <a:cubicBezTo>
                    <a:pt x="1543050" y="252413"/>
                    <a:pt x="1538699" y="257626"/>
                    <a:pt x="1533525" y="261938"/>
                  </a:cubicBezTo>
                  <a:cubicBezTo>
                    <a:pt x="1529128" y="265602"/>
                    <a:pt x="1522901" y="267066"/>
                    <a:pt x="1519237" y="271463"/>
                  </a:cubicBezTo>
                  <a:cubicBezTo>
                    <a:pt x="1514692" y="276917"/>
                    <a:pt x="1512349" y="283921"/>
                    <a:pt x="1509712" y="290513"/>
                  </a:cubicBezTo>
                  <a:cubicBezTo>
                    <a:pt x="1505983" y="299835"/>
                    <a:pt x="1500187" y="319088"/>
                    <a:pt x="1500187" y="319088"/>
                  </a:cubicBezTo>
                  <a:cubicBezTo>
                    <a:pt x="1507567" y="370741"/>
                    <a:pt x="1509712" y="378467"/>
                    <a:pt x="1509712" y="447675"/>
                  </a:cubicBezTo>
                  <a:cubicBezTo>
                    <a:pt x="1509712" y="458495"/>
                    <a:pt x="1504909" y="485816"/>
                    <a:pt x="1495425" y="495300"/>
                  </a:cubicBezTo>
                  <a:cubicBezTo>
                    <a:pt x="1491875" y="498850"/>
                    <a:pt x="1485964" y="498684"/>
                    <a:pt x="1481137" y="500063"/>
                  </a:cubicBezTo>
                  <a:cubicBezTo>
                    <a:pt x="1452792" y="508161"/>
                    <a:pt x="1465831" y="502846"/>
                    <a:pt x="1428750" y="509588"/>
                  </a:cubicBezTo>
                  <a:cubicBezTo>
                    <a:pt x="1422310" y="510759"/>
                    <a:pt x="1416221" y="513791"/>
                    <a:pt x="1409700" y="514350"/>
                  </a:cubicBezTo>
                  <a:cubicBezTo>
                    <a:pt x="1360565" y="518561"/>
                    <a:pt x="1311132" y="518967"/>
                    <a:pt x="1262062" y="523875"/>
                  </a:cubicBezTo>
                  <a:lnTo>
                    <a:pt x="1214437" y="528638"/>
                  </a:lnTo>
                  <a:cubicBezTo>
                    <a:pt x="1208897" y="529869"/>
                    <a:pt x="1147267" y="542671"/>
                    <a:pt x="1138237" y="547688"/>
                  </a:cubicBezTo>
                  <a:cubicBezTo>
                    <a:pt x="1133234" y="550468"/>
                    <a:pt x="1133109" y="558311"/>
                    <a:pt x="1128712" y="561975"/>
                  </a:cubicBezTo>
                  <a:cubicBezTo>
                    <a:pt x="1123258" y="566520"/>
                    <a:pt x="1116012" y="568325"/>
                    <a:pt x="1109662" y="571500"/>
                  </a:cubicBezTo>
                  <a:cubicBezTo>
                    <a:pt x="1103312" y="581025"/>
                    <a:pt x="1100851" y="594955"/>
                    <a:pt x="1090612" y="600075"/>
                  </a:cubicBezTo>
                  <a:cubicBezTo>
                    <a:pt x="1083140" y="603811"/>
                    <a:pt x="1064007" y="612393"/>
                    <a:pt x="1057275" y="619125"/>
                  </a:cubicBezTo>
                  <a:cubicBezTo>
                    <a:pt x="1051662" y="624738"/>
                    <a:pt x="1049085" y="633093"/>
                    <a:pt x="1042987" y="638175"/>
                  </a:cubicBezTo>
                  <a:cubicBezTo>
                    <a:pt x="1039131" y="641389"/>
                    <a:pt x="1033190" y="640693"/>
                    <a:pt x="1028700" y="642938"/>
                  </a:cubicBezTo>
                  <a:cubicBezTo>
                    <a:pt x="1023580" y="645498"/>
                    <a:pt x="1018809" y="648799"/>
                    <a:pt x="1014412" y="652463"/>
                  </a:cubicBezTo>
                  <a:cubicBezTo>
                    <a:pt x="1009238" y="656775"/>
                    <a:pt x="1005973" y="663408"/>
                    <a:pt x="1000125" y="666750"/>
                  </a:cubicBezTo>
                  <a:cubicBezTo>
                    <a:pt x="994442" y="669997"/>
                    <a:pt x="987425" y="669925"/>
                    <a:pt x="981075" y="671513"/>
                  </a:cubicBezTo>
                  <a:cubicBezTo>
                    <a:pt x="976312" y="674688"/>
                    <a:pt x="971907" y="678478"/>
                    <a:pt x="966787" y="681038"/>
                  </a:cubicBezTo>
                  <a:cubicBezTo>
                    <a:pt x="962297" y="683283"/>
                    <a:pt x="957058" y="683696"/>
                    <a:pt x="952500" y="685800"/>
                  </a:cubicBezTo>
                  <a:cubicBezTo>
                    <a:pt x="936385" y="693238"/>
                    <a:pt x="920750" y="701675"/>
                    <a:pt x="904875" y="709613"/>
                  </a:cubicBezTo>
                  <a:lnTo>
                    <a:pt x="904875" y="709613"/>
                  </a:lnTo>
                  <a:cubicBezTo>
                    <a:pt x="900112" y="712788"/>
                    <a:pt x="895871" y="716937"/>
                    <a:pt x="890587" y="719138"/>
                  </a:cubicBezTo>
                  <a:cubicBezTo>
                    <a:pt x="876685" y="724930"/>
                    <a:pt x="847725" y="733425"/>
                    <a:pt x="847725" y="733425"/>
                  </a:cubicBezTo>
                  <a:cubicBezTo>
                    <a:pt x="832402" y="743640"/>
                    <a:pt x="832514" y="744418"/>
                    <a:pt x="814387" y="752475"/>
                  </a:cubicBezTo>
                  <a:cubicBezTo>
                    <a:pt x="806575" y="755947"/>
                    <a:pt x="798869" y="759927"/>
                    <a:pt x="790575" y="762000"/>
                  </a:cubicBezTo>
                  <a:cubicBezTo>
                    <a:pt x="779685" y="764723"/>
                    <a:pt x="768310" y="764918"/>
                    <a:pt x="757237" y="766763"/>
                  </a:cubicBezTo>
                  <a:cubicBezTo>
                    <a:pt x="696752" y="776844"/>
                    <a:pt x="783372" y="767683"/>
                    <a:pt x="671512" y="776288"/>
                  </a:cubicBezTo>
                  <a:cubicBezTo>
                    <a:pt x="655482" y="781631"/>
                    <a:pt x="654654" y="781158"/>
                    <a:pt x="638175" y="790575"/>
                  </a:cubicBezTo>
                  <a:cubicBezTo>
                    <a:pt x="633205" y="793415"/>
                    <a:pt x="628857" y="797260"/>
                    <a:pt x="623887" y="800100"/>
                  </a:cubicBezTo>
                  <a:cubicBezTo>
                    <a:pt x="617723" y="803622"/>
                    <a:pt x="610857" y="805862"/>
                    <a:pt x="604837" y="809625"/>
                  </a:cubicBezTo>
                  <a:cubicBezTo>
                    <a:pt x="594328" y="816193"/>
                    <a:pt x="566865" y="840550"/>
                    <a:pt x="557212" y="842963"/>
                  </a:cubicBezTo>
                  <a:lnTo>
                    <a:pt x="538162" y="847725"/>
                  </a:lnTo>
                  <a:cubicBezTo>
                    <a:pt x="500068" y="898519"/>
                    <a:pt x="549270" y="836618"/>
                    <a:pt x="504825" y="881063"/>
                  </a:cubicBezTo>
                  <a:cubicBezTo>
                    <a:pt x="499212" y="886676"/>
                    <a:pt x="495151" y="893654"/>
                    <a:pt x="490537" y="900113"/>
                  </a:cubicBezTo>
                  <a:cubicBezTo>
                    <a:pt x="487210" y="904770"/>
                    <a:pt x="485059" y="910353"/>
                    <a:pt x="481012" y="914400"/>
                  </a:cubicBezTo>
                  <a:cubicBezTo>
                    <a:pt x="475399" y="920013"/>
                    <a:pt x="467575" y="923075"/>
                    <a:pt x="461962" y="928688"/>
                  </a:cubicBezTo>
                  <a:cubicBezTo>
                    <a:pt x="454774" y="935876"/>
                    <a:pt x="449665" y="944903"/>
                    <a:pt x="442912" y="952500"/>
                  </a:cubicBezTo>
                  <a:cubicBezTo>
                    <a:pt x="436946" y="959212"/>
                    <a:pt x="429775" y="964792"/>
                    <a:pt x="423862" y="971550"/>
                  </a:cubicBezTo>
                  <a:cubicBezTo>
                    <a:pt x="418635" y="977524"/>
                    <a:pt x="415188" y="984987"/>
                    <a:pt x="409575" y="990600"/>
                  </a:cubicBezTo>
                  <a:cubicBezTo>
                    <a:pt x="403962" y="996213"/>
                    <a:pt x="395864" y="999015"/>
                    <a:pt x="390525" y="1004888"/>
                  </a:cubicBezTo>
                  <a:cubicBezTo>
                    <a:pt x="379846" y="1016635"/>
                    <a:pt x="370756" y="1029779"/>
                    <a:pt x="361950" y="1042988"/>
                  </a:cubicBezTo>
                  <a:cubicBezTo>
                    <a:pt x="355600" y="1052513"/>
                    <a:pt x="350397" y="1062912"/>
                    <a:pt x="342900" y="1071563"/>
                  </a:cubicBezTo>
                  <a:cubicBezTo>
                    <a:pt x="329667" y="1086832"/>
                    <a:pt x="310432" y="1097099"/>
                    <a:pt x="300037" y="1114425"/>
                  </a:cubicBezTo>
                  <a:cubicBezTo>
                    <a:pt x="295275" y="1122363"/>
                    <a:pt x="292295" y="1131692"/>
                    <a:pt x="285750" y="1138238"/>
                  </a:cubicBezTo>
                  <a:cubicBezTo>
                    <a:pt x="232650" y="1191340"/>
                    <a:pt x="276402" y="1131357"/>
                    <a:pt x="242887" y="1171575"/>
                  </a:cubicBezTo>
                  <a:cubicBezTo>
                    <a:pt x="229879" y="1187184"/>
                    <a:pt x="11208" y="1409701"/>
                    <a:pt x="0" y="1409701"/>
                  </a:cubicBezTo>
                </a:path>
              </a:pathLst>
            </a:custGeom>
            <a:noFill/>
            <a:ln w="19050">
              <a:solidFill>
                <a:srgbClr val="E71224"/>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ihandform: Form 12">
              <a:extLst>
                <a:ext uri="{FF2B5EF4-FFF2-40B4-BE49-F238E27FC236}">
                  <a16:creationId xmlns:a16="http://schemas.microsoft.com/office/drawing/2014/main" id="{214CAC9F-023D-486B-A7D4-5ABD3AD67AFB}"/>
                </a:ext>
              </a:extLst>
            </p:cNvPr>
            <p:cNvSpPr/>
            <p:nvPr/>
          </p:nvSpPr>
          <p:spPr>
            <a:xfrm rot="19255171">
              <a:off x="5916273" y="5479975"/>
              <a:ext cx="1760224" cy="926883"/>
            </a:xfrm>
            <a:custGeom>
              <a:avLst/>
              <a:gdLst>
                <a:gd name="connsiteX0" fmla="*/ 0 w 1004552"/>
                <a:gd name="connsiteY0" fmla="*/ 0 h 933719"/>
                <a:gd name="connsiteX1" fmla="*/ 367048 w 1004552"/>
                <a:gd name="connsiteY1" fmla="*/ 585989 h 933719"/>
                <a:gd name="connsiteX2" fmla="*/ 1004552 w 1004552"/>
                <a:gd name="connsiteY2" fmla="*/ 933719 h 933719"/>
                <a:gd name="connsiteX0" fmla="*/ 0 w 1004552"/>
                <a:gd name="connsiteY0" fmla="*/ 0 h 933719"/>
                <a:gd name="connsiteX1" fmla="*/ 346943 w 1004552"/>
                <a:gd name="connsiteY1" fmla="*/ 575326 h 933719"/>
                <a:gd name="connsiteX2" fmla="*/ 1004552 w 1004552"/>
                <a:gd name="connsiteY2" fmla="*/ 933719 h 933719"/>
                <a:gd name="connsiteX0" fmla="*/ 0 w 1004552"/>
                <a:gd name="connsiteY0" fmla="*/ 0 h 933719"/>
                <a:gd name="connsiteX1" fmla="*/ 346943 w 1004552"/>
                <a:gd name="connsiteY1" fmla="*/ 575326 h 933719"/>
                <a:gd name="connsiteX2" fmla="*/ 1004552 w 1004552"/>
                <a:gd name="connsiteY2" fmla="*/ 933719 h 933719"/>
                <a:gd name="connsiteX0" fmla="*/ 0 w 1004552"/>
                <a:gd name="connsiteY0" fmla="*/ 0 h 933719"/>
                <a:gd name="connsiteX1" fmla="*/ 346943 w 1004552"/>
                <a:gd name="connsiteY1" fmla="*/ 575326 h 933719"/>
                <a:gd name="connsiteX2" fmla="*/ 1004552 w 1004552"/>
                <a:gd name="connsiteY2" fmla="*/ 933719 h 933719"/>
                <a:gd name="connsiteX0" fmla="*/ 0 w 1004552"/>
                <a:gd name="connsiteY0" fmla="*/ 0 h 933719"/>
                <a:gd name="connsiteX1" fmla="*/ 346943 w 1004552"/>
                <a:gd name="connsiteY1" fmla="*/ 575326 h 933719"/>
                <a:gd name="connsiteX2" fmla="*/ 1004552 w 1004552"/>
                <a:gd name="connsiteY2" fmla="*/ 933719 h 933719"/>
              </a:gdLst>
              <a:ahLst/>
              <a:cxnLst>
                <a:cxn ang="0">
                  <a:pos x="connsiteX0" y="connsiteY0"/>
                </a:cxn>
                <a:cxn ang="0">
                  <a:pos x="connsiteX1" y="connsiteY1"/>
                </a:cxn>
                <a:cxn ang="0">
                  <a:pos x="connsiteX2" y="connsiteY2"/>
                </a:cxn>
              </a:cxnLst>
              <a:rect l="l" t="t" r="r" b="b"/>
              <a:pathLst>
                <a:path w="1004552" h="933719">
                  <a:moveTo>
                    <a:pt x="0" y="0"/>
                  </a:moveTo>
                  <a:cubicBezTo>
                    <a:pt x="99811" y="268499"/>
                    <a:pt x="78992" y="318409"/>
                    <a:pt x="346943" y="575326"/>
                  </a:cubicBezTo>
                  <a:cubicBezTo>
                    <a:pt x="614894" y="832243"/>
                    <a:pt x="825555" y="879917"/>
                    <a:pt x="1004552" y="933719"/>
                  </a:cubicBezTo>
                </a:path>
              </a:pathLst>
            </a:custGeom>
            <a:noFill/>
            <a:ln w="19050">
              <a:solidFill>
                <a:schemeClr val="accent2"/>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Gerade Verbindung mit Pfeil 16">
              <a:extLst>
                <a:ext uri="{FF2B5EF4-FFF2-40B4-BE49-F238E27FC236}">
                  <a16:creationId xmlns:a16="http://schemas.microsoft.com/office/drawing/2014/main" id="{2B5C6F1F-1568-4B97-83CA-801E5C7E708C}"/>
                </a:ext>
              </a:extLst>
            </p:cNvPr>
            <p:cNvCxnSpPr/>
            <p:nvPr/>
          </p:nvCxnSpPr>
          <p:spPr>
            <a:xfrm flipV="1">
              <a:off x="7948890" y="1876760"/>
              <a:ext cx="0" cy="766592"/>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9" name="Gerader Verbinder 18">
              <a:extLst>
                <a:ext uri="{FF2B5EF4-FFF2-40B4-BE49-F238E27FC236}">
                  <a16:creationId xmlns:a16="http://schemas.microsoft.com/office/drawing/2014/main" id="{978FE8D2-95C6-499E-8F53-7D4D24ED4033}"/>
                </a:ext>
              </a:extLst>
            </p:cNvPr>
            <p:cNvCxnSpPr/>
            <p:nvPr/>
          </p:nvCxnSpPr>
          <p:spPr>
            <a:xfrm>
              <a:off x="7948890" y="2708920"/>
              <a:ext cx="0" cy="2580111"/>
            </a:xfrm>
            <a:prstGeom prst="line">
              <a:avLst/>
            </a:prstGeom>
            <a:ln w="19050">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20" name="Gerade Verbindung mit Pfeil 19">
              <a:extLst>
                <a:ext uri="{FF2B5EF4-FFF2-40B4-BE49-F238E27FC236}">
                  <a16:creationId xmlns:a16="http://schemas.microsoft.com/office/drawing/2014/main" id="{B0BC5C3D-B51D-49BD-983D-303A599D1652}"/>
                </a:ext>
              </a:extLst>
            </p:cNvPr>
            <p:cNvCxnSpPr>
              <a:cxnSpLocks/>
            </p:cNvCxnSpPr>
            <p:nvPr/>
          </p:nvCxnSpPr>
          <p:spPr>
            <a:xfrm>
              <a:off x="6312024" y="2204864"/>
              <a:ext cx="1296144" cy="1152128"/>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2" name="Textfeld 21">
              <a:extLst>
                <a:ext uri="{FF2B5EF4-FFF2-40B4-BE49-F238E27FC236}">
                  <a16:creationId xmlns:a16="http://schemas.microsoft.com/office/drawing/2014/main" id="{89F1EA12-01BE-4F46-8CC3-8456C452099B}"/>
                </a:ext>
              </a:extLst>
            </p:cNvPr>
            <p:cNvSpPr txBox="1"/>
            <p:nvPr/>
          </p:nvSpPr>
          <p:spPr>
            <a:xfrm>
              <a:off x="8066352" y="2097142"/>
              <a:ext cx="1290994" cy="215444"/>
            </a:xfrm>
            <a:prstGeom prst="rect">
              <a:avLst/>
            </a:prstGeom>
            <a:solidFill>
              <a:schemeClr val="bg1">
                <a:alpha val="50000"/>
              </a:schemeClr>
            </a:solidFill>
          </p:spPr>
          <p:txBody>
            <a:bodyPr wrap="none" lIns="0" tIns="0" rIns="0" bIns="0" rtlCol="0">
              <a:spAutoFit/>
            </a:bodyPr>
            <a:lstStyle/>
            <a:p>
              <a:pPr algn="l"/>
              <a:r>
                <a:rPr lang="de-DE" sz="1400" dirty="0">
                  <a:latin typeface="Calibri" panose="020F0502020204030204" pitchFamily="34" charset="0"/>
                  <a:cs typeface="Calibri" panose="020F0502020204030204" pitchFamily="34" charset="0"/>
                </a:rPr>
                <a:t>Vulkanismus (0.1)</a:t>
              </a:r>
              <a:endParaRPr lang="en-US" sz="1400" dirty="0">
                <a:latin typeface="Calibri" panose="020F0502020204030204" pitchFamily="34" charset="0"/>
                <a:cs typeface="Calibri" panose="020F0502020204030204" pitchFamily="34" charset="0"/>
              </a:endParaRPr>
            </a:p>
          </p:txBody>
        </p:sp>
        <p:sp>
          <p:nvSpPr>
            <p:cNvPr id="23" name="Textfeld 22">
              <a:extLst>
                <a:ext uri="{FF2B5EF4-FFF2-40B4-BE49-F238E27FC236}">
                  <a16:creationId xmlns:a16="http://schemas.microsoft.com/office/drawing/2014/main" id="{B9BC3D1A-3C50-4467-BA84-CB29731ED6DD}"/>
                </a:ext>
              </a:extLst>
            </p:cNvPr>
            <p:cNvSpPr txBox="1"/>
            <p:nvPr/>
          </p:nvSpPr>
          <p:spPr>
            <a:xfrm>
              <a:off x="4552527" y="2643352"/>
              <a:ext cx="1812356" cy="215444"/>
            </a:xfrm>
            <a:prstGeom prst="rect">
              <a:avLst/>
            </a:prstGeom>
            <a:solidFill>
              <a:schemeClr val="bg1">
                <a:alpha val="50000"/>
              </a:schemeClr>
            </a:solidFill>
          </p:spPr>
          <p:txBody>
            <a:bodyPr wrap="none" lIns="0" tIns="0" rIns="0" bIns="0" rtlCol="0">
              <a:spAutoFit/>
            </a:bodyPr>
            <a:lstStyle/>
            <a:p>
              <a:pPr algn="l"/>
              <a:r>
                <a:rPr lang="de-DE" sz="1400" dirty="0">
                  <a:latin typeface="Calibri" panose="020F0502020204030204" pitchFamily="34" charset="0"/>
                  <a:cs typeface="Calibri" panose="020F0502020204030204" pitchFamily="34" charset="0"/>
                </a:rPr>
                <a:t>CO</a:t>
              </a:r>
              <a:r>
                <a:rPr lang="de-DE" sz="1400" baseline="-25000" dirty="0">
                  <a:latin typeface="Calibri" panose="020F0502020204030204" pitchFamily="34" charset="0"/>
                  <a:cs typeface="Calibri" panose="020F0502020204030204" pitchFamily="34" charset="0"/>
                </a:rPr>
                <a:t>2</a:t>
              </a:r>
              <a:r>
                <a:rPr lang="de-DE" sz="1400" dirty="0">
                  <a:latin typeface="Calibri" panose="020F0502020204030204" pitchFamily="34" charset="0"/>
                  <a:cs typeface="Calibri" panose="020F0502020204030204" pitchFamily="34" charset="0"/>
                </a:rPr>
                <a:t>+Regen=Kohlensäure</a:t>
              </a:r>
              <a:endParaRPr lang="en-US" sz="1400" dirty="0">
                <a:latin typeface="Calibri" panose="020F0502020204030204" pitchFamily="34" charset="0"/>
                <a:cs typeface="Calibri" panose="020F0502020204030204" pitchFamily="34" charset="0"/>
              </a:endParaRPr>
            </a:p>
          </p:txBody>
        </p:sp>
        <p:sp>
          <p:nvSpPr>
            <p:cNvPr id="24" name="Textfeld 23">
              <a:extLst>
                <a:ext uri="{FF2B5EF4-FFF2-40B4-BE49-F238E27FC236}">
                  <a16:creationId xmlns:a16="http://schemas.microsoft.com/office/drawing/2014/main" id="{4384AA41-4EFA-4812-8010-C175053B88DA}"/>
                </a:ext>
              </a:extLst>
            </p:cNvPr>
            <p:cNvSpPr txBox="1"/>
            <p:nvPr/>
          </p:nvSpPr>
          <p:spPr>
            <a:xfrm>
              <a:off x="5141653" y="3220289"/>
              <a:ext cx="2330574" cy="430887"/>
            </a:xfrm>
            <a:prstGeom prst="rect">
              <a:avLst/>
            </a:prstGeom>
            <a:solidFill>
              <a:schemeClr val="bg1">
                <a:alpha val="50000"/>
              </a:schemeClr>
            </a:solidFill>
          </p:spPr>
          <p:txBody>
            <a:bodyPr wrap="none" lIns="0" tIns="0" rIns="0" bIns="0" rtlCol="0">
              <a:spAutoFit/>
            </a:bodyPr>
            <a:lstStyle/>
            <a:p>
              <a:pPr algn="l"/>
              <a:r>
                <a:rPr lang="de-DE" sz="1400" dirty="0">
                  <a:latin typeface="Calibri" panose="020F0502020204030204" pitchFamily="34" charset="0"/>
                  <a:cs typeface="Calibri" panose="020F0502020204030204" pitchFamily="34" charset="0"/>
                </a:rPr>
                <a:t>Zersetzung von Silikatgesteinen,</a:t>
              </a:r>
              <a:br>
                <a:rPr lang="de-DE" sz="1400" dirty="0">
                  <a:latin typeface="Calibri" panose="020F0502020204030204" pitchFamily="34" charset="0"/>
                  <a:cs typeface="Calibri" panose="020F0502020204030204" pitchFamily="34" charset="0"/>
                </a:rPr>
              </a:br>
              <a:r>
                <a:rPr lang="de-DE" sz="1400" dirty="0">
                  <a:latin typeface="Calibri" panose="020F0502020204030204" pitchFamily="34" charset="0"/>
                  <a:cs typeface="Calibri" panose="020F0502020204030204" pitchFamily="34" charset="0"/>
                </a:rPr>
                <a:t>Bildung von Hydrogencarbonat</a:t>
              </a:r>
              <a:endParaRPr lang="en-US" sz="1400" dirty="0">
                <a:latin typeface="Calibri" panose="020F0502020204030204" pitchFamily="34" charset="0"/>
                <a:cs typeface="Calibri" panose="020F0502020204030204" pitchFamily="34" charset="0"/>
              </a:endParaRPr>
            </a:p>
          </p:txBody>
        </p:sp>
        <p:sp>
          <p:nvSpPr>
            <p:cNvPr id="25" name="Textfeld 24">
              <a:extLst>
                <a:ext uri="{FF2B5EF4-FFF2-40B4-BE49-F238E27FC236}">
                  <a16:creationId xmlns:a16="http://schemas.microsoft.com/office/drawing/2014/main" id="{CE9493B1-33A7-4D0E-B0C4-F02F696B923B}"/>
                </a:ext>
              </a:extLst>
            </p:cNvPr>
            <p:cNvSpPr txBox="1"/>
            <p:nvPr/>
          </p:nvSpPr>
          <p:spPr>
            <a:xfrm>
              <a:off x="3514542" y="4335246"/>
              <a:ext cx="2439257" cy="430887"/>
            </a:xfrm>
            <a:prstGeom prst="rect">
              <a:avLst/>
            </a:prstGeom>
            <a:solidFill>
              <a:schemeClr val="bg1">
                <a:alpha val="50000"/>
              </a:schemeClr>
            </a:solidFill>
          </p:spPr>
          <p:txBody>
            <a:bodyPr wrap="none" lIns="0" tIns="0" rIns="0" bIns="0" rtlCol="0">
              <a:spAutoFit/>
            </a:bodyPr>
            <a:lstStyle/>
            <a:p>
              <a:pPr algn="l"/>
              <a:r>
                <a:rPr lang="de-DE" sz="1400" dirty="0">
                  <a:latin typeface="Calibri" panose="020F0502020204030204" pitchFamily="34" charset="0"/>
                  <a:cs typeface="Calibri" panose="020F0502020204030204" pitchFamily="34" charset="0"/>
                </a:rPr>
                <a:t>Bildung von </a:t>
              </a:r>
              <a:r>
                <a:rPr lang="de-DE" sz="1400" dirty="0" err="1">
                  <a:latin typeface="Calibri" panose="020F0502020204030204" pitchFamily="34" charset="0"/>
                  <a:cs typeface="Calibri" panose="020F0502020204030204" pitchFamily="34" charset="0"/>
                </a:rPr>
                <a:t>Carbonatsedimenten</a:t>
              </a:r>
              <a:br>
                <a:rPr lang="de-DE" sz="1400" dirty="0">
                  <a:latin typeface="Calibri" panose="020F0502020204030204" pitchFamily="34" charset="0"/>
                  <a:cs typeface="Calibri" panose="020F0502020204030204" pitchFamily="34" charset="0"/>
                </a:rPr>
              </a:br>
              <a:r>
                <a:rPr lang="de-DE" sz="1400" dirty="0">
                  <a:latin typeface="Calibri" panose="020F0502020204030204" pitchFamily="34" charset="0"/>
                  <a:cs typeface="Calibri" panose="020F0502020204030204" pitchFamily="34" charset="0"/>
                </a:rPr>
                <a:t>aus Plankton-Skeletten</a:t>
              </a:r>
              <a:endParaRPr lang="en-US" sz="1400" dirty="0">
                <a:latin typeface="Calibri" panose="020F0502020204030204" pitchFamily="34" charset="0"/>
                <a:cs typeface="Calibri" panose="020F0502020204030204" pitchFamily="34" charset="0"/>
              </a:endParaRPr>
            </a:p>
          </p:txBody>
        </p:sp>
        <p:sp>
          <p:nvSpPr>
            <p:cNvPr id="26" name="Textfeld 25">
              <a:extLst>
                <a:ext uri="{FF2B5EF4-FFF2-40B4-BE49-F238E27FC236}">
                  <a16:creationId xmlns:a16="http://schemas.microsoft.com/office/drawing/2014/main" id="{27F1EB07-0781-4D08-BE11-88B4FC07C530}"/>
                </a:ext>
              </a:extLst>
            </p:cNvPr>
            <p:cNvSpPr txBox="1"/>
            <p:nvPr/>
          </p:nvSpPr>
          <p:spPr>
            <a:xfrm>
              <a:off x="4979545" y="6319111"/>
              <a:ext cx="2679644" cy="430887"/>
            </a:xfrm>
            <a:prstGeom prst="rect">
              <a:avLst/>
            </a:prstGeom>
            <a:solidFill>
              <a:schemeClr val="bg1">
                <a:alpha val="50000"/>
              </a:schemeClr>
            </a:solidFill>
          </p:spPr>
          <p:txBody>
            <a:bodyPr wrap="none" lIns="0" tIns="0" rIns="0" bIns="0" rtlCol="0">
              <a:spAutoFit/>
            </a:bodyPr>
            <a:lstStyle/>
            <a:p>
              <a:pPr algn="l"/>
              <a:r>
                <a:rPr lang="de-DE" sz="1400" dirty="0">
                  <a:latin typeface="Calibri" panose="020F0502020204030204" pitchFamily="34" charset="0"/>
                  <a:cs typeface="Calibri" panose="020F0502020204030204" pitchFamily="34" charset="0"/>
                </a:rPr>
                <a:t>Transport durch Plattentektonik,</a:t>
              </a:r>
              <a:br>
                <a:rPr lang="de-DE" sz="1400" dirty="0">
                  <a:latin typeface="Calibri" panose="020F0502020204030204" pitchFamily="34" charset="0"/>
                  <a:cs typeface="Calibri" panose="020F0502020204030204" pitchFamily="34" charset="0"/>
                </a:rPr>
              </a:br>
              <a:r>
                <a:rPr lang="de-DE" sz="1400" dirty="0">
                  <a:latin typeface="Calibri" panose="020F0502020204030204" pitchFamily="34" charset="0"/>
                  <a:cs typeface="Calibri" panose="020F0502020204030204" pitchFamily="34" charset="0"/>
                </a:rPr>
                <a:t>Bildung von Silikatgesteinen und CO</a:t>
              </a:r>
              <a:r>
                <a:rPr lang="de-DE" sz="1400" baseline="-25000" dirty="0">
                  <a:latin typeface="Calibri" panose="020F0502020204030204" pitchFamily="34" charset="0"/>
                  <a:cs typeface="Calibri" panose="020F0502020204030204" pitchFamily="34" charset="0"/>
                </a:rPr>
                <a:t>2</a:t>
              </a:r>
              <a:endParaRPr lang="en-US" sz="1400" dirty="0">
                <a:latin typeface="Calibri" panose="020F0502020204030204" pitchFamily="34" charset="0"/>
                <a:cs typeface="Calibri" panose="020F0502020204030204" pitchFamily="34" charset="0"/>
              </a:endParaRPr>
            </a:p>
          </p:txBody>
        </p:sp>
      </p:grpSp>
      <p:sp>
        <p:nvSpPr>
          <p:cNvPr id="28" name="Textfeld 27">
            <a:extLst>
              <a:ext uri="{FF2B5EF4-FFF2-40B4-BE49-F238E27FC236}">
                <a16:creationId xmlns:a16="http://schemas.microsoft.com/office/drawing/2014/main" id="{4F5A6867-9B64-46C5-A923-2379D539EFF4}"/>
              </a:ext>
            </a:extLst>
          </p:cNvPr>
          <p:cNvSpPr txBox="1"/>
          <p:nvPr/>
        </p:nvSpPr>
        <p:spPr>
          <a:xfrm rot="16200000">
            <a:off x="829390" y="4628022"/>
            <a:ext cx="1120500" cy="92333"/>
          </a:xfrm>
          <a:prstGeom prst="rect">
            <a:avLst/>
          </a:prstGeom>
          <a:noFill/>
        </p:spPr>
        <p:txBody>
          <a:bodyPr wrap="none" lIns="0" tIns="0" rIns="0" bIns="0">
            <a:spAutoFit/>
          </a:bodyPr>
          <a:lstStyle/>
          <a:p>
            <a:r>
              <a:rPr lang="de-DE" sz="600" dirty="0"/>
              <a:t>Verändert nach IPCC AR5, 2013</a:t>
            </a:r>
          </a:p>
        </p:txBody>
      </p:sp>
      <p:sp>
        <p:nvSpPr>
          <p:cNvPr id="29" name="Inhaltsplatzhalter 2">
            <a:extLst>
              <a:ext uri="{FF2B5EF4-FFF2-40B4-BE49-F238E27FC236}">
                <a16:creationId xmlns:a16="http://schemas.microsoft.com/office/drawing/2014/main" id="{87579DA7-899D-4D84-994C-911AD1F464E8}"/>
              </a:ext>
            </a:extLst>
          </p:cNvPr>
          <p:cNvSpPr txBox="1">
            <a:spLocks/>
          </p:cNvSpPr>
          <p:nvPr/>
        </p:nvSpPr>
        <p:spPr bwMode="gray">
          <a:xfrm>
            <a:off x="8184232" y="1061120"/>
            <a:ext cx="3932323" cy="4231928"/>
          </a:xfrm>
          <a:prstGeom prst="rect">
            <a:avLst/>
          </a:prstGeom>
        </p:spPr>
        <p:txBody>
          <a:bodyPr vert="horz" wrap="square" lIns="0" tIns="0" rIns="0" bIns="0" rtlCol="0" anchor="t" anchorCtr="0">
            <a:spAutoFit/>
          </a:bodyPr>
          <a:lstStyle>
            <a:lvl1pPr marL="266700" indent="-266700" algn="l" defTabSz="914400" rtl="0" eaLnBrk="1" latinLnBrk="0" hangingPunct="1">
              <a:lnSpc>
                <a:spcPct val="114000"/>
              </a:lnSpc>
              <a:spcBef>
                <a:spcPts val="0"/>
              </a:spcBef>
              <a:buFont typeface="Wingdings 3" panose="05040102010807070707" pitchFamily="18" charset="2"/>
              <a:buChar char=""/>
              <a:defRPr sz="1600" kern="1200" spc="30" baseline="0">
                <a:solidFill>
                  <a:schemeClr val="tx1"/>
                </a:solidFill>
                <a:latin typeface="+mn-lt"/>
                <a:ea typeface="+mn-ea"/>
                <a:cs typeface="+mn-cs"/>
              </a:defRPr>
            </a:lvl1pPr>
            <a:lvl2pPr marL="808038" indent="-268288"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2pPr>
            <a:lvl3pPr marL="1341438" indent="-266700"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3pPr>
            <a:lvl4pPr marL="1882775" indent="-268288"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4pPr>
            <a:lvl5pPr marL="2422525" indent="-266700"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5113" lvl="2" indent="-174625">
              <a:lnSpc>
                <a:spcPct val="100000"/>
              </a:lnSpc>
              <a:spcAft>
                <a:spcPts val="600"/>
              </a:spcAft>
              <a:buClr>
                <a:srgbClr val="000000"/>
              </a:buClr>
              <a:buFont typeface="Symbol"/>
              <a:buChar char=""/>
            </a:pPr>
            <a:r>
              <a:rPr lang="de-DE" sz="2000" spc="-1" dirty="0">
                <a:solidFill>
                  <a:srgbClr val="000000"/>
                </a:solidFill>
                <a:ea typeface="DejaVu Sans"/>
              </a:rPr>
              <a:t>Je nach Zeitskala der Austauschprozesse unterscheidet man zwischen langsamem und schnellem K.</a:t>
            </a:r>
          </a:p>
          <a:p>
            <a:pPr marL="265113" lvl="2" indent="-174625">
              <a:lnSpc>
                <a:spcPct val="100000"/>
              </a:lnSpc>
              <a:spcAft>
                <a:spcPts val="600"/>
              </a:spcAft>
              <a:buClr>
                <a:srgbClr val="000000"/>
              </a:buClr>
              <a:buFont typeface="Symbol"/>
              <a:buChar char=""/>
            </a:pPr>
            <a:r>
              <a:rPr lang="de-DE" sz="2000" spc="-1" dirty="0">
                <a:solidFill>
                  <a:srgbClr val="000000"/>
                </a:solidFill>
                <a:ea typeface="DejaVu Sans"/>
              </a:rPr>
              <a:t>Ein wichtiger Teil des langsamen K. ist der Carbonat-Silicat-Zyklus (anorganische K.)</a:t>
            </a:r>
          </a:p>
          <a:p>
            <a:pPr marL="265113" lvl="2" indent="-174625">
              <a:lnSpc>
                <a:spcPct val="100000"/>
              </a:lnSpc>
              <a:spcAft>
                <a:spcPts val="600"/>
              </a:spcAft>
              <a:buClr>
                <a:srgbClr val="000000"/>
              </a:buClr>
              <a:buFont typeface="Symbol"/>
              <a:buChar char=""/>
            </a:pPr>
            <a:r>
              <a:rPr lang="de-DE" sz="2000" spc="-1" dirty="0">
                <a:solidFill>
                  <a:srgbClr val="000000"/>
                </a:solidFill>
                <a:ea typeface="DejaVu Sans"/>
              </a:rPr>
              <a:t>Die Austauschraten sind sehr gering (0.1GtC/</a:t>
            </a:r>
            <a:r>
              <a:rPr lang="de-DE" sz="2000" spc="-1" dirty="0" err="1">
                <a:solidFill>
                  <a:srgbClr val="000000"/>
                </a:solidFill>
                <a:ea typeface="DejaVu Sans"/>
              </a:rPr>
              <a:t>yr</a:t>
            </a:r>
            <a:r>
              <a:rPr lang="de-DE" sz="2000" spc="-1" dirty="0">
                <a:solidFill>
                  <a:srgbClr val="000000"/>
                </a:solidFill>
                <a:ea typeface="DejaVu Sans"/>
              </a:rPr>
              <a:t>).</a:t>
            </a:r>
          </a:p>
          <a:p>
            <a:pPr marL="265113" lvl="2" indent="-174625">
              <a:lnSpc>
                <a:spcPct val="100000"/>
              </a:lnSpc>
              <a:spcAft>
                <a:spcPts val="600"/>
              </a:spcAft>
              <a:buClr>
                <a:srgbClr val="000000"/>
              </a:buClr>
              <a:buFont typeface="Symbol"/>
              <a:buChar char=""/>
            </a:pPr>
            <a:r>
              <a:rPr lang="de-DE" sz="2000" spc="-1" dirty="0">
                <a:solidFill>
                  <a:srgbClr val="000000"/>
                </a:solidFill>
                <a:ea typeface="DejaVu Sans"/>
              </a:rPr>
              <a:t>Auf Zeitskalen von vielen Mio. Jahren ist der </a:t>
            </a:r>
            <a:r>
              <a:rPr lang="de-DE" sz="2000" spc="-1" dirty="0" err="1">
                <a:solidFill>
                  <a:srgbClr val="000000"/>
                </a:solidFill>
                <a:ea typeface="DejaVu Sans"/>
              </a:rPr>
              <a:t>anorg</a:t>
            </a:r>
            <a:r>
              <a:rPr lang="de-DE" sz="2000" spc="-1" dirty="0">
                <a:solidFill>
                  <a:srgbClr val="000000"/>
                </a:solidFill>
                <a:ea typeface="DejaVu Sans"/>
              </a:rPr>
              <a:t>. K. entscheidend für die CO</a:t>
            </a:r>
            <a:r>
              <a:rPr lang="de-DE" sz="2000" spc="-1" baseline="-25000" dirty="0">
                <a:solidFill>
                  <a:srgbClr val="000000"/>
                </a:solidFill>
                <a:ea typeface="DejaVu Sans"/>
              </a:rPr>
              <a:t>2</a:t>
            </a:r>
            <a:r>
              <a:rPr lang="de-DE" sz="2000" spc="-1" dirty="0">
                <a:solidFill>
                  <a:srgbClr val="000000"/>
                </a:solidFill>
                <a:ea typeface="DejaVu Sans"/>
              </a:rPr>
              <a:t> Konzentration.</a:t>
            </a:r>
          </a:p>
        </p:txBody>
      </p:sp>
    </p:spTree>
    <p:extLst>
      <p:ext uri="{BB962C8B-B14F-4D97-AF65-F5344CB8AC3E}">
        <p14:creationId xmlns:p14="http://schemas.microsoft.com/office/powerpoint/2010/main" val="29399702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8F625655-8BDF-4777-9A99-D68CBD3BCF0E}"/>
              </a:ext>
            </a:extLst>
          </p:cNvPr>
          <p:cNvPicPr>
            <a:picLocks noChangeAspect="1"/>
          </p:cNvPicPr>
          <p:nvPr/>
        </p:nvPicPr>
        <p:blipFill>
          <a:blip r:embed="rId3"/>
          <a:stretch>
            <a:fillRect/>
          </a:stretch>
        </p:blipFill>
        <p:spPr>
          <a:xfrm>
            <a:off x="1545098" y="764704"/>
            <a:ext cx="9207879" cy="4364303"/>
          </a:xfrm>
          <a:prstGeom prst="rect">
            <a:avLst/>
          </a:prstGeom>
        </p:spPr>
      </p:pic>
      <p:sp>
        <p:nvSpPr>
          <p:cNvPr id="5" name="Inhaltsplatzhalter 2">
            <a:extLst>
              <a:ext uri="{FF2B5EF4-FFF2-40B4-BE49-F238E27FC236}">
                <a16:creationId xmlns:a16="http://schemas.microsoft.com/office/drawing/2014/main" id="{F23CD3FA-9027-451A-A295-D562D93D638F}"/>
              </a:ext>
            </a:extLst>
          </p:cNvPr>
          <p:cNvSpPr txBox="1">
            <a:spLocks/>
          </p:cNvSpPr>
          <p:nvPr/>
        </p:nvSpPr>
        <p:spPr bwMode="gray">
          <a:xfrm>
            <a:off x="767407" y="908720"/>
            <a:ext cx="11233249" cy="2088232"/>
          </a:xfrm>
          <a:prstGeom prst="rect">
            <a:avLst/>
          </a:prstGeom>
        </p:spPr>
        <p:txBody>
          <a:bodyPr vert="horz" lIns="0" tIns="0" rIns="0" bIns="0" rtlCol="0" anchor="t" anchorCtr="0">
            <a:noAutofit/>
          </a:bodyPr>
          <a:lstStyle>
            <a:lvl1pPr marL="266700" indent="-266700" algn="l" defTabSz="914400" rtl="0" eaLnBrk="1" latinLnBrk="0" hangingPunct="1">
              <a:lnSpc>
                <a:spcPct val="114000"/>
              </a:lnSpc>
              <a:spcBef>
                <a:spcPts val="0"/>
              </a:spcBef>
              <a:buFont typeface="Wingdings 3" panose="05040102010807070707" pitchFamily="18" charset="2"/>
              <a:buChar char=""/>
              <a:defRPr sz="1600" kern="1200" spc="30" baseline="0">
                <a:solidFill>
                  <a:schemeClr val="tx1"/>
                </a:solidFill>
                <a:latin typeface="+mn-lt"/>
                <a:ea typeface="+mn-ea"/>
                <a:cs typeface="+mn-cs"/>
              </a:defRPr>
            </a:lvl1pPr>
            <a:lvl2pPr marL="808038" indent="-268288"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2pPr>
            <a:lvl3pPr marL="1341438" indent="-266700"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3pPr>
            <a:lvl4pPr marL="1882775" indent="-268288"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4pPr>
            <a:lvl5pPr marL="2422525" indent="-266700"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25475" lvl="2" indent="-269875">
              <a:lnSpc>
                <a:spcPct val="100000"/>
              </a:lnSpc>
              <a:spcAft>
                <a:spcPts val="600"/>
              </a:spcAft>
              <a:buClr>
                <a:srgbClr val="000000"/>
              </a:buClr>
              <a:buFont typeface="Symbol"/>
              <a:buChar char=""/>
            </a:pPr>
            <a:endParaRPr lang="de-DE" sz="2400" spc="-1" dirty="0">
              <a:solidFill>
                <a:srgbClr val="000000"/>
              </a:solidFill>
              <a:ea typeface="DejaVu Sans"/>
            </a:endParaRPr>
          </a:p>
          <a:p>
            <a:pPr marL="625475" lvl="2" indent="-269875">
              <a:lnSpc>
                <a:spcPct val="100000"/>
              </a:lnSpc>
              <a:spcAft>
                <a:spcPts val="600"/>
              </a:spcAft>
              <a:buClr>
                <a:srgbClr val="000000"/>
              </a:buClr>
              <a:buFont typeface="Symbol"/>
              <a:buChar char=""/>
            </a:pPr>
            <a:endParaRPr lang="de-DE" sz="2400" spc="-1" dirty="0">
              <a:solidFill>
                <a:srgbClr val="000000"/>
              </a:solidFill>
              <a:ea typeface="DejaVu Sans"/>
            </a:endParaRPr>
          </a:p>
          <a:p>
            <a:pPr marL="625475" lvl="2" indent="-269875">
              <a:lnSpc>
                <a:spcPct val="100000"/>
              </a:lnSpc>
              <a:spcAft>
                <a:spcPts val="600"/>
              </a:spcAft>
              <a:buClr>
                <a:srgbClr val="000000"/>
              </a:buClr>
              <a:buFont typeface="Symbol"/>
              <a:buChar char=""/>
            </a:pPr>
            <a:endParaRPr lang="de-DE" sz="2400" spc="-1" dirty="0">
              <a:solidFill>
                <a:srgbClr val="000000"/>
              </a:solidFill>
              <a:ea typeface="DejaVu Sans"/>
            </a:endParaRPr>
          </a:p>
          <a:p>
            <a:pPr marL="443775" lvl="2" indent="0">
              <a:lnSpc>
                <a:spcPct val="100000"/>
              </a:lnSpc>
              <a:spcAft>
                <a:spcPts val="1200"/>
              </a:spcAft>
              <a:buClr>
                <a:srgbClr val="000000"/>
              </a:buClr>
              <a:buNone/>
            </a:pPr>
            <a:endParaRPr lang="de-DE" sz="2400" spc="-1" dirty="0">
              <a:solidFill>
                <a:srgbClr val="000000"/>
              </a:solidFill>
              <a:ea typeface="DejaVu Sans"/>
            </a:endParaRPr>
          </a:p>
        </p:txBody>
      </p:sp>
      <p:sp>
        <p:nvSpPr>
          <p:cNvPr id="4" name="Titel 1">
            <a:extLst>
              <a:ext uri="{FF2B5EF4-FFF2-40B4-BE49-F238E27FC236}">
                <a16:creationId xmlns:a16="http://schemas.microsoft.com/office/drawing/2014/main" id="{07D8D345-D74F-460E-AFD0-43A114671686}"/>
              </a:ext>
            </a:extLst>
          </p:cNvPr>
          <p:cNvSpPr>
            <a:spLocks noGrp="1"/>
          </p:cNvSpPr>
          <p:nvPr>
            <p:ph type="title"/>
          </p:nvPr>
        </p:nvSpPr>
        <p:spPr>
          <a:xfrm>
            <a:off x="767408" y="116632"/>
            <a:ext cx="11305256" cy="864096"/>
          </a:xfrm>
        </p:spPr>
        <p:txBody>
          <a:bodyPr lIns="360000" rIns="360000" anchor="ctr"/>
          <a:lstStyle/>
          <a:p>
            <a:pPr algn="ctr"/>
            <a:r>
              <a:rPr lang="de-DE" dirty="0"/>
              <a:t>Langsamer Kohlenstoffzyklus (</a:t>
            </a:r>
            <a:r>
              <a:rPr lang="de-DE" dirty="0" err="1"/>
              <a:t>anorg</a:t>
            </a:r>
            <a:r>
              <a:rPr lang="de-DE" dirty="0"/>
              <a:t>., vereinfacht)</a:t>
            </a:r>
          </a:p>
        </p:txBody>
      </p:sp>
      <p:sp>
        <p:nvSpPr>
          <p:cNvPr id="29" name="Inhaltsplatzhalter 2">
            <a:extLst>
              <a:ext uri="{FF2B5EF4-FFF2-40B4-BE49-F238E27FC236}">
                <a16:creationId xmlns:a16="http://schemas.microsoft.com/office/drawing/2014/main" id="{87579DA7-899D-4D84-994C-911AD1F464E8}"/>
              </a:ext>
            </a:extLst>
          </p:cNvPr>
          <p:cNvSpPr txBox="1">
            <a:spLocks/>
          </p:cNvSpPr>
          <p:nvPr/>
        </p:nvSpPr>
        <p:spPr bwMode="gray">
          <a:xfrm>
            <a:off x="1415480" y="5129007"/>
            <a:ext cx="4949582" cy="1692771"/>
          </a:xfrm>
          <a:prstGeom prst="rect">
            <a:avLst/>
          </a:prstGeom>
        </p:spPr>
        <p:txBody>
          <a:bodyPr vert="horz" wrap="square" lIns="0" tIns="0" rIns="0" bIns="0" rtlCol="0" anchor="t" anchorCtr="0">
            <a:spAutoFit/>
          </a:bodyPr>
          <a:lstStyle>
            <a:lvl1pPr marL="266700" indent="-266700" algn="l" defTabSz="914400" rtl="0" eaLnBrk="1" latinLnBrk="0" hangingPunct="1">
              <a:lnSpc>
                <a:spcPct val="114000"/>
              </a:lnSpc>
              <a:spcBef>
                <a:spcPts val="0"/>
              </a:spcBef>
              <a:buFont typeface="Wingdings 3" panose="05040102010807070707" pitchFamily="18" charset="2"/>
              <a:buChar char=""/>
              <a:defRPr sz="1600" kern="1200" spc="30" baseline="0">
                <a:solidFill>
                  <a:schemeClr val="tx1"/>
                </a:solidFill>
                <a:latin typeface="+mn-lt"/>
                <a:ea typeface="+mn-ea"/>
                <a:cs typeface="+mn-cs"/>
              </a:defRPr>
            </a:lvl1pPr>
            <a:lvl2pPr marL="808038" indent="-268288"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2pPr>
            <a:lvl3pPr marL="1341438" indent="-266700"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3pPr>
            <a:lvl4pPr marL="1882775" indent="-268288"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4pPr>
            <a:lvl5pPr marL="2422525" indent="-266700"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0488" lvl="2" indent="0">
              <a:lnSpc>
                <a:spcPct val="100000"/>
              </a:lnSpc>
              <a:spcAft>
                <a:spcPts val="600"/>
              </a:spcAft>
              <a:buClr>
                <a:srgbClr val="000000"/>
              </a:buClr>
              <a:buNone/>
            </a:pPr>
            <a:r>
              <a:rPr lang="de-DE" sz="2000" b="1" spc="-1" dirty="0">
                <a:solidFill>
                  <a:srgbClr val="000000"/>
                </a:solidFill>
                <a:ea typeface="DejaVu Sans"/>
              </a:rPr>
              <a:t>Abwärtstrend im späten Trias</a:t>
            </a:r>
          </a:p>
          <a:p>
            <a:pPr marL="265113" lvl="2" indent="-174625">
              <a:lnSpc>
                <a:spcPct val="100000"/>
              </a:lnSpc>
              <a:spcAft>
                <a:spcPts val="600"/>
              </a:spcAft>
              <a:buClr>
                <a:srgbClr val="000000"/>
              </a:buClr>
              <a:buFont typeface="Symbol"/>
              <a:buChar char=""/>
            </a:pPr>
            <a:r>
              <a:rPr lang="de-DE" sz="2000" spc="-1" dirty="0">
                <a:solidFill>
                  <a:srgbClr val="000000"/>
                </a:solidFill>
                <a:ea typeface="DejaVu Sans"/>
              </a:rPr>
              <a:t>Drift des Superkontinents </a:t>
            </a:r>
            <a:r>
              <a:rPr lang="de-DE" sz="2000" spc="-1" dirty="0" err="1">
                <a:solidFill>
                  <a:srgbClr val="000000"/>
                </a:solidFill>
                <a:ea typeface="DejaVu Sans"/>
              </a:rPr>
              <a:t>Pangaea</a:t>
            </a:r>
            <a:endParaRPr lang="de-DE" sz="2000" spc="-1" dirty="0">
              <a:solidFill>
                <a:srgbClr val="000000"/>
              </a:solidFill>
              <a:ea typeface="DejaVu Sans"/>
            </a:endParaRPr>
          </a:p>
          <a:p>
            <a:pPr marL="265113" lvl="2" indent="-174625">
              <a:lnSpc>
                <a:spcPct val="100000"/>
              </a:lnSpc>
              <a:spcAft>
                <a:spcPts val="600"/>
              </a:spcAft>
              <a:buClr>
                <a:srgbClr val="000000"/>
              </a:buClr>
              <a:buFont typeface="Symbol"/>
              <a:buChar char=""/>
            </a:pPr>
            <a:r>
              <a:rPr lang="de-DE" sz="2000" spc="-1" dirty="0">
                <a:solidFill>
                  <a:srgbClr val="000000"/>
                </a:solidFill>
                <a:ea typeface="DejaVu Sans"/>
              </a:rPr>
              <a:t>Mehr Landmassen wurden einer stärkeren Silikat-Verwitterung unter tropischen Verhältnissen ausgesetzt.</a:t>
            </a:r>
          </a:p>
        </p:txBody>
      </p:sp>
      <p:cxnSp>
        <p:nvCxnSpPr>
          <p:cNvPr id="9" name="Gerade Verbindung mit Pfeil 8">
            <a:extLst>
              <a:ext uri="{FF2B5EF4-FFF2-40B4-BE49-F238E27FC236}">
                <a16:creationId xmlns:a16="http://schemas.microsoft.com/office/drawing/2014/main" id="{8AEEFED4-37FF-46D4-B237-1DF44FBF1300}"/>
              </a:ext>
            </a:extLst>
          </p:cNvPr>
          <p:cNvCxnSpPr/>
          <p:nvPr/>
        </p:nvCxnSpPr>
        <p:spPr>
          <a:xfrm>
            <a:off x="3431704" y="1844824"/>
            <a:ext cx="432048" cy="864096"/>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Gerade Verbindung mit Pfeil 29">
            <a:extLst>
              <a:ext uri="{FF2B5EF4-FFF2-40B4-BE49-F238E27FC236}">
                <a16:creationId xmlns:a16="http://schemas.microsoft.com/office/drawing/2014/main" id="{D06DD591-1DCB-41E0-8423-86721264C36A}"/>
              </a:ext>
            </a:extLst>
          </p:cNvPr>
          <p:cNvCxnSpPr>
            <a:cxnSpLocks/>
          </p:cNvCxnSpPr>
          <p:nvPr/>
        </p:nvCxnSpPr>
        <p:spPr>
          <a:xfrm>
            <a:off x="9192344" y="3039946"/>
            <a:ext cx="1454558" cy="677086"/>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Inhaltsplatzhalter 2">
            <a:extLst>
              <a:ext uri="{FF2B5EF4-FFF2-40B4-BE49-F238E27FC236}">
                <a16:creationId xmlns:a16="http://schemas.microsoft.com/office/drawing/2014/main" id="{43B46E5F-C765-4C2A-8D15-D82F767FCC66}"/>
              </a:ext>
            </a:extLst>
          </p:cNvPr>
          <p:cNvSpPr txBox="1">
            <a:spLocks/>
          </p:cNvSpPr>
          <p:nvPr/>
        </p:nvSpPr>
        <p:spPr bwMode="gray">
          <a:xfrm>
            <a:off x="6545082" y="5129007"/>
            <a:ext cx="4949582" cy="1384995"/>
          </a:xfrm>
          <a:prstGeom prst="rect">
            <a:avLst/>
          </a:prstGeom>
        </p:spPr>
        <p:txBody>
          <a:bodyPr vert="horz" wrap="square" lIns="0" tIns="0" rIns="0" bIns="0" rtlCol="0" anchor="t" anchorCtr="0">
            <a:spAutoFit/>
          </a:bodyPr>
          <a:lstStyle>
            <a:lvl1pPr marL="266700" indent="-266700" algn="l" defTabSz="914400" rtl="0" eaLnBrk="1" latinLnBrk="0" hangingPunct="1">
              <a:lnSpc>
                <a:spcPct val="114000"/>
              </a:lnSpc>
              <a:spcBef>
                <a:spcPts val="0"/>
              </a:spcBef>
              <a:buFont typeface="Wingdings 3" panose="05040102010807070707" pitchFamily="18" charset="2"/>
              <a:buChar char=""/>
              <a:defRPr sz="1600" kern="1200" spc="30" baseline="0">
                <a:solidFill>
                  <a:schemeClr val="tx1"/>
                </a:solidFill>
                <a:latin typeface="+mn-lt"/>
                <a:ea typeface="+mn-ea"/>
                <a:cs typeface="+mn-cs"/>
              </a:defRPr>
            </a:lvl1pPr>
            <a:lvl2pPr marL="808038" indent="-268288"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2pPr>
            <a:lvl3pPr marL="1341438" indent="-266700"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3pPr>
            <a:lvl4pPr marL="1882775" indent="-268288"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4pPr>
            <a:lvl5pPr marL="2422525" indent="-266700"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0488" lvl="2" indent="0">
              <a:lnSpc>
                <a:spcPct val="100000"/>
              </a:lnSpc>
              <a:spcAft>
                <a:spcPts val="600"/>
              </a:spcAft>
              <a:buClr>
                <a:srgbClr val="000000"/>
              </a:buClr>
              <a:buNone/>
            </a:pPr>
            <a:r>
              <a:rPr lang="de-DE" sz="2000" b="1" spc="-1" dirty="0">
                <a:solidFill>
                  <a:srgbClr val="000000"/>
                </a:solidFill>
                <a:ea typeface="DejaVu Sans"/>
              </a:rPr>
              <a:t>Abwärtstrend seit 50 </a:t>
            </a:r>
            <a:r>
              <a:rPr lang="de-DE" sz="2000" b="1" spc="-1" dirty="0" err="1">
                <a:solidFill>
                  <a:srgbClr val="000000"/>
                </a:solidFill>
                <a:ea typeface="DejaVu Sans"/>
              </a:rPr>
              <a:t>Mio</a:t>
            </a:r>
            <a:r>
              <a:rPr lang="de-DE" sz="2000" b="1" spc="-1" dirty="0">
                <a:solidFill>
                  <a:srgbClr val="000000"/>
                </a:solidFill>
                <a:ea typeface="DejaVu Sans"/>
              </a:rPr>
              <a:t> Jahren</a:t>
            </a:r>
          </a:p>
          <a:p>
            <a:pPr marL="265113" lvl="2" indent="-174625">
              <a:lnSpc>
                <a:spcPct val="100000"/>
              </a:lnSpc>
              <a:spcAft>
                <a:spcPts val="600"/>
              </a:spcAft>
              <a:buClr>
                <a:srgbClr val="000000"/>
              </a:buClr>
              <a:buFont typeface="Symbol"/>
              <a:buChar char=""/>
            </a:pPr>
            <a:r>
              <a:rPr lang="de-DE" sz="2000" spc="-1" dirty="0">
                <a:solidFill>
                  <a:srgbClr val="000000"/>
                </a:solidFill>
                <a:ea typeface="DejaVu Sans"/>
              </a:rPr>
              <a:t>Auffaltung des Himalaya und anderer Gebirgsketten</a:t>
            </a:r>
          </a:p>
          <a:p>
            <a:pPr marL="265113" lvl="2" indent="-174625">
              <a:lnSpc>
                <a:spcPct val="100000"/>
              </a:lnSpc>
              <a:spcAft>
                <a:spcPts val="600"/>
              </a:spcAft>
              <a:buClr>
                <a:srgbClr val="000000"/>
              </a:buClr>
              <a:buFont typeface="Symbol"/>
              <a:buChar char=""/>
            </a:pPr>
            <a:r>
              <a:rPr lang="de-DE" sz="2000" spc="-1" dirty="0">
                <a:solidFill>
                  <a:srgbClr val="000000"/>
                </a:solidFill>
                <a:ea typeface="DejaVu Sans"/>
              </a:rPr>
              <a:t>Verstärkte Silikat-Verwitterung</a:t>
            </a:r>
          </a:p>
        </p:txBody>
      </p:sp>
    </p:spTree>
    <p:extLst>
      <p:ext uri="{BB962C8B-B14F-4D97-AF65-F5344CB8AC3E}">
        <p14:creationId xmlns:p14="http://schemas.microsoft.com/office/powerpoint/2010/main" val="18103719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2">
            <a:extLst>
              <a:ext uri="{FF2B5EF4-FFF2-40B4-BE49-F238E27FC236}">
                <a16:creationId xmlns:a16="http://schemas.microsoft.com/office/drawing/2014/main" id="{F23CD3FA-9027-451A-A295-D562D93D638F}"/>
              </a:ext>
            </a:extLst>
          </p:cNvPr>
          <p:cNvSpPr txBox="1">
            <a:spLocks/>
          </p:cNvSpPr>
          <p:nvPr/>
        </p:nvSpPr>
        <p:spPr bwMode="gray">
          <a:xfrm>
            <a:off x="767407" y="908720"/>
            <a:ext cx="11233249" cy="2088232"/>
          </a:xfrm>
          <a:prstGeom prst="rect">
            <a:avLst/>
          </a:prstGeom>
        </p:spPr>
        <p:txBody>
          <a:bodyPr vert="horz" lIns="0" tIns="0" rIns="0" bIns="0" rtlCol="0" anchor="t" anchorCtr="0">
            <a:noAutofit/>
          </a:bodyPr>
          <a:lstStyle>
            <a:lvl1pPr marL="266700" indent="-266700" algn="l" defTabSz="914400" rtl="0" eaLnBrk="1" latinLnBrk="0" hangingPunct="1">
              <a:lnSpc>
                <a:spcPct val="114000"/>
              </a:lnSpc>
              <a:spcBef>
                <a:spcPts val="0"/>
              </a:spcBef>
              <a:buFont typeface="Wingdings 3" panose="05040102010807070707" pitchFamily="18" charset="2"/>
              <a:buChar char=""/>
              <a:defRPr sz="1600" kern="1200" spc="30" baseline="0">
                <a:solidFill>
                  <a:schemeClr val="tx1"/>
                </a:solidFill>
                <a:latin typeface="+mn-lt"/>
                <a:ea typeface="+mn-ea"/>
                <a:cs typeface="+mn-cs"/>
              </a:defRPr>
            </a:lvl1pPr>
            <a:lvl2pPr marL="808038" indent="-268288"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2pPr>
            <a:lvl3pPr marL="1341438" indent="-266700"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3pPr>
            <a:lvl4pPr marL="1882775" indent="-268288"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4pPr>
            <a:lvl5pPr marL="2422525" indent="-266700"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25475" lvl="2" indent="-269875">
              <a:lnSpc>
                <a:spcPct val="100000"/>
              </a:lnSpc>
              <a:spcAft>
                <a:spcPts val="600"/>
              </a:spcAft>
              <a:buClr>
                <a:srgbClr val="000000"/>
              </a:buClr>
              <a:buFont typeface="Symbol"/>
              <a:buChar char=""/>
            </a:pPr>
            <a:endParaRPr lang="de-DE" sz="2400" spc="-1" dirty="0">
              <a:solidFill>
                <a:srgbClr val="000000"/>
              </a:solidFill>
              <a:ea typeface="DejaVu Sans"/>
            </a:endParaRPr>
          </a:p>
          <a:p>
            <a:pPr marL="625475" lvl="2" indent="-269875">
              <a:lnSpc>
                <a:spcPct val="100000"/>
              </a:lnSpc>
              <a:spcAft>
                <a:spcPts val="600"/>
              </a:spcAft>
              <a:buClr>
                <a:srgbClr val="000000"/>
              </a:buClr>
              <a:buFont typeface="Symbol"/>
              <a:buChar char=""/>
            </a:pPr>
            <a:endParaRPr lang="de-DE" sz="2400" spc="-1" dirty="0">
              <a:solidFill>
                <a:srgbClr val="000000"/>
              </a:solidFill>
              <a:ea typeface="DejaVu Sans"/>
            </a:endParaRPr>
          </a:p>
          <a:p>
            <a:pPr marL="625475" lvl="2" indent="-269875">
              <a:lnSpc>
                <a:spcPct val="100000"/>
              </a:lnSpc>
              <a:spcAft>
                <a:spcPts val="600"/>
              </a:spcAft>
              <a:buClr>
                <a:srgbClr val="000000"/>
              </a:buClr>
              <a:buFont typeface="Symbol"/>
              <a:buChar char=""/>
            </a:pPr>
            <a:endParaRPr lang="de-DE" sz="2400" spc="-1" dirty="0">
              <a:solidFill>
                <a:srgbClr val="000000"/>
              </a:solidFill>
              <a:ea typeface="DejaVu Sans"/>
            </a:endParaRPr>
          </a:p>
          <a:p>
            <a:pPr marL="443775" lvl="2" indent="0">
              <a:lnSpc>
                <a:spcPct val="100000"/>
              </a:lnSpc>
              <a:spcAft>
                <a:spcPts val="1200"/>
              </a:spcAft>
              <a:buClr>
                <a:srgbClr val="000000"/>
              </a:buClr>
              <a:buNone/>
            </a:pPr>
            <a:endParaRPr lang="de-DE" sz="2400" spc="-1" dirty="0">
              <a:solidFill>
                <a:srgbClr val="000000"/>
              </a:solidFill>
              <a:ea typeface="DejaVu Sans"/>
            </a:endParaRPr>
          </a:p>
        </p:txBody>
      </p:sp>
      <p:sp>
        <p:nvSpPr>
          <p:cNvPr id="4" name="Titel 1">
            <a:extLst>
              <a:ext uri="{FF2B5EF4-FFF2-40B4-BE49-F238E27FC236}">
                <a16:creationId xmlns:a16="http://schemas.microsoft.com/office/drawing/2014/main" id="{07D8D345-D74F-460E-AFD0-43A114671686}"/>
              </a:ext>
            </a:extLst>
          </p:cNvPr>
          <p:cNvSpPr>
            <a:spLocks noGrp="1"/>
          </p:cNvSpPr>
          <p:nvPr>
            <p:ph type="title"/>
          </p:nvPr>
        </p:nvSpPr>
        <p:spPr>
          <a:xfrm>
            <a:off x="767408" y="116632"/>
            <a:ext cx="11305256" cy="864096"/>
          </a:xfrm>
        </p:spPr>
        <p:txBody>
          <a:bodyPr lIns="360000" rIns="360000" anchor="ctr"/>
          <a:lstStyle/>
          <a:p>
            <a:pPr algn="ctr"/>
            <a:r>
              <a:rPr lang="de-DE" dirty="0"/>
              <a:t>Langsamer Kohlenstoffzyklus (org., vereinfacht)</a:t>
            </a:r>
          </a:p>
        </p:txBody>
      </p:sp>
      <p:grpSp>
        <p:nvGrpSpPr>
          <p:cNvPr id="36" name="Gruppieren 35">
            <a:extLst>
              <a:ext uri="{FF2B5EF4-FFF2-40B4-BE49-F238E27FC236}">
                <a16:creationId xmlns:a16="http://schemas.microsoft.com/office/drawing/2014/main" id="{CC5EEF48-3A5A-4E15-83A0-DC4036DF93BD}"/>
              </a:ext>
            </a:extLst>
          </p:cNvPr>
          <p:cNvGrpSpPr/>
          <p:nvPr/>
        </p:nvGrpSpPr>
        <p:grpSpPr>
          <a:xfrm>
            <a:off x="1271464" y="908720"/>
            <a:ext cx="6805253" cy="5949280"/>
            <a:chOff x="3213105" y="908720"/>
            <a:chExt cx="6805253" cy="5949280"/>
          </a:xfrm>
        </p:grpSpPr>
        <p:pic>
          <p:nvPicPr>
            <p:cNvPr id="10" name="Grafik 9">
              <a:extLst>
                <a:ext uri="{FF2B5EF4-FFF2-40B4-BE49-F238E27FC236}">
                  <a16:creationId xmlns:a16="http://schemas.microsoft.com/office/drawing/2014/main" id="{8F5B77B0-4986-4067-8468-32A10912401D}"/>
                </a:ext>
              </a:extLst>
            </p:cNvPr>
            <p:cNvPicPr>
              <a:picLocks noChangeAspect="1"/>
            </p:cNvPicPr>
            <p:nvPr/>
          </p:nvPicPr>
          <p:blipFill>
            <a:blip r:embed="rId3"/>
            <a:srcRect/>
            <a:stretch/>
          </p:blipFill>
          <p:spPr>
            <a:xfrm>
              <a:off x="3213105" y="908720"/>
              <a:ext cx="6805253" cy="5949280"/>
            </a:xfrm>
            <a:prstGeom prst="rect">
              <a:avLst/>
            </a:prstGeom>
          </p:spPr>
        </p:pic>
        <p:cxnSp>
          <p:nvCxnSpPr>
            <p:cNvPr id="17" name="Gerade Verbindung mit Pfeil 16">
              <a:extLst>
                <a:ext uri="{FF2B5EF4-FFF2-40B4-BE49-F238E27FC236}">
                  <a16:creationId xmlns:a16="http://schemas.microsoft.com/office/drawing/2014/main" id="{2B5C6F1F-1568-4B97-83CA-801E5C7E708C}"/>
                </a:ext>
              </a:extLst>
            </p:cNvPr>
            <p:cNvCxnSpPr/>
            <p:nvPr/>
          </p:nvCxnSpPr>
          <p:spPr>
            <a:xfrm flipV="1">
              <a:off x="7948890" y="1876760"/>
              <a:ext cx="0" cy="766592"/>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9" name="Gerader Verbinder 18">
              <a:extLst>
                <a:ext uri="{FF2B5EF4-FFF2-40B4-BE49-F238E27FC236}">
                  <a16:creationId xmlns:a16="http://schemas.microsoft.com/office/drawing/2014/main" id="{978FE8D2-95C6-499E-8F53-7D4D24ED4033}"/>
                </a:ext>
              </a:extLst>
            </p:cNvPr>
            <p:cNvCxnSpPr/>
            <p:nvPr/>
          </p:nvCxnSpPr>
          <p:spPr>
            <a:xfrm>
              <a:off x="7948890" y="2708920"/>
              <a:ext cx="0" cy="2580111"/>
            </a:xfrm>
            <a:prstGeom prst="line">
              <a:avLst/>
            </a:prstGeom>
            <a:ln w="19050">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11" name="Gerade Verbindung mit Pfeil 10">
              <a:extLst>
                <a:ext uri="{FF2B5EF4-FFF2-40B4-BE49-F238E27FC236}">
                  <a16:creationId xmlns:a16="http://schemas.microsoft.com/office/drawing/2014/main" id="{A62E0C45-C623-4DC6-A8EC-8D3EBDE03408}"/>
                </a:ext>
              </a:extLst>
            </p:cNvPr>
            <p:cNvCxnSpPr>
              <a:cxnSpLocks/>
            </p:cNvCxnSpPr>
            <p:nvPr/>
          </p:nvCxnSpPr>
          <p:spPr>
            <a:xfrm flipH="1">
              <a:off x="7032104" y="4293096"/>
              <a:ext cx="360040" cy="1080120"/>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4" name="Gerade Verbindung mit Pfeil 13">
              <a:extLst>
                <a:ext uri="{FF2B5EF4-FFF2-40B4-BE49-F238E27FC236}">
                  <a16:creationId xmlns:a16="http://schemas.microsoft.com/office/drawing/2014/main" id="{52C709B5-4C96-49C3-BFB7-32C704A9476C}"/>
                </a:ext>
              </a:extLst>
            </p:cNvPr>
            <p:cNvCxnSpPr>
              <a:cxnSpLocks/>
            </p:cNvCxnSpPr>
            <p:nvPr/>
          </p:nvCxnSpPr>
          <p:spPr>
            <a:xfrm flipV="1">
              <a:off x="5735960" y="5445225"/>
              <a:ext cx="1080120" cy="144015"/>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8" name="Gerade Verbindung mit Pfeil 17">
              <a:extLst>
                <a:ext uri="{FF2B5EF4-FFF2-40B4-BE49-F238E27FC236}">
                  <a16:creationId xmlns:a16="http://schemas.microsoft.com/office/drawing/2014/main" id="{DE0763BF-DCDA-4808-827F-3DBD34A97504}"/>
                </a:ext>
              </a:extLst>
            </p:cNvPr>
            <p:cNvCxnSpPr>
              <a:cxnSpLocks/>
            </p:cNvCxnSpPr>
            <p:nvPr/>
          </p:nvCxnSpPr>
          <p:spPr>
            <a:xfrm>
              <a:off x="6312024" y="2204864"/>
              <a:ext cx="1016495" cy="1800200"/>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1" name="Gerade Verbindung mit Pfeil 20">
              <a:extLst>
                <a:ext uri="{FF2B5EF4-FFF2-40B4-BE49-F238E27FC236}">
                  <a16:creationId xmlns:a16="http://schemas.microsoft.com/office/drawing/2014/main" id="{CA94B552-0754-436B-A932-C02FFA4C6B6B}"/>
                </a:ext>
              </a:extLst>
            </p:cNvPr>
            <p:cNvCxnSpPr>
              <a:cxnSpLocks/>
            </p:cNvCxnSpPr>
            <p:nvPr/>
          </p:nvCxnSpPr>
          <p:spPr>
            <a:xfrm flipH="1">
              <a:off x="5231904" y="2357264"/>
              <a:ext cx="144016" cy="3015952"/>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9" name="Textfeld 28">
              <a:extLst>
                <a:ext uri="{FF2B5EF4-FFF2-40B4-BE49-F238E27FC236}">
                  <a16:creationId xmlns:a16="http://schemas.microsoft.com/office/drawing/2014/main" id="{809B922A-A60C-4FCF-8574-7EC171E1B865}"/>
                </a:ext>
              </a:extLst>
            </p:cNvPr>
            <p:cNvSpPr txBox="1"/>
            <p:nvPr/>
          </p:nvSpPr>
          <p:spPr>
            <a:xfrm>
              <a:off x="6052030" y="5831554"/>
              <a:ext cx="2320187" cy="215444"/>
            </a:xfrm>
            <a:prstGeom prst="rect">
              <a:avLst/>
            </a:prstGeom>
            <a:solidFill>
              <a:schemeClr val="bg1">
                <a:alpha val="50000"/>
              </a:schemeClr>
            </a:solidFill>
          </p:spPr>
          <p:txBody>
            <a:bodyPr wrap="none" lIns="0" tIns="0" rIns="0" bIns="0" rtlCol="0">
              <a:spAutoFit/>
            </a:bodyPr>
            <a:lstStyle/>
            <a:p>
              <a:pPr algn="l"/>
              <a:r>
                <a:rPr lang="de-DE" sz="1400" dirty="0">
                  <a:latin typeface="Calibri" panose="020F0502020204030204" pitchFamily="34" charset="0"/>
                  <a:cs typeface="Calibri" panose="020F0502020204030204" pitchFamily="34" charset="0"/>
                </a:rPr>
                <a:t>Transport durch Plattentektonik</a:t>
              </a:r>
              <a:endParaRPr lang="en-US" sz="1400" dirty="0">
                <a:latin typeface="Calibri" panose="020F0502020204030204" pitchFamily="34" charset="0"/>
                <a:cs typeface="Calibri" panose="020F0502020204030204" pitchFamily="34" charset="0"/>
              </a:endParaRPr>
            </a:p>
          </p:txBody>
        </p:sp>
        <p:sp>
          <p:nvSpPr>
            <p:cNvPr id="31" name="Textfeld 30">
              <a:extLst>
                <a:ext uri="{FF2B5EF4-FFF2-40B4-BE49-F238E27FC236}">
                  <a16:creationId xmlns:a16="http://schemas.microsoft.com/office/drawing/2014/main" id="{2A9740FA-0D41-415A-9574-0FF8D30C1D9F}"/>
                </a:ext>
              </a:extLst>
            </p:cNvPr>
            <p:cNvSpPr txBox="1"/>
            <p:nvPr/>
          </p:nvSpPr>
          <p:spPr>
            <a:xfrm>
              <a:off x="8066352" y="2097142"/>
              <a:ext cx="1290994" cy="215444"/>
            </a:xfrm>
            <a:prstGeom prst="rect">
              <a:avLst/>
            </a:prstGeom>
            <a:solidFill>
              <a:schemeClr val="bg1">
                <a:alpha val="50000"/>
              </a:schemeClr>
            </a:solidFill>
          </p:spPr>
          <p:txBody>
            <a:bodyPr wrap="none" lIns="0" tIns="0" rIns="0" bIns="0" rtlCol="0">
              <a:spAutoFit/>
            </a:bodyPr>
            <a:lstStyle/>
            <a:p>
              <a:pPr algn="l"/>
              <a:r>
                <a:rPr lang="de-DE" sz="1400" dirty="0">
                  <a:latin typeface="Calibri" panose="020F0502020204030204" pitchFamily="34" charset="0"/>
                  <a:cs typeface="Calibri" panose="020F0502020204030204" pitchFamily="34" charset="0"/>
                </a:rPr>
                <a:t>Vulkanismus (0.1)</a:t>
              </a:r>
              <a:endParaRPr lang="en-US" sz="1400" dirty="0">
                <a:latin typeface="Calibri" panose="020F0502020204030204" pitchFamily="34" charset="0"/>
                <a:cs typeface="Calibri" panose="020F0502020204030204" pitchFamily="34" charset="0"/>
              </a:endParaRPr>
            </a:p>
          </p:txBody>
        </p:sp>
        <p:sp>
          <p:nvSpPr>
            <p:cNvPr id="32" name="Textfeld 31">
              <a:extLst>
                <a:ext uri="{FF2B5EF4-FFF2-40B4-BE49-F238E27FC236}">
                  <a16:creationId xmlns:a16="http://schemas.microsoft.com/office/drawing/2014/main" id="{39C9E1E1-A909-4E68-80D1-0ECBF473F219}"/>
                </a:ext>
              </a:extLst>
            </p:cNvPr>
            <p:cNvSpPr txBox="1"/>
            <p:nvPr/>
          </p:nvSpPr>
          <p:spPr>
            <a:xfrm>
              <a:off x="3706175" y="4299233"/>
              <a:ext cx="1925142" cy="430887"/>
            </a:xfrm>
            <a:prstGeom prst="rect">
              <a:avLst/>
            </a:prstGeom>
            <a:solidFill>
              <a:schemeClr val="bg1">
                <a:alpha val="50000"/>
              </a:schemeClr>
            </a:solidFill>
          </p:spPr>
          <p:txBody>
            <a:bodyPr wrap="none" lIns="0" tIns="0" rIns="0" bIns="0" rtlCol="0">
              <a:spAutoFit/>
            </a:bodyPr>
            <a:lstStyle/>
            <a:p>
              <a:pPr algn="ctr"/>
              <a:r>
                <a:rPr lang="de-DE" sz="1400" dirty="0">
                  <a:latin typeface="Calibri" panose="020F0502020204030204" pitchFamily="34" charset="0"/>
                  <a:cs typeface="Calibri" panose="020F0502020204030204" pitchFamily="34" charset="0"/>
                </a:rPr>
                <a:t>Aufbau von Biomasse (z.B.</a:t>
              </a:r>
              <a:br>
                <a:rPr lang="de-DE" sz="1400" dirty="0">
                  <a:latin typeface="Calibri" panose="020F0502020204030204" pitchFamily="34" charset="0"/>
                  <a:cs typeface="Calibri" panose="020F0502020204030204" pitchFamily="34" charset="0"/>
                </a:rPr>
              </a:br>
              <a:r>
                <a:rPr lang="de-DE" sz="1400" dirty="0">
                  <a:latin typeface="Calibri" panose="020F0502020204030204" pitchFamily="34" charset="0"/>
                  <a:cs typeface="Calibri" panose="020F0502020204030204" pitchFamily="34" charset="0"/>
                </a:rPr>
                <a:t>Algen) und Sedimentation</a:t>
              </a:r>
              <a:endParaRPr lang="en-US" sz="1400" dirty="0">
                <a:latin typeface="Calibri" panose="020F0502020204030204" pitchFamily="34" charset="0"/>
                <a:cs typeface="Calibri" panose="020F0502020204030204" pitchFamily="34" charset="0"/>
              </a:endParaRPr>
            </a:p>
          </p:txBody>
        </p:sp>
        <p:sp>
          <p:nvSpPr>
            <p:cNvPr id="33" name="Textfeld 32">
              <a:extLst>
                <a:ext uri="{FF2B5EF4-FFF2-40B4-BE49-F238E27FC236}">
                  <a16:creationId xmlns:a16="http://schemas.microsoft.com/office/drawing/2014/main" id="{204A3D4B-C38C-4803-8D46-06161A3C8400}"/>
                </a:ext>
              </a:extLst>
            </p:cNvPr>
            <p:cNvSpPr txBox="1"/>
            <p:nvPr/>
          </p:nvSpPr>
          <p:spPr>
            <a:xfrm>
              <a:off x="5684232" y="2887612"/>
              <a:ext cx="1998239" cy="430887"/>
            </a:xfrm>
            <a:prstGeom prst="rect">
              <a:avLst/>
            </a:prstGeom>
            <a:solidFill>
              <a:schemeClr val="bg1">
                <a:alpha val="50000"/>
              </a:schemeClr>
            </a:solidFill>
          </p:spPr>
          <p:txBody>
            <a:bodyPr wrap="none" lIns="0" tIns="0" rIns="0" bIns="0" rtlCol="0">
              <a:spAutoFit/>
            </a:bodyPr>
            <a:lstStyle/>
            <a:p>
              <a:pPr algn="ctr"/>
              <a:r>
                <a:rPr lang="de-DE" sz="1400" dirty="0">
                  <a:latin typeface="Calibri" panose="020F0502020204030204" pitchFamily="34" charset="0"/>
                  <a:cs typeface="Calibri" panose="020F0502020204030204" pitchFamily="34" charset="0"/>
                </a:rPr>
                <a:t>Aufbau von Biomasse (z.B.</a:t>
              </a:r>
              <a:br>
                <a:rPr lang="de-DE" sz="1400" dirty="0">
                  <a:latin typeface="Calibri" panose="020F0502020204030204" pitchFamily="34" charset="0"/>
                  <a:cs typeface="Calibri" panose="020F0502020204030204" pitchFamily="34" charset="0"/>
                </a:rPr>
              </a:br>
              <a:r>
                <a:rPr lang="de-DE" sz="1400" dirty="0">
                  <a:latin typeface="Calibri" panose="020F0502020204030204" pitchFamily="34" charset="0"/>
                  <a:cs typeface="Calibri" panose="020F0502020204030204" pitchFamily="34" charset="0"/>
                </a:rPr>
                <a:t>Bäume) und Sedimentation</a:t>
              </a:r>
              <a:endParaRPr lang="en-US" sz="1400" dirty="0">
                <a:latin typeface="Calibri" panose="020F0502020204030204" pitchFamily="34" charset="0"/>
                <a:cs typeface="Calibri" panose="020F0502020204030204" pitchFamily="34" charset="0"/>
              </a:endParaRPr>
            </a:p>
          </p:txBody>
        </p:sp>
        <p:sp>
          <p:nvSpPr>
            <p:cNvPr id="34" name="Textfeld 33">
              <a:extLst>
                <a:ext uri="{FF2B5EF4-FFF2-40B4-BE49-F238E27FC236}">
                  <a16:creationId xmlns:a16="http://schemas.microsoft.com/office/drawing/2014/main" id="{C92759EB-8918-4BB1-90F3-1540AE91DDAE}"/>
                </a:ext>
              </a:extLst>
            </p:cNvPr>
            <p:cNvSpPr txBox="1"/>
            <p:nvPr/>
          </p:nvSpPr>
          <p:spPr>
            <a:xfrm>
              <a:off x="5475432" y="5017338"/>
              <a:ext cx="1278299" cy="430887"/>
            </a:xfrm>
            <a:prstGeom prst="rect">
              <a:avLst/>
            </a:prstGeom>
            <a:solidFill>
              <a:schemeClr val="bg1">
                <a:alpha val="50000"/>
              </a:schemeClr>
            </a:solidFill>
          </p:spPr>
          <p:txBody>
            <a:bodyPr wrap="none" lIns="0" tIns="0" rIns="0" bIns="0" rtlCol="0">
              <a:spAutoFit/>
            </a:bodyPr>
            <a:lstStyle/>
            <a:p>
              <a:pPr algn="ctr"/>
              <a:r>
                <a:rPr lang="de-DE" sz="1400" dirty="0">
                  <a:latin typeface="Calibri" panose="020F0502020204030204" pitchFamily="34" charset="0"/>
                  <a:cs typeface="Calibri" panose="020F0502020204030204" pitchFamily="34" charset="0"/>
                </a:rPr>
                <a:t>Bildung von Erdöl</a:t>
              </a:r>
              <a:br>
                <a:rPr lang="de-DE" sz="1400" dirty="0">
                  <a:latin typeface="Calibri" panose="020F0502020204030204" pitchFamily="34" charset="0"/>
                  <a:cs typeface="Calibri" panose="020F0502020204030204" pitchFamily="34" charset="0"/>
                </a:rPr>
              </a:br>
              <a:r>
                <a:rPr lang="de-DE" sz="1400" dirty="0">
                  <a:latin typeface="Calibri" panose="020F0502020204030204" pitchFamily="34" charset="0"/>
                  <a:cs typeface="Calibri" panose="020F0502020204030204" pitchFamily="34" charset="0"/>
                </a:rPr>
                <a:t>und Erdgas</a:t>
              </a:r>
              <a:endParaRPr lang="en-US" sz="1400" dirty="0">
                <a:latin typeface="Calibri" panose="020F0502020204030204" pitchFamily="34" charset="0"/>
                <a:cs typeface="Calibri" panose="020F0502020204030204" pitchFamily="34" charset="0"/>
              </a:endParaRPr>
            </a:p>
          </p:txBody>
        </p:sp>
        <p:sp>
          <p:nvSpPr>
            <p:cNvPr id="35" name="Textfeld 34">
              <a:extLst>
                <a:ext uri="{FF2B5EF4-FFF2-40B4-BE49-F238E27FC236}">
                  <a16:creationId xmlns:a16="http://schemas.microsoft.com/office/drawing/2014/main" id="{460B4592-2C01-4E18-A288-5E5CE154D08E}"/>
                </a:ext>
              </a:extLst>
            </p:cNvPr>
            <p:cNvSpPr txBox="1"/>
            <p:nvPr/>
          </p:nvSpPr>
          <p:spPr>
            <a:xfrm>
              <a:off x="7068843" y="5020814"/>
              <a:ext cx="719621" cy="430887"/>
            </a:xfrm>
            <a:prstGeom prst="rect">
              <a:avLst/>
            </a:prstGeom>
            <a:solidFill>
              <a:schemeClr val="bg1">
                <a:alpha val="50000"/>
              </a:schemeClr>
            </a:solidFill>
          </p:spPr>
          <p:txBody>
            <a:bodyPr wrap="none" lIns="0" tIns="0" rIns="0" bIns="0" rtlCol="0">
              <a:spAutoFit/>
            </a:bodyPr>
            <a:lstStyle/>
            <a:p>
              <a:pPr algn="ctr"/>
              <a:r>
                <a:rPr lang="de-DE" sz="1400" dirty="0">
                  <a:latin typeface="Calibri" panose="020F0502020204030204" pitchFamily="34" charset="0"/>
                  <a:cs typeface="Calibri" panose="020F0502020204030204" pitchFamily="34" charset="0"/>
                </a:rPr>
                <a:t>Bildung</a:t>
              </a:r>
              <a:br>
                <a:rPr lang="de-DE" sz="1400" dirty="0">
                  <a:latin typeface="Calibri" panose="020F0502020204030204" pitchFamily="34" charset="0"/>
                  <a:cs typeface="Calibri" panose="020F0502020204030204" pitchFamily="34" charset="0"/>
                </a:rPr>
              </a:br>
              <a:r>
                <a:rPr lang="de-DE" sz="1400" dirty="0">
                  <a:latin typeface="Calibri" panose="020F0502020204030204" pitchFamily="34" charset="0"/>
                  <a:cs typeface="Calibri" panose="020F0502020204030204" pitchFamily="34" charset="0"/>
                </a:rPr>
                <a:t>von Kohle</a:t>
              </a:r>
              <a:endParaRPr lang="en-US" sz="1400" dirty="0">
                <a:latin typeface="Calibri" panose="020F0502020204030204" pitchFamily="34" charset="0"/>
                <a:cs typeface="Calibri" panose="020F0502020204030204" pitchFamily="34" charset="0"/>
              </a:endParaRPr>
            </a:p>
          </p:txBody>
        </p:sp>
      </p:grpSp>
      <p:sp>
        <p:nvSpPr>
          <p:cNvPr id="37" name="Textfeld 36">
            <a:extLst>
              <a:ext uri="{FF2B5EF4-FFF2-40B4-BE49-F238E27FC236}">
                <a16:creationId xmlns:a16="http://schemas.microsoft.com/office/drawing/2014/main" id="{41C72B82-E06B-4B7D-AB87-4F519455B089}"/>
              </a:ext>
            </a:extLst>
          </p:cNvPr>
          <p:cNvSpPr txBox="1"/>
          <p:nvPr/>
        </p:nvSpPr>
        <p:spPr>
          <a:xfrm rot="16200000">
            <a:off x="829390" y="4628022"/>
            <a:ext cx="1120500" cy="92333"/>
          </a:xfrm>
          <a:prstGeom prst="rect">
            <a:avLst/>
          </a:prstGeom>
          <a:noFill/>
        </p:spPr>
        <p:txBody>
          <a:bodyPr wrap="none" lIns="0" tIns="0" rIns="0" bIns="0">
            <a:spAutoFit/>
          </a:bodyPr>
          <a:lstStyle/>
          <a:p>
            <a:r>
              <a:rPr lang="de-DE" sz="600" dirty="0"/>
              <a:t>Verändert nach IPCC AR5, 2013</a:t>
            </a:r>
          </a:p>
        </p:txBody>
      </p:sp>
      <p:sp>
        <p:nvSpPr>
          <p:cNvPr id="38" name="Inhaltsplatzhalter 2">
            <a:extLst>
              <a:ext uri="{FF2B5EF4-FFF2-40B4-BE49-F238E27FC236}">
                <a16:creationId xmlns:a16="http://schemas.microsoft.com/office/drawing/2014/main" id="{8538CAF1-0BA2-481F-8840-47A3BA88649B}"/>
              </a:ext>
            </a:extLst>
          </p:cNvPr>
          <p:cNvSpPr txBox="1">
            <a:spLocks/>
          </p:cNvSpPr>
          <p:nvPr/>
        </p:nvSpPr>
        <p:spPr bwMode="gray">
          <a:xfrm>
            <a:off x="8184232" y="1061120"/>
            <a:ext cx="3932323" cy="4539704"/>
          </a:xfrm>
          <a:prstGeom prst="rect">
            <a:avLst/>
          </a:prstGeom>
        </p:spPr>
        <p:txBody>
          <a:bodyPr vert="horz" wrap="square" lIns="0" tIns="0" rIns="0" bIns="0" rtlCol="0" anchor="t" anchorCtr="0">
            <a:spAutoFit/>
          </a:bodyPr>
          <a:lstStyle>
            <a:lvl1pPr marL="266700" indent="-266700" algn="l" defTabSz="914400" rtl="0" eaLnBrk="1" latinLnBrk="0" hangingPunct="1">
              <a:lnSpc>
                <a:spcPct val="114000"/>
              </a:lnSpc>
              <a:spcBef>
                <a:spcPts val="0"/>
              </a:spcBef>
              <a:buFont typeface="Wingdings 3" panose="05040102010807070707" pitchFamily="18" charset="2"/>
              <a:buChar char=""/>
              <a:defRPr sz="1600" kern="1200" spc="30" baseline="0">
                <a:solidFill>
                  <a:schemeClr val="tx1"/>
                </a:solidFill>
                <a:latin typeface="+mn-lt"/>
                <a:ea typeface="+mn-ea"/>
                <a:cs typeface="+mn-cs"/>
              </a:defRPr>
            </a:lvl1pPr>
            <a:lvl2pPr marL="808038" indent="-268288"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2pPr>
            <a:lvl3pPr marL="1341438" indent="-266700"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3pPr>
            <a:lvl4pPr marL="1882775" indent="-268288"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4pPr>
            <a:lvl5pPr marL="2422525" indent="-266700"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5113" lvl="2" indent="-174625">
              <a:lnSpc>
                <a:spcPct val="100000"/>
              </a:lnSpc>
              <a:spcAft>
                <a:spcPts val="600"/>
              </a:spcAft>
              <a:buClr>
                <a:srgbClr val="000000"/>
              </a:buClr>
              <a:buFont typeface="Symbol"/>
              <a:buChar char=""/>
            </a:pPr>
            <a:r>
              <a:rPr lang="de-DE" sz="2000" spc="-1" dirty="0">
                <a:solidFill>
                  <a:srgbClr val="000000"/>
                </a:solidFill>
                <a:ea typeface="DejaVu Sans"/>
              </a:rPr>
              <a:t>Auch die Entstehung fossiler Brennstoffe wie Kohle, Erdöl und -gas sind Teil des langsamen K.</a:t>
            </a:r>
          </a:p>
          <a:p>
            <a:pPr marL="265113" lvl="2" indent="-174625">
              <a:lnSpc>
                <a:spcPct val="100000"/>
              </a:lnSpc>
              <a:spcAft>
                <a:spcPts val="600"/>
              </a:spcAft>
              <a:buClr>
                <a:srgbClr val="000000"/>
              </a:buClr>
              <a:buFont typeface="Symbol"/>
              <a:buChar char=""/>
            </a:pPr>
            <a:r>
              <a:rPr lang="de-DE" sz="2000" spc="-1" dirty="0">
                <a:solidFill>
                  <a:srgbClr val="000000"/>
                </a:solidFill>
                <a:ea typeface="DejaVu Sans"/>
              </a:rPr>
              <a:t>Ihr Ursprung ist organisches Material, welches vor bis zu mehreren 100 </a:t>
            </a:r>
            <a:r>
              <a:rPr lang="de-DE" sz="2000" spc="-1" dirty="0" err="1">
                <a:solidFill>
                  <a:srgbClr val="000000"/>
                </a:solidFill>
                <a:ea typeface="DejaVu Sans"/>
              </a:rPr>
              <a:t>Mio</a:t>
            </a:r>
            <a:r>
              <a:rPr lang="de-DE" sz="2000" spc="-1" dirty="0">
                <a:solidFill>
                  <a:srgbClr val="000000"/>
                </a:solidFill>
                <a:ea typeface="DejaVu Sans"/>
              </a:rPr>
              <a:t> Jahren abgestorben und unter anaeroben Bedingungen sedimentiert ist.</a:t>
            </a:r>
          </a:p>
          <a:p>
            <a:pPr marL="265113" lvl="2" indent="-174625">
              <a:lnSpc>
                <a:spcPct val="100000"/>
              </a:lnSpc>
              <a:spcAft>
                <a:spcPts val="600"/>
              </a:spcAft>
              <a:buClr>
                <a:srgbClr val="000000"/>
              </a:buClr>
              <a:buFont typeface="Symbol"/>
              <a:buChar char=""/>
            </a:pPr>
            <a:r>
              <a:rPr lang="de-DE" sz="2000" spc="-1" dirty="0">
                <a:solidFill>
                  <a:srgbClr val="000000"/>
                </a:solidFill>
                <a:ea typeface="DejaVu Sans"/>
              </a:rPr>
              <a:t>Man spricht auch vom organischen langsamen K.</a:t>
            </a:r>
          </a:p>
          <a:p>
            <a:pPr marL="265113" lvl="2" indent="-174625">
              <a:lnSpc>
                <a:spcPct val="100000"/>
              </a:lnSpc>
              <a:spcAft>
                <a:spcPts val="600"/>
              </a:spcAft>
              <a:buClr>
                <a:srgbClr val="000000"/>
              </a:buClr>
              <a:buFont typeface="Symbol"/>
              <a:buChar char=""/>
            </a:pPr>
            <a:r>
              <a:rPr lang="de-DE" sz="2000" spc="-1" dirty="0">
                <a:solidFill>
                  <a:srgbClr val="000000"/>
                </a:solidFill>
                <a:ea typeface="DejaVu Sans"/>
              </a:rPr>
              <a:t>Die Austauschraten sind auch hier sehr gering (0.1GtC/</a:t>
            </a:r>
            <a:r>
              <a:rPr lang="de-DE" sz="2000" spc="-1" dirty="0" err="1">
                <a:solidFill>
                  <a:srgbClr val="000000"/>
                </a:solidFill>
                <a:ea typeface="DejaVu Sans"/>
              </a:rPr>
              <a:t>yr</a:t>
            </a:r>
            <a:r>
              <a:rPr lang="de-DE" sz="2000" spc="-1" dirty="0">
                <a:solidFill>
                  <a:srgbClr val="000000"/>
                </a:solidFill>
                <a:ea typeface="DejaVu Sans"/>
              </a:rPr>
              <a:t>).</a:t>
            </a:r>
          </a:p>
        </p:txBody>
      </p:sp>
    </p:spTree>
    <p:extLst>
      <p:ext uri="{BB962C8B-B14F-4D97-AF65-F5344CB8AC3E}">
        <p14:creationId xmlns:p14="http://schemas.microsoft.com/office/powerpoint/2010/main" val="24638654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8F625655-8BDF-4777-9A99-D68CBD3BCF0E}"/>
              </a:ext>
            </a:extLst>
          </p:cNvPr>
          <p:cNvPicPr>
            <a:picLocks noChangeAspect="1"/>
          </p:cNvPicPr>
          <p:nvPr/>
        </p:nvPicPr>
        <p:blipFill>
          <a:blip r:embed="rId3"/>
          <a:srcRect/>
          <a:stretch/>
        </p:blipFill>
        <p:spPr>
          <a:xfrm>
            <a:off x="1545098" y="764704"/>
            <a:ext cx="9207878" cy="4364302"/>
          </a:xfrm>
          <a:prstGeom prst="rect">
            <a:avLst/>
          </a:prstGeom>
        </p:spPr>
      </p:pic>
      <p:sp>
        <p:nvSpPr>
          <p:cNvPr id="5" name="Inhaltsplatzhalter 2">
            <a:extLst>
              <a:ext uri="{FF2B5EF4-FFF2-40B4-BE49-F238E27FC236}">
                <a16:creationId xmlns:a16="http://schemas.microsoft.com/office/drawing/2014/main" id="{F23CD3FA-9027-451A-A295-D562D93D638F}"/>
              </a:ext>
            </a:extLst>
          </p:cNvPr>
          <p:cNvSpPr txBox="1">
            <a:spLocks/>
          </p:cNvSpPr>
          <p:nvPr/>
        </p:nvSpPr>
        <p:spPr bwMode="gray">
          <a:xfrm>
            <a:off x="767407" y="908720"/>
            <a:ext cx="11233249" cy="2088232"/>
          </a:xfrm>
          <a:prstGeom prst="rect">
            <a:avLst/>
          </a:prstGeom>
        </p:spPr>
        <p:txBody>
          <a:bodyPr vert="horz" lIns="0" tIns="0" rIns="0" bIns="0" rtlCol="0" anchor="t" anchorCtr="0">
            <a:noAutofit/>
          </a:bodyPr>
          <a:lstStyle>
            <a:lvl1pPr marL="266700" indent="-266700" algn="l" defTabSz="914400" rtl="0" eaLnBrk="1" latinLnBrk="0" hangingPunct="1">
              <a:lnSpc>
                <a:spcPct val="114000"/>
              </a:lnSpc>
              <a:spcBef>
                <a:spcPts val="0"/>
              </a:spcBef>
              <a:buFont typeface="Wingdings 3" panose="05040102010807070707" pitchFamily="18" charset="2"/>
              <a:buChar char=""/>
              <a:defRPr sz="1600" kern="1200" spc="30" baseline="0">
                <a:solidFill>
                  <a:schemeClr val="tx1"/>
                </a:solidFill>
                <a:latin typeface="+mn-lt"/>
                <a:ea typeface="+mn-ea"/>
                <a:cs typeface="+mn-cs"/>
              </a:defRPr>
            </a:lvl1pPr>
            <a:lvl2pPr marL="808038" indent="-268288"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2pPr>
            <a:lvl3pPr marL="1341438" indent="-266700"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3pPr>
            <a:lvl4pPr marL="1882775" indent="-268288"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4pPr>
            <a:lvl5pPr marL="2422525" indent="-266700"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25475" lvl="2" indent="-269875">
              <a:lnSpc>
                <a:spcPct val="100000"/>
              </a:lnSpc>
              <a:spcAft>
                <a:spcPts val="600"/>
              </a:spcAft>
              <a:buClr>
                <a:srgbClr val="000000"/>
              </a:buClr>
              <a:buFont typeface="Symbol"/>
              <a:buChar char=""/>
            </a:pPr>
            <a:endParaRPr lang="de-DE" sz="2400" spc="-1" dirty="0">
              <a:solidFill>
                <a:srgbClr val="000000"/>
              </a:solidFill>
              <a:ea typeface="DejaVu Sans"/>
            </a:endParaRPr>
          </a:p>
          <a:p>
            <a:pPr marL="625475" lvl="2" indent="-269875">
              <a:lnSpc>
                <a:spcPct val="100000"/>
              </a:lnSpc>
              <a:spcAft>
                <a:spcPts val="600"/>
              </a:spcAft>
              <a:buClr>
                <a:srgbClr val="000000"/>
              </a:buClr>
              <a:buFont typeface="Symbol"/>
              <a:buChar char=""/>
            </a:pPr>
            <a:endParaRPr lang="de-DE" sz="2400" spc="-1" dirty="0">
              <a:solidFill>
                <a:srgbClr val="000000"/>
              </a:solidFill>
              <a:ea typeface="DejaVu Sans"/>
            </a:endParaRPr>
          </a:p>
          <a:p>
            <a:pPr marL="625475" lvl="2" indent="-269875">
              <a:lnSpc>
                <a:spcPct val="100000"/>
              </a:lnSpc>
              <a:spcAft>
                <a:spcPts val="600"/>
              </a:spcAft>
              <a:buClr>
                <a:srgbClr val="000000"/>
              </a:buClr>
              <a:buFont typeface="Symbol"/>
              <a:buChar char=""/>
            </a:pPr>
            <a:endParaRPr lang="de-DE" sz="2400" spc="-1" dirty="0">
              <a:solidFill>
                <a:srgbClr val="000000"/>
              </a:solidFill>
              <a:ea typeface="DejaVu Sans"/>
            </a:endParaRPr>
          </a:p>
          <a:p>
            <a:pPr marL="443775" lvl="2" indent="0">
              <a:lnSpc>
                <a:spcPct val="100000"/>
              </a:lnSpc>
              <a:spcAft>
                <a:spcPts val="1200"/>
              </a:spcAft>
              <a:buClr>
                <a:srgbClr val="000000"/>
              </a:buClr>
              <a:buNone/>
            </a:pPr>
            <a:endParaRPr lang="de-DE" sz="2400" spc="-1" dirty="0">
              <a:solidFill>
                <a:srgbClr val="000000"/>
              </a:solidFill>
              <a:ea typeface="DejaVu Sans"/>
            </a:endParaRPr>
          </a:p>
        </p:txBody>
      </p:sp>
      <p:sp>
        <p:nvSpPr>
          <p:cNvPr id="4" name="Titel 1">
            <a:extLst>
              <a:ext uri="{FF2B5EF4-FFF2-40B4-BE49-F238E27FC236}">
                <a16:creationId xmlns:a16="http://schemas.microsoft.com/office/drawing/2014/main" id="{07D8D345-D74F-460E-AFD0-43A114671686}"/>
              </a:ext>
            </a:extLst>
          </p:cNvPr>
          <p:cNvSpPr>
            <a:spLocks noGrp="1"/>
          </p:cNvSpPr>
          <p:nvPr>
            <p:ph type="title"/>
          </p:nvPr>
        </p:nvSpPr>
        <p:spPr>
          <a:xfrm>
            <a:off x="767408" y="116632"/>
            <a:ext cx="11305256" cy="864096"/>
          </a:xfrm>
        </p:spPr>
        <p:txBody>
          <a:bodyPr lIns="360000" rIns="360000" anchor="ctr"/>
          <a:lstStyle/>
          <a:p>
            <a:pPr algn="ctr"/>
            <a:r>
              <a:rPr lang="de-DE" dirty="0"/>
              <a:t>Externe Einflüsse</a:t>
            </a:r>
          </a:p>
        </p:txBody>
      </p:sp>
      <p:sp>
        <p:nvSpPr>
          <p:cNvPr id="29" name="Inhaltsplatzhalter 2">
            <a:extLst>
              <a:ext uri="{FF2B5EF4-FFF2-40B4-BE49-F238E27FC236}">
                <a16:creationId xmlns:a16="http://schemas.microsoft.com/office/drawing/2014/main" id="{87579DA7-899D-4D84-994C-911AD1F464E8}"/>
              </a:ext>
            </a:extLst>
          </p:cNvPr>
          <p:cNvSpPr txBox="1">
            <a:spLocks/>
          </p:cNvSpPr>
          <p:nvPr/>
        </p:nvSpPr>
        <p:spPr bwMode="gray">
          <a:xfrm>
            <a:off x="911424" y="5212357"/>
            <a:ext cx="11161240" cy="1384995"/>
          </a:xfrm>
          <a:prstGeom prst="rect">
            <a:avLst/>
          </a:prstGeom>
        </p:spPr>
        <p:txBody>
          <a:bodyPr vert="horz" wrap="square" lIns="0" tIns="0" rIns="0" bIns="0" rtlCol="0" anchor="t" anchorCtr="0">
            <a:spAutoFit/>
          </a:bodyPr>
          <a:lstStyle>
            <a:lvl1pPr marL="266700" indent="-266700" algn="l" defTabSz="914400" rtl="0" eaLnBrk="1" latinLnBrk="0" hangingPunct="1">
              <a:lnSpc>
                <a:spcPct val="114000"/>
              </a:lnSpc>
              <a:spcBef>
                <a:spcPts val="0"/>
              </a:spcBef>
              <a:buFont typeface="Wingdings 3" panose="05040102010807070707" pitchFamily="18" charset="2"/>
              <a:buChar char=""/>
              <a:defRPr sz="1600" kern="1200" spc="30" baseline="0">
                <a:solidFill>
                  <a:schemeClr val="tx1"/>
                </a:solidFill>
                <a:latin typeface="+mn-lt"/>
                <a:ea typeface="+mn-ea"/>
                <a:cs typeface="+mn-cs"/>
              </a:defRPr>
            </a:lvl1pPr>
            <a:lvl2pPr marL="808038" indent="-268288"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2pPr>
            <a:lvl3pPr marL="1341438" indent="-266700"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3pPr>
            <a:lvl4pPr marL="1882775" indent="-268288"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4pPr>
            <a:lvl5pPr marL="2422525" indent="-266700"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5113" lvl="2" indent="-174625">
              <a:lnSpc>
                <a:spcPct val="100000"/>
              </a:lnSpc>
              <a:spcAft>
                <a:spcPts val="600"/>
              </a:spcAft>
              <a:buClr>
                <a:srgbClr val="000000"/>
              </a:buClr>
              <a:buFont typeface="Symbol"/>
              <a:buChar char=""/>
            </a:pPr>
            <a:r>
              <a:rPr lang="de-DE" sz="2000" spc="-1" dirty="0">
                <a:solidFill>
                  <a:srgbClr val="000000"/>
                </a:solidFill>
                <a:ea typeface="DejaVu Sans"/>
              </a:rPr>
              <a:t>Die </a:t>
            </a:r>
            <a:r>
              <a:rPr lang="de-DE" sz="2000" spc="-1" dirty="0" err="1">
                <a:solidFill>
                  <a:srgbClr val="000000"/>
                </a:solidFill>
                <a:ea typeface="DejaVu Sans"/>
              </a:rPr>
              <a:t>Milankovic</a:t>
            </a:r>
            <a:r>
              <a:rPr lang="de-DE" sz="2000" spc="-1" dirty="0">
                <a:solidFill>
                  <a:srgbClr val="000000"/>
                </a:solidFill>
                <a:ea typeface="DejaVu Sans"/>
              </a:rPr>
              <a:t>-Zyklen beschreiben periodische Änderungen des Erdorbits um die Sonne.</a:t>
            </a:r>
          </a:p>
          <a:p>
            <a:pPr marL="265113" lvl="2" indent="-174625">
              <a:lnSpc>
                <a:spcPct val="100000"/>
              </a:lnSpc>
              <a:spcAft>
                <a:spcPts val="600"/>
              </a:spcAft>
              <a:buClr>
                <a:srgbClr val="000000"/>
              </a:buClr>
              <a:buFont typeface="Symbol"/>
              <a:buChar char=""/>
            </a:pPr>
            <a:r>
              <a:rPr lang="de-DE" sz="2000" spc="-1" dirty="0">
                <a:solidFill>
                  <a:srgbClr val="000000"/>
                </a:solidFill>
                <a:ea typeface="DejaVu Sans"/>
              </a:rPr>
              <a:t>Sie bewirken eine periodische Änderung der Sonneneinstrahlung und sind der Grund für Kalt- und Warmzeiten, die in den Eisbohrkerndaten sichtbar sind.</a:t>
            </a:r>
          </a:p>
          <a:p>
            <a:pPr marL="265113" lvl="2" indent="-174625">
              <a:lnSpc>
                <a:spcPct val="100000"/>
              </a:lnSpc>
              <a:spcAft>
                <a:spcPts val="600"/>
              </a:spcAft>
              <a:buClr>
                <a:srgbClr val="000000"/>
              </a:buClr>
              <a:buFont typeface="Symbol"/>
              <a:buChar char=""/>
            </a:pPr>
            <a:r>
              <a:rPr lang="de-DE" sz="2000" spc="-1" dirty="0">
                <a:solidFill>
                  <a:srgbClr val="000000"/>
                </a:solidFill>
                <a:ea typeface="DejaVu Sans"/>
              </a:rPr>
              <a:t>In den Warmzeiten heizten sich die Ozean auf, was CO</a:t>
            </a:r>
            <a:r>
              <a:rPr lang="de-DE" sz="2000" spc="-1" baseline="-25000" dirty="0">
                <a:solidFill>
                  <a:srgbClr val="000000"/>
                </a:solidFill>
                <a:ea typeface="DejaVu Sans"/>
              </a:rPr>
              <a:t>2</a:t>
            </a:r>
            <a:r>
              <a:rPr lang="de-DE" sz="2000" spc="-1" dirty="0">
                <a:solidFill>
                  <a:srgbClr val="000000"/>
                </a:solidFill>
                <a:ea typeface="DejaVu Sans"/>
              </a:rPr>
              <a:t> frei setzte.</a:t>
            </a:r>
          </a:p>
        </p:txBody>
      </p:sp>
    </p:spTree>
    <p:extLst>
      <p:ext uri="{BB962C8B-B14F-4D97-AF65-F5344CB8AC3E}">
        <p14:creationId xmlns:p14="http://schemas.microsoft.com/office/powerpoint/2010/main" val="7666872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2">
            <a:extLst>
              <a:ext uri="{FF2B5EF4-FFF2-40B4-BE49-F238E27FC236}">
                <a16:creationId xmlns:a16="http://schemas.microsoft.com/office/drawing/2014/main" id="{F23CD3FA-9027-451A-A295-D562D93D638F}"/>
              </a:ext>
            </a:extLst>
          </p:cNvPr>
          <p:cNvSpPr txBox="1">
            <a:spLocks/>
          </p:cNvSpPr>
          <p:nvPr/>
        </p:nvSpPr>
        <p:spPr bwMode="gray">
          <a:xfrm>
            <a:off x="767407" y="908720"/>
            <a:ext cx="11233249" cy="2088232"/>
          </a:xfrm>
          <a:prstGeom prst="rect">
            <a:avLst/>
          </a:prstGeom>
        </p:spPr>
        <p:txBody>
          <a:bodyPr vert="horz" lIns="0" tIns="0" rIns="0" bIns="0" rtlCol="0" anchor="t" anchorCtr="0">
            <a:noAutofit/>
          </a:bodyPr>
          <a:lstStyle>
            <a:lvl1pPr marL="266700" indent="-266700" algn="l" defTabSz="914400" rtl="0" eaLnBrk="1" latinLnBrk="0" hangingPunct="1">
              <a:lnSpc>
                <a:spcPct val="114000"/>
              </a:lnSpc>
              <a:spcBef>
                <a:spcPts val="0"/>
              </a:spcBef>
              <a:buFont typeface="Wingdings 3" panose="05040102010807070707" pitchFamily="18" charset="2"/>
              <a:buChar char=""/>
              <a:defRPr sz="1600" kern="1200" spc="30" baseline="0">
                <a:solidFill>
                  <a:schemeClr val="tx1"/>
                </a:solidFill>
                <a:latin typeface="+mn-lt"/>
                <a:ea typeface="+mn-ea"/>
                <a:cs typeface="+mn-cs"/>
              </a:defRPr>
            </a:lvl1pPr>
            <a:lvl2pPr marL="808038" indent="-268288"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2pPr>
            <a:lvl3pPr marL="1341438" indent="-266700"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3pPr>
            <a:lvl4pPr marL="1882775" indent="-268288"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4pPr>
            <a:lvl5pPr marL="2422525" indent="-266700"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25475" lvl="2" indent="-269875">
              <a:lnSpc>
                <a:spcPct val="100000"/>
              </a:lnSpc>
              <a:spcAft>
                <a:spcPts val="600"/>
              </a:spcAft>
              <a:buClr>
                <a:srgbClr val="000000"/>
              </a:buClr>
              <a:buFont typeface="Symbol"/>
              <a:buChar char=""/>
            </a:pPr>
            <a:endParaRPr lang="de-DE" sz="2400" spc="-1" dirty="0">
              <a:solidFill>
                <a:srgbClr val="000000"/>
              </a:solidFill>
              <a:ea typeface="DejaVu Sans"/>
            </a:endParaRPr>
          </a:p>
          <a:p>
            <a:pPr marL="625475" lvl="2" indent="-269875">
              <a:lnSpc>
                <a:spcPct val="100000"/>
              </a:lnSpc>
              <a:spcAft>
                <a:spcPts val="600"/>
              </a:spcAft>
              <a:buClr>
                <a:srgbClr val="000000"/>
              </a:buClr>
              <a:buFont typeface="Symbol"/>
              <a:buChar char=""/>
            </a:pPr>
            <a:endParaRPr lang="de-DE" sz="2400" spc="-1" dirty="0">
              <a:solidFill>
                <a:srgbClr val="000000"/>
              </a:solidFill>
              <a:ea typeface="DejaVu Sans"/>
            </a:endParaRPr>
          </a:p>
          <a:p>
            <a:pPr marL="625475" lvl="2" indent="-269875">
              <a:lnSpc>
                <a:spcPct val="100000"/>
              </a:lnSpc>
              <a:spcAft>
                <a:spcPts val="600"/>
              </a:spcAft>
              <a:buClr>
                <a:srgbClr val="000000"/>
              </a:buClr>
              <a:buFont typeface="Symbol"/>
              <a:buChar char=""/>
            </a:pPr>
            <a:endParaRPr lang="de-DE" sz="2400" spc="-1" dirty="0">
              <a:solidFill>
                <a:srgbClr val="000000"/>
              </a:solidFill>
              <a:ea typeface="DejaVu Sans"/>
            </a:endParaRPr>
          </a:p>
          <a:p>
            <a:pPr marL="443775" lvl="2" indent="0">
              <a:lnSpc>
                <a:spcPct val="100000"/>
              </a:lnSpc>
              <a:spcAft>
                <a:spcPts val="1200"/>
              </a:spcAft>
              <a:buClr>
                <a:srgbClr val="000000"/>
              </a:buClr>
              <a:buNone/>
            </a:pPr>
            <a:endParaRPr lang="de-DE" sz="2400" spc="-1" dirty="0">
              <a:solidFill>
                <a:srgbClr val="000000"/>
              </a:solidFill>
              <a:ea typeface="DejaVu Sans"/>
            </a:endParaRPr>
          </a:p>
        </p:txBody>
      </p:sp>
      <p:sp>
        <p:nvSpPr>
          <p:cNvPr id="4" name="Titel 1">
            <a:extLst>
              <a:ext uri="{FF2B5EF4-FFF2-40B4-BE49-F238E27FC236}">
                <a16:creationId xmlns:a16="http://schemas.microsoft.com/office/drawing/2014/main" id="{07D8D345-D74F-460E-AFD0-43A114671686}"/>
              </a:ext>
            </a:extLst>
          </p:cNvPr>
          <p:cNvSpPr>
            <a:spLocks noGrp="1"/>
          </p:cNvSpPr>
          <p:nvPr>
            <p:ph type="title"/>
          </p:nvPr>
        </p:nvSpPr>
        <p:spPr>
          <a:xfrm>
            <a:off x="767408" y="116632"/>
            <a:ext cx="11305256" cy="864096"/>
          </a:xfrm>
        </p:spPr>
        <p:txBody>
          <a:bodyPr lIns="360000" rIns="360000" anchor="ctr"/>
          <a:lstStyle/>
          <a:p>
            <a:pPr algn="ctr"/>
            <a:r>
              <a:rPr lang="de-DE" dirty="0"/>
              <a:t>Schneller </a:t>
            </a:r>
            <a:r>
              <a:rPr lang="de-DE" dirty="0" err="1"/>
              <a:t>Kohlenstoffz</a:t>
            </a:r>
            <a:r>
              <a:rPr lang="de-DE" dirty="0"/>
              <a:t>. (vorindustriell, vereinfacht)</a:t>
            </a:r>
          </a:p>
        </p:txBody>
      </p:sp>
      <p:grpSp>
        <p:nvGrpSpPr>
          <p:cNvPr id="2" name="Gruppieren 1">
            <a:extLst>
              <a:ext uri="{FF2B5EF4-FFF2-40B4-BE49-F238E27FC236}">
                <a16:creationId xmlns:a16="http://schemas.microsoft.com/office/drawing/2014/main" id="{840CAFA8-AD4E-4415-8CEA-A0F8B525BCEF}"/>
              </a:ext>
            </a:extLst>
          </p:cNvPr>
          <p:cNvGrpSpPr/>
          <p:nvPr/>
        </p:nvGrpSpPr>
        <p:grpSpPr>
          <a:xfrm>
            <a:off x="1271464" y="908720"/>
            <a:ext cx="6805253" cy="5949280"/>
            <a:chOff x="3213105" y="908720"/>
            <a:chExt cx="6805253" cy="5949280"/>
          </a:xfrm>
        </p:grpSpPr>
        <p:pic>
          <p:nvPicPr>
            <p:cNvPr id="10" name="Grafik 9">
              <a:extLst>
                <a:ext uri="{FF2B5EF4-FFF2-40B4-BE49-F238E27FC236}">
                  <a16:creationId xmlns:a16="http://schemas.microsoft.com/office/drawing/2014/main" id="{8F5B77B0-4986-4067-8468-32A10912401D}"/>
                </a:ext>
              </a:extLst>
            </p:cNvPr>
            <p:cNvPicPr>
              <a:picLocks noChangeAspect="1"/>
            </p:cNvPicPr>
            <p:nvPr/>
          </p:nvPicPr>
          <p:blipFill>
            <a:blip r:embed="rId3"/>
            <a:srcRect/>
            <a:stretch/>
          </p:blipFill>
          <p:spPr>
            <a:xfrm>
              <a:off x="3213105" y="908720"/>
              <a:ext cx="6805253" cy="5949280"/>
            </a:xfrm>
            <a:prstGeom prst="rect">
              <a:avLst/>
            </a:prstGeom>
          </p:spPr>
        </p:pic>
        <p:cxnSp>
          <p:nvCxnSpPr>
            <p:cNvPr id="16" name="Gerade Verbindung mit Pfeil 15">
              <a:extLst>
                <a:ext uri="{FF2B5EF4-FFF2-40B4-BE49-F238E27FC236}">
                  <a16:creationId xmlns:a16="http://schemas.microsoft.com/office/drawing/2014/main" id="{B34EA907-92C6-44CE-B782-E108F5DAA407}"/>
                </a:ext>
              </a:extLst>
            </p:cNvPr>
            <p:cNvCxnSpPr>
              <a:cxnSpLocks/>
            </p:cNvCxnSpPr>
            <p:nvPr/>
          </p:nvCxnSpPr>
          <p:spPr>
            <a:xfrm flipH="1" flipV="1">
              <a:off x="7330008" y="2042991"/>
              <a:ext cx="325489" cy="1907921"/>
            </a:xfrm>
            <a:prstGeom prst="straightConnector1">
              <a:avLst/>
            </a:prstGeom>
            <a:ln w="1778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0" name="Gerade Verbindung mit Pfeil 19">
              <a:extLst>
                <a:ext uri="{FF2B5EF4-FFF2-40B4-BE49-F238E27FC236}">
                  <a16:creationId xmlns:a16="http://schemas.microsoft.com/office/drawing/2014/main" id="{3CEC3DAE-08B7-4C5F-945B-BD4F0D300682}"/>
                </a:ext>
              </a:extLst>
            </p:cNvPr>
            <p:cNvCxnSpPr>
              <a:cxnSpLocks/>
            </p:cNvCxnSpPr>
            <p:nvPr/>
          </p:nvCxnSpPr>
          <p:spPr>
            <a:xfrm flipH="1" flipV="1">
              <a:off x="7789379" y="1988839"/>
              <a:ext cx="325489" cy="1907921"/>
            </a:xfrm>
            <a:prstGeom prst="straightConnector1">
              <a:avLst/>
            </a:prstGeom>
            <a:ln w="177800">
              <a:solidFill>
                <a:schemeClr val="accent2"/>
              </a:solidFill>
              <a:headEnd type="triangle"/>
              <a:tailEnd type="none"/>
            </a:ln>
          </p:spPr>
          <p:style>
            <a:lnRef idx="1">
              <a:schemeClr val="accent1"/>
            </a:lnRef>
            <a:fillRef idx="0">
              <a:schemeClr val="accent1"/>
            </a:fillRef>
            <a:effectRef idx="0">
              <a:schemeClr val="accent1"/>
            </a:effectRef>
            <a:fontRef idx="minor">
              <a:schemeClr val="tx1"/>
            </a:fontRef>
          </p:style>
        </p:cxnSp>
        <p:grpSp>
          <p:nvGrpSpPr>
            <p:cNvPr id="7" name="Gruppieren 6">
              <a:extLst>
                <a:ext uri="{FF2B5EF4-FFF2-40B4-BE49-F238E27FC236}">
                  <a16:creationId xmlns:a16="http://schemas.microsoft.com/office/drawing/2014/main" id="{83D646C5-A1C5-414C-A8A4-CCD7CEA1E1BB}"/>
                </a:ext>
              </a:extLst>
            </p:cNvPr>
            <p:cNvGrpSpPr/>
            <p:nvPr/>
          </p:nvGrpSpPr>
          <p:grpSpPr>
            <a:xfrm rot="1030875">
              <a:off x="4349583" y="2528456"/>
              <a:ext cx="784860" cy="1962073"/>
              <a:chOff x="4153042" y="2519972"/>
              <a:chExt cx="784860" cy="1962073"/>
            </a:xfrm>
          </p:grpSpPr>
          <p:cxnSp>
            <p:nvCxnSpPr>
              <p:cNvPr id="22" name="Gerade Verbindung mit Pfeil 21">
                <a:extLst>
                  <a:ext uri="{FF2B5EF4-FFF2-40B4-BE49-F238E27FC236}">
                    <a16:creationId xmlns:a16="http://schemas.microsoft.com/office/drawing/2014/main" id="{2626F46E-D65D-459E-87B0-09151D85018C}"/>
                  </a:ext>
                </a:extLst>
              </p:cNvPr>
              <p:cNvCxnSpPr>
                <a:cxnSpLocks/>
              </p:cNvCxnSpPr>
              <p:nvPr/>
            </p:nvCxnSpPr>
            <p:spPr>
              <a:xfrm flipH="1" flipV="1">
                <a:off x="4153042" y="2574124"/>
                <a:ext cx="325489" cy="1907921"/>
              </a:xfrm>
              <a:prstGeom prst="straightConnector1">
                <a:avLst/>
              </a:prstGeom>
              <a:ln w="1016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3" name="Gerade Verbindung mit Pfeil 22">
                <a:extLst>
                  <a:ext uri="{FF2B5EF4-FFF2-40B4-BE49-F238E27FC236}">
                    <a16:creationId xmlns:a16="http://schemas.microsoft.com/office/drawing/2014/main" id="{726DA677-C768-40A1-A3EC-CEF4297AD266}"/>
                  </a:ext>
                </a:extLst>
              </p:cNvPr>
              <p:cNvCxnSpPr>
                <a:cxnSpLocks/>
              </p:cNvCxnSpPr>
              <p:nvPr/>
            </p:nvCxnSpPr>
            <p:spPr>
              <a:xfrm flipH="1" flipV="1">
                <a:off x="4612413" y="2519972"/>
                <a:ext cx="325489" cy="1907921"/>
              </a:xfrm>
              <a:prstGeom prst="straightConnector1">
                <a:avLst/>
              </a:prstGeom>
              <a:ln w="101600">
                <a:solidFill>
                  <a:schemeClr val="accent2"/>
                </a:solidFill>
                <a:headEnd type="triangle"/>
                <a:tailEnd type="none"/>
              </a:ln>
            </p:spPr>
            <p:style>
              <a:lnRef idx="1">
                <a:schemeClr val="accent1"/>
              </a:lnRef>
              <a:fillRef idx="0">
                <a:schemeClr val="accent1"/>
              </a:fillRef>
              <a:effectRef idx="0">
                <a:schemeClr val="accent1"/>
              </a:effectRef>
              <a:fontRef idx="minor">
                <a:schemeClr val="tx1"/>
              </a:fontRef>
            </p:style>
          </p:cxnSp>
        </p:grpSp>
        <p:sp>
          <p:nvSpPr>
            <p:cNvPr id="24" name="Textfeld 23">
              <a:extLst>
                <a:ext uri="{FF2B5EF4-FFF2-40B4-BE49-F238E27FC236}">
                  <a16:creationId xmlns:a16="http://schemas.microsoft.com/office/drawing/2014/main" id="{F7537791-18B1-4245-B2F4-7D69DF90C96D}"/>
                </a:ext>
              </a:extLst>
            </p:cNvPr>
            <p:cNvSpPr txBox="1"/>
            <p:nvPr/>
          </p:nvSpPr>
          <p:spPr>
            <a:xfrm>
              <a:off x="6726283" y="2469751"/>
              <a:ext cx="1505027" cy="430887"/>
            </a:xfrm>
            <a:prstGeom prst="rect">
              <a:avLst/>
            </a:prstGeom>
            <a:solidFill>
              <a:schemeClr val="bg1">
                <a:alpha val="50000"/>
              </a:schemeClr>
            </a:solidFill>
          </p:spPr>
          <p:txBody>
            <a:bodyPr wrap="none" lIns="0" tIns="0" rIns="0" bIns="0" rtlCol="0">
              <a:spAutoFit/>
            </a:bodyPr>
            <a:lstStyle/>
            <a:p>
              <a:pPr algn="ctr"/>
              <a:r>
                <a:rPr lang="de-DE" sz="1400" dirty="0">
                  <a:latin typeface="Calibri" panose="020F0502020204030204" pitchFamily="34" charset="0"/>
                  <a:cs typeface="Calibri" panose="020F0502020204030204" pitchFamily="34" charset="0"/>
                </a:rPr>
                <a:t>Atmung, Zersetzung,</a:t>
              </a:r>
              <a:br>
                <a:rPr lang="de-DE" sz="1400" dirty="0">
                  <a:latin typeface="Calibri" panose="020F0502020204030204" pitchFamily="34" charset="0"/>
                  <a:cs typeface="Calibri" panose="020F0502020204030204" pitchFamily="34" charset="0"/>
                </a:rPr>
              </a:br>
              <a:r>
                <a:rPr lang="de-DE" sz="1400" dirty="0">
                  <a:latin typeface="Calibri" panose="020F0502020204030204" pitchFamily="34" charset="0"/>
                  <a:cs typeface="Calibri" panose="020F0502020204030204" pitchFamily="34" charset="0"/>
                </a:rPr>
                <a:t>Feuer (113)</a:t>
              </a:r>
              <a:endParaRPr lang="en-US" sz="1400" dirty="0">
                <a:latin typeface="Calibri" panose="020F0502020204030204" pitchFamily="34" charset="0"/>
                <a:cs typeface="Calibri" panose="020F0502020204030204" pitchFamily="34" charset="0"/>
              </a:endParaRPr>
            </a:p>
          </p:txBody>
        </p:sp>
        <p:sp>
          <p:nvSpPr>
            <p:cNvPr id="25" name="Textfeld 24">
              <a:extLst>
                <a:ext uri="{FF2B5EF4-FFF2-40B4-BE49-F238E27FC236}">
                  <a16:creationId xmlns:a16="http://schemas.microsoft.com/office/drawing/2014/main" id="{F2489747-0EA0-4747-AA10-5E3A5DC21D3E}"/>
                </a:ext>
              </a:extLst>
            </p:cNvPr>
            <p:cNvSpPr txBox="1"/>
            <p:nvPr/>
          </p:nvSpPr>
          <p:spPr>
            <a:xfrm>
              <a:off x="7562805" y="3073775"/>
              <a:ext cx="1083375" cy="430887"/>
            </a:xfrm>
            <a:prstGeom prst="rect">
              <a:avLst/>
            </a:prstGeom>
            <a:solidFill>
              <a:schemeClr val="bg1">
                <a:alpha val="50000"/>
              </a:schemeClr>
            </a:solidFill>
          </p:spPr>
          <p:txBody>
            <a:bodyPr wrap="none" lIns="0" tIns="0" rIns="0" bIns="0" rtlCol="0">
              <a:spAutoFit/>
            </a:bodyPr>
            <a:lstStyle/>
            <a:p>
              <a:pPr algn="ctr"/>
              <a:r>
                <a:rPr lang="de-DE" sz="1400" dirty="0">
                  <a:latin typeface="Calibri" panose="020F0502020204030204" pitchFamily="34" charset="0"/>
                  <a:cs typeface="Calibri" panose="020F0502020204030204" pitchFamily="34" charset="0"/>
                </a:rPr>
                <a:t>Photosynthese</a:t>
              </a:r>
              <a:br>
                <a:rPr lang="de-DE" sz="1400" dirty="0">
                  <a:latin typeface="Calibri" panose="020F0502020204030204" pitchFamily="34" charset="0"/>
                  <a:cs typeface="Calibri" panose="020F0502020204030204" pitchFamily="34" charset="0"/>
                </a:rPr>
              </a:br>
              <a:r>
                <a:rPr lang="de-DE" sz="1400" dirty="0">
                  <a:latin typeface="Calibri" panose="020F0502020204030204" pitchFamily="34" charset="0"/>
                  <a:cs typeface="Calibri" panose="020F0502020204030204" pitchFamily="34" charset="0"/>
                </a:rPr>
                <a:t>(113)</a:t>
              </a:r>
              <a:endParaRPr lang="en-US" sz="1400" dirty="0">
                <a:latin typeface="Calibri" panose="020F0502020204030204" pitchFamily="34" charset="0"/>
                <a:cs typeface="Calibri" panose="020F0502020204030204" pitchFamily="34" charset="0"/>
              </a:endParaRPr>
            </a:p>
          </p:txBody>
        </p:sp>
        <p:sp>
          <p:nvSpPr>
            <p:cNvPr id="14" name="Textfeld 13">
              <a:extLst>
                <a:ext uri="{FF2B5EF4-FFF2-40B4-BE49-F238E27FC236}">
                  <a16:creationId xmlns:a16="http://schemas.microsoft.com/office/drawing/2014/main" id="{569B5DC8-1ECD-4932-98E3-63B7B9044312}"/>
                </a:ext>
              </a:extLst>
            </p:cNvPr>
            <p:cNvSpPr txBox="1"/>
            <p:nvPr/>
          </p:nvSpPr>
          <p:spPr>
            <a:xfrm>
              <a:off x="3848210" y="3073774"/>
              <a:ext cx="1332737" cy="215444"/>
            </a:xfrm>
            <a:prstGeom prst="rect">
              <a:avLst/>
            </a:prstGeom>
            <a:solidFill>
              <a:schemeClr val="bg1">
                <a:alpha val="50000"/>
              </a:schemeClr>
            </a:solidFill>
          </p:spPr>
          <p:txBody>
            <a:bodyPr wrap="none" lIns="0" tIns="0" rIns="0" bIns="0" rtlCol="0">
              <a:spAutoFit/>
            </a:bodyPr>
            <a:lstStyle/>
            <a:p>
              <a:pPr algn="ctr"/>
              <a:r>
                <a:rPr lang="de-DE" sz="1400" dirty="0">
                  <a:latin typeface="Calibri" panose="020F0502020204030204" pitchFamily="34" charset="0"/>
                  <a:cs typeface="Calibri" panose="020F0502020204030204" pitchFamily="34" charset="0"/>
                </a:rPr>
                <a:t>Gasaustausch (60)</a:t>
              </a:r>
              <a:endParaRPr lang="en-US" sz="1400" dirty="0">
                <a:latin typeface="Calibri" panose="020F0502020204030204" pitchFamily="34" charset="0"/>
                <a:cs typeface="Calibri" panose="020F0502020204030204" pitchFamily="34" charset="0"/>
              </a:endParaRPr>
            </a:p>
          </p:txBody>
        </p:sp>
        <p:sp>
          <p:nvSpPr>
            <p:cNvPr id="17" name="Textfeld 16">
              <a:extLst>
                <a:ext uri="{FF2B5EF4-FFF2-40B4-BE49-F238E27FC236}">
                  <a16:creationId xmlns:a16="http://schemas.microsoft.com/office/drawing/2014/main" id="{67E05766-5348-432E-AF38-39107B6671F2}"/>
                </a:ext>
              </a:extLst>
            </p:cNvPr>
            <p:cNvSpPr txBox="1"/>
            <p:nvPr/>
          </p:nvSpPr>
          <p:spPr>
            <a:xfrm>
              <a:off x="4300777" y="3636563"/>
              <a:ext cx="1332737" cy="215444"/>
            </a:xfrm>
            <a:prstGeom prst="rect">
              <a:avLst/>
            </a:prstGeom>
            <a:solidFill>
              <a:schemeClr val="bg1">
                <a:alpha val="50000"/>
              </a:schemeClr>
            </a:solidFill>
          </p:spPr>
          <p:txBody>
            <a:bodyPr wrap="none" lIns="0" tIns="0" rIns="0" bIns="0" rtlCol="0">
              <a:spAutoFit/>
            </a:bodyPr>
            <a:lstStyle/>
            <a:p>
              <a:pPr algn="ctr"/>
              <a:r>
                <a:rPr lang="de-DE" sz="1400" dirty="0">
                  <a:latin typeface="Calibri" panose="020F0502020204030204" pitchFamily="34" charset="0"/>
                  <a:cs typeface="Calibri" panose="020F0502020204030204" pitchFamily="34" charset="0"/>
                </a:rPr>
                <a:t>Gasaustausch (60)</a:t>
              </a:r>
              <a:endParaRPr lang="en-US" sz="1400" dirty="0">
                <a:latin typeface="Calibri" panose="020F0502020204030204" pitchFamily="34" charset="0"/>
                <a:cs typeface="Calibri" panose="020F0502020204030204" pitchFamily="34" charset="0"/>
              </a:endParaRPr>
            </a:p>
          </p:txBody>
        </p:sp>
      </p:grpSp>
      <p:sp>
        <p:nvSpPr>
          <p:cNvPr id="18" name="Textfeld 17">
            <a:extLst>
              <a:ext uri="{FF2B5EF4-FFF2-40B4-BE49-F238E27FC236}">
                <a16:creationId xmlns:a16="http://schemas.microsoft.com/office/drawing/2014/main" id="{49DB98BD-5F2F-48A3-A847-B5CA013BED77}"/>
              </a:ext>
            </a:extLst>
          </p:cNvPr>
          <p:cNvSpPr txBox="1"/>
          <p:nvPr/>
        </p:nvSpPr>
        <p:spPr>
          <a:xfrm rot="16200000">
            <a:off x="829390" y="4628022"/>
            <a:ext cx="1120500" cy="92333"/>
          </a:xfrm>
          <a:prstGeom prst="rect">
            <a:avLst/>
          </a:prstGeom>
          <a:noFill/>
        </p:spPr>
        <p:txBody>
          <a:bodyPr wrap="none" lIns="0" tIns="0" rIns="0" bIns="0">
            <a:spAutoFit/>
          </a:bodyPr>
          <a:lstStyle/>
          <a:p>
            <a:r>
              <a:rPr lang="de-DE" sz="600" dirty="0"/>
              <a:t>Verändert nach IPCC AR5, 2013</a:t>
            </a:r>
          </a:p>
        </p:txBody>
      </p:sp>
      <p:sp>
        <p:nvSpPr>
          <p:cNvPr id="19" name="Inhaltsplatzhalter 2">
            <a:extLst>
              <a:ext uri="{FF2B5EF4-FFF2-40B4-BE49-F238E27FC236}">
                <a16:creationId xmlns:a16="http://schemas.microsoft.com/office/drawing/2014/main" id="{A65B8F8C-6159-44ED-BC48-379E67C89DCC}"/>
              </a:ext>
            </a:extLst>
          </p:cNvPr>
          <p:cNvSpPr txBox="1">
            <a:spLocks/>
          </p:cNvSpPr>
          <p:nvPr/>
        </p:nvSpPr>
        <p:spPr bwMode="gray">
          <a:xfrm>
            <a:off x="8184232" y="1061120"/>
            <a:ext cx="3932323" cy="5847755"/>
          </a:xfrm>
          <a:prstGeom prst="rect">
            <a:avLst/>
          </a:prstGeom>
        </p:spPr>
        <p:txBody>
          <a:bodyPr vert="horz" wrap="square" lIns="0" tIns="0" rIns="0" bIns="0" rtlCol="0" anchor="t" anchorCtr="0">
            <a:spAutoFit/>
          </a:bodyPr>
          <a:lstStyle>
            <a:lvl1pPr marL="266700" indent="-266700" algn="l" defTabSz="914400" rtl="0" eaLnBrk="1" latinLnBrk="0" hangingPunct="1">
              <a:lnSpc>
                <a:spcPct val="114000"/>
              </a:lnSpc>
              <a:spcBef>
                <a:spcPts val="0"/>
              </a:spcBef>
              <a:buFont typeface="Wingdings 3" panose="05040102010807070707" pitchFamily="18" charset="2"/>
              <a:buChar char=""/>
              <a:defRPr sz="1600" kern="1200" spc="30" baseline="0">
                <a:solidFill>
                  <a:schemeClr val="tx1"/>
                </a:solidFill>
                <a:latin typeface="+mn-lt"/>
                <a:ea typeface="+mn-ea"/>
                <a:cs typeface="+mn-cs"/>
              </a:defRPr>
            </a:lvl1pPr>
            <a:lvl2pPr marL="808038" indent="-268288"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2pPr>
            <a:lvl3pPr marL="1341438" indent="-266700"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3pPr>
            <a:lvl4pPr marL="1882775" indent="-268288"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4pPr>
            <a:lvl5pPr marL="2422525" indent="-266700"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5113" lvl="2" indent="-174625">
              <a:lnSpc>
                <a:spcPct val="100000"/>
              </a:lnSpc>
              <a:spcAft>
                <a:spcPts val="600"/>
              </a:spcAft>
              <a:buClr>
                <a:srgbClr val="000000"/>
              </a:buClr>
              <a:buFont typeface="Symbol"/>
              <a:buChar char=""/>
            </a:pPr>
            <a:r>
              <a:rPr lang="de-DE" sz="2000" spc="-1" dirty="0">
                <a:solidFill>
                  <a:srgbClr val="000000"/>
                </a:solidFill>
                <a:ea typeface="DejaVu Sans"/>
              </a:rPr>
              <a:t>Die größten Austauschraten im schnellen K. entstehen durch Photosynthese und Respiration.</a:t>
            </a:r>
          </a:p>
          <a:p>
            <a:pPr marL="265113" lvl="2" indent="-174625">
              <a:lnSpc>
                <a:spcPct val="100000"/>
              </a:lnSpc>
              <a:spcAft>
                <a:spcPts val="600"/>
              </a:spcAft>
              <a:buClr>
                <a:srgbClr val="000000"/>
              </a:buClr>
              <a:buFont typeface="Symbol"/>
              <a:buChar char=""/>
            </a:pPr>
            <a:r>
              <a:rPr lang="de-DE" sz="2000" spc="-1" dirty="0">
                <a:solidFill>
                  <a:srgbClr val="000000"/>
                </a:solidFill>
                <a:ea typeface="DejaVu Sans"/>
              </a:rPr>
              <a:t>Bei der Photosynthese stellen Pflanzen aus CO</a:t>
            </a:r>
            <a:r>
              <a:rPr lang="de-DE" sz="2000" spc="-1" baseline="-25000" dirty="0">
                <a:solidFill>
                  <a:srgbClr val="000000"/>
                </a:solidFill>
                <a:ea typeface="DejaVu Sans"/>
              </a:rPr>
              <a:t>2</a:t>
            </a:r>
            <a:r>
              <a:rPr lang="de-DE" sz="2000" spc="-1" dirty="0">
                <a:solidFill>
                  <a:srgbClr val="000000"/>
                </a:solidFill>
                <a:ea typeface="DejaVu Sans"/>
              </a:rPr>
              <a:t> und Wasser Sauerstoff und Glucose her um Biomasse aufzubauen.</a:t>
            </a:r>
          </a:p>
          <a:p>
            <a:pPr marL="265113" lvl="2" indent="-174625">
              <a:lnSpc>
                <a:spcPct val="100000"/>
              </a:lnSpc>
              <a:spcAft>
                <a:spcPts val="600"/>
              </a:spcAft>
              <a:buClr>
                <a:srgbClr val="000000"/>
              </a:buClr>
              <a:buFont typeface="Symbol"/>
              <a:buChar char=""/>
            </a:pPr>
            <a:r>
              <a:rPr lang="de-DE" sz="2000" spc="-1" dirty="0">
                <a:solidFill>
                  <a:srgbClr val="000000"/>
                </a:solidFill>
                <a:ea typeface="DejaVu Sans"/>
              </a:rPr>
              <a:t>Bei der Respiration gewinnen Pflanzen aus Glucose Energie  und atmen dabei Sauerstoff ein und CO</a:t>
            </a:r>
            <a:r>
              <a:rPr lang="de-DE" sz="2000" spc="-1" baseline="-25000" dirty="0">
                <a:solidFill>
                  <a:srgbClr val="000000"/>
                </a:solidFill>
                <a:ea typeface="DejaVu Sans"/>
              </a:rPr>
              <a:t>2</a:t>
            </a:r>
            <a:r>
              <a:rPr lang="de-DE" sz="2000" spc="-1" dirty="0">
                <a:solidFill>
                  <a:srgbClr val="000000"/>
                </a:solidFill>
                <a:ea typeface="DejaVu Sans"/>
              </a:rPr>
              <a:t> aus.</a:t>
            </a:r>
          </a:p>
          <a:p>
            <a:pPr marL="265113" lvl="2" indent="-174625">
              <a:lnSpc>
                <a:spcPct val="100000"/>
              </a:lnSpc>
              <a:spcAft>
                <a:spcPts val="600"/>
              </a:spcAft>
              <a:buClr>
                <a:srgbClr val="000000"/>
              </a:buClr>
              <a:buFont typeface="Symbol"/>
              <a:buChar char=""/>
            </a:pPr>
            <a:r>
              <a:rPr lang="de-DE" sz="2000" spc="-1" dirty="0">
                <a:solidFill>
                  <a:srgbClr val="000000"/>
                </a:solidFill>
                <a:ea typeface="DejaVu Sans"/>
              </a:rPr>
              <a:t>Die Prozesse des schnellen K. laufen auf Zweitskalen von Stunden bis Jahrhunderten ab.</a:t>
            </a:r>
          </a:p>
          <a:p>
            <a:pPr marL="265113" lvl="2" indent="-174625">
              <a:lnSpc>
                <a:spcPct val="100000"/>
              </a:lnSpc>
              <a:spcAft>
                <a:spcPts val="600"/>
              </a:spcAft>
              <a:buClr>
                <a:srgbClr val="000000"/>
              </a:buClr>
              <a:buFont typeface="Symbol"/>
              <a:buChar char=""/>
            </a:pPr>
            <a:r>
              <a:rPr lang="de-DE" sz="2000" spc="-1" dirty="0">
                <a:solidFill>
                  <a:srgbClr val="000000"/>
                </a:solidFill>
                <a:ea typeface="DejaVu Sans"/>
              </a:rPr>
              <a:t>Da sie z.B. von der Sonneneinstrahlung und der Temperatur abhängen erzeugen sie einen Jahreszyklus.</a:t>
            </a:r>
          </a:p>
        </p:txBody>
      </p:sp>
    </p:spTree>
    <p:extLst>
      <p:ext uri="{BB962C8B-B14F-4D97-AF65-F5344CB8AC3E}">
        <p14:creationId xmlns:p14="http://schemas.microsoft.com/office/powerpoint/2010/main" val="39686350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8F625655-8BDF-4777-9A99-D68CBD3BCF0E}"/>
              </a:ext>
            </a:extLst>
          </p:cNvPr>
          <p:cNvPicPr>
            <a:picLocks noChangeAspect="1"/>
          </p:cNvPicPr>
          <p:nvPr/>
        </p:nvPicPr>
        <p:blipFill>
          <a:blip r:embed="rId3"/>
          <a:srcRect/>
          <a:stretch/>
        </p:blipFill>
        <p:spPr>
          <a:xfrm>
            <a:off x="1546788" y="764704"/>
            <a:ext cx="9204498" cy="4364302"/>
          </a:xfrm>
          <a:prstGeom prst="rect">
            <a:avLst/>
          </a:prstGeom>
        </p:spPr>
      </p:pic>
      <p:sp>
        <p:nvSpPr>
          <p:cNvPr id="5" name="Inhaltsplatzhalter 2">
            <a:extLst>
              <a:ext uri="{FF2B5EF4-FFF2-40B4-BE49-F238E27FC236}">
                <a16:creationId xmlns:a16="http://schemas.microsoft.com/office/drawing/2014/main" id="{F23CD3FA-9027-451A-A295-D562D93D638F}"/>
              </a:ext>
            </a:extLst>
          </p:cNvPr>
          <p:cNvSpPr txBox="1">
            <a:spLocks/>
          </p:cNvSpPr>
          <p:nvPr/>
        </p:nvSpPr>
        <p:spPr bwMode="gray">
          <a:xfrm>
            <a:off x="767407" y="908720"/>
            <a:ext cx="11233249" cy="2088232"/>
          </a:xfrm>
          <a:prstGeom prst="rect">
            <a:avLst/>
          </a:prstGeom>
        </p:spPr>
        <p:txBody>
          <a:bodyPr vert="horz" lIns="0" tIns="0" rIns="0" bIns="0" rtlCol="0" anchor="t" anchorCtr="0">
            <a:noAutofit/>
          </a:bodyPr>
          <a:lstStyle>
            <a:lvl1pPr marL="266700" indent="-266700" algn="l" defTabSz="914400" rtl="0" eaLnBrk="1" latinLnBrk="0" hangingPunct="1">
              <a:lnSpc>
                <a:spcPct val="114000"/>
              </a:lnSpc>
              <a:spcBef>
                <a:spcPts val="0"/>
              </a:spcBef>
              <a:buFont typeface="Wingdings 3" panose="05040102010807070707" pitchFamily="18" charset="2"/>
              <a:buChar char=""/>
              <a:defRPr sz="1600" kern="1200" spc="30" baseline="0">
                <a:solidFill>
                  <a:schemeClr val="tx1"/>
                </a:solidFill>
                <a:latin typeface="+mn-lt"/>
                <a:ea typeface="+mn-ea"/>
                <a:cs typeface="+mn-cs"/>
              </a:defRPr>
            </a:lvl1pPr>
            <a:lvl2pPr marL="808038" indent="-268288"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2pPr>
            <a:lvl3pPr marL="1341438" indent="-266700"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3pPr>
            <a:lvl4pPr marL="1882775" indent="-268288"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4pPr>
            <a:lvl5pPr marL="2422525" indent="-266700"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25475" lvl="2" indent="-269875">
              <a:lnSpc>
                <a:spcPct val="100000"/>
              </a:lnSpc>
              <a:spcAft>
                <a:spcPts val="600"/>
              </a:spcAft>
              <a:buClr>
                <a:srgbClr val="000000"/>
              </a:buClr>
              <a:buFont typeface="Symbol"/>
              <a:buChar char=""/>
            </a:pPr>
            <a:endParaRPr lang="de-DE" sz="2400" spc="-1" dirty="0">
              <a:solidFill>
                <a:srgbClr val="000000"/>
              </a:solidFill>
              <a:ea typeface="DejaVu Sans"/>
            </a:endParaRPr>
          </a:p>
          <a:p>
            <a:pPr marL="625475" lvl="2" indent="-269875">
              <a:lnSpc>
                <a:spcPct val="100000"/>
              </a:lnSpc>
              <a:spcAft>
                <a:spcPts val="600"/>
              </a:spcAft>
              <a:buClr>
                <a:srgbClr val="000000"/>
              </a:buClr>
              <a:buFont typeface="Symbol"/>
              <a:buChar char=""/>
            </a:pPr>
            <a:endParaRPr lang="de-DE" sz="2400" spc="-1" dirty="0">
              <a:solidFill>
                <a:srgbClr val="000000"/>
              </a:solidFill>
              <a:ea typeface="DejaVu Sans"/>
            </a:endParaRPr>
          </a:p>
          <a:p>
            <a:pPr marL="625475" lvl="2" indent="-269875">
              <a:lnSpc>
                <a:spcPct val="100000"/>
              </a:lnSpc>
              <a:spcAft>
                <a:spcPts val="600"/>
              </a:spcAft>
              <a:buClr>
                <a:srgbClr val="000000"/>
              </a:buClr>
              <a:buFont typeface="Symbol"/>
              <a:buChar char=""/>
            </a:pPr>
            <a:endParaRPr lang="de-DE" sz="2400" spc="-1" dirty="0">
              <a:solidFill>
                <a:srgbClr val="000000"/>
              </a:solidFill>
              <a:ea typeface="DejaVu Sans"/>
            </a:endParaRPr>
          </a:p>
          <a:p>
            <a:pPr marL="443775" lvl="2" indent="0">
              <a:lnSpc>
                <a:spcPct val="100000"/>
              </a:lnSpc>
              <a:spcAft>
                <a:spcPts val="1200"/>
              </a:spcAft>
              <a:buClr>
                <a:srgbClr val="000000"/>
              </a:buClr>
              <a:buNone/>
            </a:pPr>
            <a:endParaRPr lang="de-DE" sz="2400" spc="-1" dirty="0">
              <a:solidFill>
                <a:srgbClr val="000000"/>
              </a:solidFill>
              <a:ea typeface="DejaVu Sans"/>
            </a:endParaRPr>
          </a:p>
        </p:txBody>
      </p:sp>
      <p:sp>
        <p:nvSpPr>
          <p:cNvPr id="4" name="Titel 1">
            <a:extLst>
              <a:ext uri="{FF2B5EF4-FFF2-40B4-BE49-F238E27FC236}">
                <a16:creationId xmlns:a16="http://schemas.microsoft.com/office/drawing/2014/main" id="{07D8D345-D74F-460E-AFD0-43A114671686}"/>
              </a:ext>
            </a:extLst>
          </p:cNvPr>
          <p:cNvSpPr>
            <a:spLocks noGrp="1"/>
          </p:cNvSpPr>
          <p:nvPr>
            <p:ph type="title"/>
          </p:nvPr>
        </p:nvSpPr>
        <p:spPr>
          <a:xfrm>
            <a:off x="767408" y="116632"/>
            <a:ext cx="11305256" cy="864096"/>
          </a:xfrm>
        </p:spPr>
        <p:txBody>
          <a:bodyPr lIns="360000" rIns="360000" anchor="ctr"/>
          <a:lstStyle/>
          <a:p>
            <a:pPr algn="ctr"/>
            <a:r>
              <a:rPr lang="de-DE" dirty="0"/>
              <a:t>Externe Einflüsse</a:t>
            </a:r>
          </a:p>
        </p:txBody>
      </p:sp>
      <p:sp>
        <p:nvSpPr>
          <p:cNvPr id="29" name="Inhaltsplatzhalter 2">
            <a:extLst>
              <a:ext uri="{FF2B5EF4-FFF2-40B4-BE49-F238E27FC236}">
                <a16:creationId xmlns:a16="http://schemas.microsoft.com/office/drawing/2014/main" id="{87579DA7-899D-4D84-994C-911AD1F464E8}"/>
              </a:ext>
            </a:extLst>
          </p:cNvPr>
          <p:cNvSpPr txBox="1">
            <a:spLocks/>
          </p:cNvSpPr>
          <p:nvPr/>
        </p:nvSpPr>
        <p:spPr bwMode="gray">
          <a:xfrm>
            <a:off x="911424" y="5212357"/>
            <a:ext cx="11161240" cy="1615827"/>
          </a:xfrm>
          <a:prstGeom prst="rect">
            <a:avLst/>
          </a:prstGeom>
        </p:spPr>
        <p:txBody>
          <a:bodyPr vert="horz" wrap="square" lIns="0" tIns="0" rIns="0" bIns="0" rtlCol="0" anchor="t" anchorCtr="0">
            <a:spAutoFit/>
          </a:bodyPr>
          <a:lstStyle>
            <a:lvl1pPr marL="266700" indent="-266700" algn="l" defTabSz="914400" rtl="0" eaLnBrk="1" latinLnBrk="0" hangingPunct="1">
              <a:lnSpc>
                <a:spcPct val="114000"/>
              </a:lnSpc>
              <a:spcBef>
                <a:spcPts val="0"/>
              </a:spcBef>
              <a:buFont typeface="Wingdings 3" panose="05040102010807070707" pitchFamily="18" charset="2"/>
              <a:buChar char=""/>
              <a:defRPr sz="1600" kern="1200" spc="30" baseline="0">
                <a:solidFill>
                  <a:schemeClr val="tx1"/>
                </a:solidFill>
                <a:latin typeface="+mn-lt"/>
                <a:ea typeface="+mn-ea"/>
                <a:cs typeface="+mn-cs"/>
              </a:defRPr>
            </a:lvl1pPr>
            <a:lvl2pPr marL="808038" indent="-268288"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2pPr>
            <a:lvl3pPr marL="1341438" indent="-266700"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3pPr>
            <a:lvl4pPr marL="1882775" indent="-268288"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4pPr>
            <a:lvl5pPr marL="2422525" indent="-266700"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5113" lvl="2" indent="-174625">
              <a:lnSpc>
                <a:spcPct val="100000"/>
              </a:lnSpc>
              <a:spcAft>
                <a:spcPts val="600"/>
              </a:spcAft>
              <a:buClr>
                <a:srgbClr val="000000"/>
              </a:buClr>
              <a:buFont typeface="Symbol"/>
              <a:buChar char=""/>
            </a:pPr>
            <a:r>
              <a:rPr lang="de-DE" sz="2000" spc="-1" dirty="0">
                <a:solidFill>
                  <a:srgbClr val="000000"/>
                </a:solidFill>
                <a:ea typeface="DejaVu Sans"/>
              </a:rPr>
              <a:t>Das Jahresmaximum/-minimum wird am Anfang/Ende der nordhemisphärischen Wachstumsperiode erreicht.</a:t>
            </a:r>
          </a:p>
          <a:p>
            <a:pPr marL="265113" lvl="2" indent="-174625">
              <a:lnSpc>
                <a:spcPct val="100000"/>
              </a:lnSpc>
              <a:spcAft>
                <a:spcPts val="600"/>
              </a:spcAft>
              <a:buClr>
                <a:srgbClr val="000000"/>
              </a:buClr>
              <a:buFont typeface="Symbol"/>
              <a:buChar char=""/>
            </a:pPr>
            <a:r>
              <a:rPr lang="de-DE" sz="2000" spc="-1" dirty="0">
                <a:solidFill>
                  <a:srgbClr val="000000"/>
                </a:solidFill>
                <a:ea typeface="DejaVu Sans"/>
              </a:rPr>
              <a:t>Die In-situ-Daten zeigen eine größere Amplitude als die Satellitendaten, da sie von einer Messstation in der unteren Atmosphäre auf der Nordhalbkugel stammen. Die Satellitendaten sind außerdem global und repräsentieren alle Höhenschichten der Atmosphäre.</a:t>
            </a:r>
          </a:p>
        </p:txBody>
      </p:sp>
    </p:spTree>
    <p:extLst>
      <p:ext uri="{BB962C8B-B14F-4D97-AF65-F5344CB8AC3E}">
        <p14:creationId xmlns:p14="http://schemas.microsoft.com/office/powerpoint/2010/main" val="33815639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2">
            <a:extLst>
              <a:ext uri="{FF2B5EF4-FFF2-40B4-BE49-F238E27FC236}">
                <a16:creationId xmlns:a16="http://schemas.microsoft.com/office/drawing/2014/main" id="{F23CD3FA-9027-451A-A295-D562D93D638F}"/>
              </a:ext>
            </a:extLst>
          </p:cNvPr>
          <p:cNvSpPr txBox="1">
            <a:spLocks/>
          </p:cNvSpPr>
          <p:nvPr/>
        </p:nvSpPr>
        <p:spPr bwMode="gray">
          <a:xfrm>
            <a:off x="767407" y="908720"/>
            <a:ext cx="11233249" cy="2088232"/>
          </a:xfrm>
          <a:prstGeom prst="rect">
            <a:avLst/>
          </a:prstGeom>
        </p:spPr>
        <p:txBody>
          <a:bodyPr vert="horz" lIns="0" tIns="0" rIns="0" bIns="0" rtlCol="0" anchor="t" anchorCtr="0">
            <a:noAutofit/>
          </a:bodyPr>
          <a:lstStyle>
            <a:lvl1pPr marL="266700" indent="-266700" algn="l" defTabSz="914400" rtl="0" eaLnBrk="1" latinLnBrk="0" hangingPunct="1">
              <a:lnSpc>
                <a:spcPct val="114000"/>
              </a:lnSpc>
              <a:spcBef>
                <a:spcPts val="0"/>
              </a:spcBef>
              <a:buFont typeface="Wingdings 3" panose="05040102010807070707" pitchFamily="18" charset="2"/>
              <a:buChar char=""/>
              <a:defRPr sz="1600" kern="1200" spc="30" baseline="0">
                <a:solidFill>
                  <a:schemeClr val="tx1"/>
                </a:solidFill>
                <a:latin typeface="+mn-lt"/>
                <a:ea typeface="+mn-ea"/>
                <a:cs typeface="+mn-cs"/>
              </a:defRPr>
            </a:lvl1pPr>
            <a:lvl2pPr marL="808038" indent="-268288"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2pPr>
            <a:lvl3pPr marL="1341438" indent="-266700"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3pPr>
            <a:lvl4pPr marL="1882775" indent="-268288"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4pPr>
            <a:lvl5pPr marL="2422525" indent="-266700"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25475" lvl="2" indent="-269875">
              <a:lnSpc>
                <a:spcPct val="100000"/>
              </a:lnSpc>
              <a:spcAft>
                <a:spcPts val="600"/>
              </a:spcAft>
              <a:buClr>
                <a:srgbClr val="000000"/>
              </a:buClr>
              <a:buFont typeface="Symbol"/>
              <a:buChar char=""/>
            </a:pPr>
            <a:endParaRPr lang="de-DE" sz="2400" spc="-1" dirty="0">
              <a:solidFill>
                <a:srgbClr val="000000"/>
              </a:solidFill>
              <a:ea typeface="DejaVu Sans"/>
            </a:endParaRPr>
          </a:p>
          <a:p>
            <a:pPr marL="625475" lvl="2" indent="-269875">
              <a:lnSpc>
                <a:spcPct val="100000"/>
              </a:lnSpc>
              <a:spcAft>
                <a:spcPts val="600"/>
              </a:spcAft>
              <a:buClr>
                <a:srgbClr val="000000"/>
              </a:buClr>
              <a:buFont typeface="Symbol"/>
              <a:buChar char=""/>
            </a:pPr>
            <a:endParaRPr lang="de-DE" sz="2400" spc="-1" dirty="0">
              <a:solidFill>
                <a:srgbClr val="000000"/>
              </a:solidFill>
              <a:ea typeface="DejaVu Sans"/>
            </a:endParaRPr>
          </a:p>
          <a:p>
            <a:pPr marL="625475" lvl="2" indent="-269875">
              <a:lnSpc>
                <a:spcPct val="100000"/>
              </a:lnSpc>
              <a:spcAft>
                <a:spcPts val="600"/>
              </a:spcAft>
              <a:buClr>
                <a:srgbClr val="000000"/>
              </a:buClr>
              <a:buFont typeface="Symbol"/>
              <a:buChar char=""/>
            </a:pPr>
            <a:endParaRPr lang="de-DE" sz="2400" spc="-1" dirty="0">
              <a:solidFill>
                <a:srgbClr val="000000"/>
              </a:solidFill>
              <a:ea typeface="DejaVu Sans"/>
            </a:endParaRPr>
          </a:p>
          <a:p>
            <a:pPr marL="443775" lvl="2" indent="0">
              <a:lnSpc>
                <a:spcPct val="100000"/>
              </a:lnSpc>
              <a:spcAft>
                <a:spcPts val="1200"/>
              </a:spcAft>
              <a:buClr>
                <a:srgbClr val="000000"/>
              </a:buClr>
              <a:buNone/>
            </a:pPr>
            <a:endParaRPr lang="de-DE" sz="2400" spc="-1" dirty="0">
              <a:solidFill>
                <a:srgbClr val="000000"/>
              </a:solidFill>
              <a:ea typeface="DejaVu Sans"/>
            </a:endParaRPr>
          </a:p>
        </p:txBody>
      </p:sp>
      <p:sp>
        <p:nvSpPr>
          <p:cNvPr id="4" name="Titel 1">
            <a:extLst>
              <a:ext uri="{FF2B5EF4-FFF2-40B4-BE49-F238E27FC236}">
                <a16:creationId xmlns:a16="http://schemas.microsoft.com/office/drawing/2014/main" id="{07D8D345-D74F-460E-AFD0-43A114671686}"/>
              </a:ext>
            </a:extLst>
          </p:cNvPr>
          <p:cNvSpPr>
            <a:spLocks noGrp="1"/>
          </p:cNvSpPr>
          <p:nvPr>
            <p:ph type="title"/>
          </p:nvPr>
        </p:nvSpPr>
        <p:spPr>
          <a:xfrm>
            <a:off x="767408" y="116632"/>
            <a:ext cx="11305256" cy="864096"/>
          </a:xfrm>
        </p:spPr>
        <p:txBody>
          <a:bodyPr lIns="360000" rIns="360000" anchor="ctr"/>
          <a:lstStyle/>
          <a:p>
            <a:pPr algn="ctr"/>
            <a:r>
              <a:rPr lang="de-DE" dirty="0"/>
              <a:t>Schneller </a:t>
            </a:r>
            <a:r>
              <a:rPr lang="de-DE" dirty="0" err="1"/>
              <a:t>Kohlenstoffz</a:t>
            </a:r>
            <a:r>
              <a:rPr lang="de-DE" dirty="0"/>
              <a:t>. (heute, vereinfacht)</a:t>
            </a:r>
          </a:p>
        </p:txBody>
      </p:sp>
      <p:grpSp>
        <p:nvGrpSpPr>
          <p:cNvPr id="41" name="Gruppieren 40">
            <a:extLst>
              <a:ext uri="{FF2B5EF4-FFF2-40B4-BE49-F238E27FC236}">
                <a16:creationId xmlns:a16="http://schemas.microsoft.com/office/drawing/2014/main" id="{75C8B117-004F-4549-9D02-5612263C3D1A}"/>
              </a:ext>
            </a:extLst>
          </p:cNvPr>
          <p:cNvGrpSpPr/>
          <p:nvPr/>
        </p:nvGrpSpPr>
        <p:grpSpPr>
          <a:xfrm>
            <a:off x="1271464" y="908720"/>
            <a:ext cx="6805253" cy="5949280"/>
            <a:chOff x="3213105" y="908720"/>
            <a:chExt cx="6805253" cy="5949280"/>
          </a:xfrm>
        </p:grpSpPr>
        <p:pic>
          <p:nvPicPr>
            <p:cNvPr id="10" name="Grafik 9">
              <a:extLst>
                <a:ext uri="{FF2B5EF4-FFF2-40B4-BE49-F238E27FC236}">
                  <a16:creationId xmlns:a16="http://schemas.microsoft.com/office/drawing/2014/main" id="{8F5B77B0-4986-4067-8468-32A10912401D}"/>
                </a:ext>
              </a:extLst>
            </p:cNvPr>
            <p:cNvPicPr>
              <a:picLocks noChangeAspect="1"/>
            </p:cNvPicPr>
            <p:nvPr/>
          </p:nvPicPr>
          <p:blipFill>
            <a:blip r:embed="rId3"/>
            <a:srcRect/>
            <a:stretch/>
          </p:blipFill>
          <p:spPr>
            <a:xfrm>
              <a:off x="3213105" y="908720"/>
              <a:ext cx="6805253" cy="5949280"/>
            </a:xfrm>
            <a:prstGeom prst="rect">
              <a:avLst/>
            </a:prstGeom>
          </p:spPr>
        </p:pic>
        <p:cxnSp>
          <p:nvCxnSpPr>
            <p:cNvPr id="16" name="Gerade Verbindung mit Pfeil 15">
              <a:extLst>
                <a:ext uri="{FF2B5EF4-FFF2-40B4-BE49-F238E27FC236}">
                  <a16:creationId xmlns:a16="http://schemas.microsoft.com/office/drawing/2014/main" id="{B34EA907-92C6-44CE-B782-E108F5DAA407}"/>
                </a:ext>
              </a:extLst>
            </p:cNvPr>
            <p:cNvCxnSpPr>
              <a:cxnSpLocks/>
            </p:cNvCxnSpPr>
            <p:nvPr/>
          </p:nvCxnSpPr>
          <p:spPr>
            <a:xfrm flipH="1" flipV="1">
              <a:off x="7330008" y="2042991"/>
              <a:ext cx="325489" cy="1907921"/>
            </a:xfrm>
            <a:prstGeom prst="straightConnector1">
              <a:avLst/>
            </a:prstGeom>
            <a:ln w="1778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0" name="Gerade Verbindung mit Pfeil 19">
              <a:extLst>
                <a:ext uri="{FF2B5EF4-FFF2-40B4-BE49-F238E27FC236}">
                  <a16:creationId xmlns:a16="http://schemas.microsoft.com/office/drawing/2014/main" id="{3CEC3DAE-08B7-4C5F-945B-BD4F0D300682}"/>
                </a:ext>
              </a:extLst>
            </p:cNvPr>
            <p:cNvCxnSpPr>
              <a:cxnSpLocks/>
            </p:cNvCxnSpPr>
            <p:nvPr/>
          </p:nvCxnSpPr>
          <p:spPr>
            <a:xfrm flipH="1" flipV="1">
              <a:off x="7789379" y="1988839"/>
              <a:ext cx="325489" cy="1907921"/>
            </a:xfrm>
            <a:prstGeom prst="straightConnector1">
              <a:avLst/>
            </a:prstGeom>
            <a:ln w="177800">
              <a:solidFill>
                <a:schemeClr val="accent2"/>
              </a:solidFill>
              <a:headEnd type="triangle"/>
              <a:tailEnd type="none"/>
            </a:ln>
          </p:spPr>
          <p:style>
            <a:lnRef idx="1">
              <a:schemeClr val="accent1"/>
            </a:lnRef>
            <a:fillRef idx="0">
              <a:schemeClr val="accent1"/>
            </a:fillRef>
            <a:effectRef idx="0">
              <a:schemeClr val="accent1"/>
            </a:effectRef>
            <a:fontRef idx="minor">
              <a:schemeClr val="tx1"/>
            </a:fontRef>
          </p:style>
        </p:cxnSp>
        <p:grpSp>
          <p:nvGrpSpPr>
            <p:cNvPr id="7" name="Gruppieren 6">
              <a:extLst>
                <a:ext uri="{FF2B5EF4-FFF2-40B4-BE49-F238E27FC236}">
                  <a16:creationId xmlns:a16="http://schemas.microsoft.com/office/drawing/2014/main" id="{83D646C5-A1C5-414C-A8A4-CCD7CEA1E1BB}"/>
                </a:ext>
              </a:extLst>
            </p:cNvPr>
            <p:cNvGrpSpPr/>
            <p:nvPr/>
          </p:nvGrpSpPr>
          <p:grpSpPr>
            <a:xfrm rot="1030875">
              <a:off x="4349583" y="2528456"/>
              <a:ext cx="784860" cy="1962073"/>
              <a:chOff x="4153042" y="2519972"/>
              <a:chExt cx="784860" cy="1962073"/>
            </a:xfrm>
          </p:grpSpPr>
          <p:cxnSp>
            <p:nvCxnSpPr>
              <p:cNvPr id="22" name="Gerade Verbindung mit Pfeil 21">
                <a:extLst>
                  <a:ext uri="{FF2B5EF4-FFF2-40B4-BE49-F238E27FC236}">
                    <a16:creationId xmlns:a16="http://schemas.microsoft.com/office/drawing/2014/main" id="{2626F46E-D65D-459E-87B0-09151D85018C}"/>
                  </a:ext>
                </a:extLst>
              </p:cNvPr>
              <p:cNvCxnSpPr>
                <a:cxnSpLocks/>
              </p:cNvCxnSpPr>
              <p:nvPr/>
            </p:nvCxnSpPr>
            <p:spPr>
              <a:xfrm flipH="1" flipV="1">
                <a:off x="4153042" y="2574124"/>
                <a:ext cx="325489" cy="1907921"/>
              </a:xfrm>
              <a:prstGeom prst="straightConnector1">
                <a:avLst/>
              </a:prstGeom>
              <a:ln w="1016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3" name="Gerade Verbindung mit Pfeil 22">
                <a:extLst>
                  <a:ext uri="{FF2B5EF4-FFF2-40B4-BE49-F238E27FC236}">
                    <a16:creationId xmlns:a16="http://schemas.microsoft.com/office/drawing/2014/main" id="{726DA677-C768-40A1-A3EC-CEF4297AD266}"/>
                  </a:ext>
                </a:extLst>
              </p:cNvPr>
              <p:cNvCxnSpPr>
                <a:cxnSpLocks/>
              </p:cNvCxnSpPr>
              <p:nvPr/>
            </p:nvCxnSpPr>
            <p:spPr>
              <a:xfrm flipH="1" flipV="1">
                <a:off x="4612413" y="2519972"/>
                <a:ext cx="325489" cy="1907921"/>
              </a:xfrm>
              <a:prstGeom prst="straightConnector1">
                <a:avLst/>
              </a:prstGeom>
              <a:ln w="101600">
                <a:solidFill>
                  <a:schemeClr val="accent2"/>
                </a:solidFill>
                <a:headEnd type="triangle"/>
                <a:tailEnd type="none"/>
              </a:ln>
            </p:spPr>
            <p:style>
              <a:lnRef idx="1">
                <a:schemeClr val="accent1"/>
              </a:lnRef>
              <a:fillRef idx="0">
                <a:schemeClr val="accent1"/>
              </a:fillRef>
              <a:effectRef idx="0">
                <a:schemeClr val="accent1"/>
              </a:effectRef>
              <a:fontRef idx="minor">
                <a:schemeClr val="tx1"/>
              </a:fontRef>
            </p:style>
          </p:cxnSp>
        </p:grpSp>
        <p:sp>
          <p:nvSpPr>
            <p:cNvPr id="26" name="Textfeld 25">
              <a:extLst>
                <a:ext uri="{FF2B5EF4-FFF2-40B4-BE49-F238E27FC236}">
                  <a16:creationId xmlns:a16="http://schemas.microsoft.com/office/drawing/2014/main" id="{1F330ADC-D658-49CF-A0CA-596DD2101641}"/>
                </a:ext>
              </a:extLst>
            </p:cNvPr>
            <p:cNvSpPr txBox="1"/>
            <p:nvPr/>
          </p:nvSpPr>
          <p:spPr>
            <a:xfrm>
              <a:off x="3642226" y="3073774"/>
              <a:ext cx="1744708" cy="215444"/>
            </a:xfrm>
            <a:prstGeom prst="rect">
              <a:avLst/>
            </a:prstGeom>
            <a:solidFill>
              <a:schemeClr val="bg1">
                <a:alpha val="50000"/>
              </a:schemeClr>
            </a:solidFill>
          </p:spPr>
          <p:txBody>
            <a:bodyPr wrap="none" lIns="0" tIns="0" rIns="0" bIns="0" rtlCol="0">
              <a:spAutoFit/>
            </a:bodyPr>
            <a:lstStyle/>
            <a:p>
              <a:pPr algn="ctr"/>
              <a:r>
                <a:rPr lang="de-DE" sz="1400" dirty="0">
                  <a:latin typeface="Calibri" panose="020F0502020204030204" pitchFamily="34" charset="0"/>
                  <a:cs typeface="Calibri" panose="020F0502020204030204" pitchFamily="34" charset="0"/>
                </a:rPr>
                <a:t>Gasaustausch (60</a:t>
              </a:r>
              <a:r>
                <a:rPr lang="de-DE" sz="1400" b="1" dirty="0">
                  <a:solidFill>
                    <a:srgbClr val="FF00FF"/>
                  </a:solidFill>
                  <a:latin typeface="Calibri" panose="020F0502020204030204" pitchFamily="34" charset="0"/>
                  <a:cs typeface="Calibri" panose="020F0502020204030204" pitchFamily="34" charset="0"/>
                </a:rPr>
                <a:t>+20.0</a:t>
              </a:r>
              <a:r>
                <a:rPr lang="de-DE" sz="1400" dirty="0">
                  <a:latin typeface="Calibri" panose="020F0502020204030204" pitchFamily="34" charset="0"/>
                  <a:cs typeface="Calibri" panose="020F0502020204030204" pitchFamily="34" charset="0"/>
                </a:rPr>
                <a:t>)</a:t>
              </a:r>
              <a:endParaRPr lang="en-US" sz="1400" dirty="0">
                <a:latin typeface="Calibri" panose="020F0502020204030204" pitchFamily="34" charset="0"/>
                <a:cs typeface="Calibri" panose="020F0502020204030204" pitchFamily="34" charset="0"/>
              </a:endParaRPr>
            </a:p>
          </p:txBody>
        </p:sp>
        <p:sp>
          <p:nvSpPr>
            <p:cNvPr id="24" name="Textfeld 23">
              <a:extLst>
                <a:ext uri="{FF2B5EF4-FFF2-40B4-BE49-F238E27FC236}">
                  <a16:creationId xmlns:a16="http://schemas.microsoft.com/office/drawing/2014/main" id="{F7537791-18B1-4245-B2F4-7D69DF90C96D}"/>
                </a:ext>
              </a:extLst>
            </p:cNvPr>
            <p:cNvSpPr txBox="1"/>
            <p:nvPr/>
          </p:nvSpPr>
          <p:spPr>
            <a:xfrm>
              <a:off x="6726283" y="2469751"/>
              <a:ext cx="1505027" cy="430887"/>
            </a:xfrm>
            <a:prstGeom prst="rect">
              <a:avLst/>
            </a:prstGeom>
            <a:solidFill>
              <a:schemeClr val="bg1">
                <a:alpha val="50000"/>
              </a:schemeClr>
            </a:solidFill>
          </p:spPr>
          <p:txBody>
            <a:bodyPr wrap="none" lIns="0" tIns="0" rIns="0" bIns="0" rtlCol="0">
              <a:spAutoFit/>
            </a:bodyPr>
            <a:lstStyle/>
            <a:p>
              <a:pPr algn="ctr"/>
              <a:r>
                <a:rPr lang="de-DE" sz="1400" dirty="0">
                  <a:latin typeface="Calibri" panose="020F0502020204030204" pitchFamily="34" charset="0"/>
                  <a:cs typeface="Calibri" panose="020F0502020204030204" pitchFamily="34" charset="0"/>
                </a:rPr>
                <a:t>Atmung, Zersetzung,</a:t>
              </a:r>
              <a:br>
                <a:rPr lang="de-DE" sz="1400" dirty="0">
                  <a:latin typeface="Calibri" panose="020F0502020204030204" pitchFamily="34" charset="0"/>
                  <a:cs typeface="Calibri" panose="020F0502020204030204" pitchFamily="34" charset="0"/>
                </a:rPr>
              </a:br>
              <a:r>
                <a:rPr lang="de-DE" sz="1400" dirty="0">
                  <a:latin typeface="Calibri" panose="020F0502020204030204" pitchFamily="34" charset="0"/>
                  <a:cs typeface="Calibri" panose="020F0502020204030204" pitchFamily="34" charset="0"/>
                </a:rPr>
                <a:t>Feuer (113</a:t>
              </a:r>
              <a:r>
                <a:rPr lang="de-DE" sz="1400" b="1" dirty="0">
                  <a:solidFill>
                    <a:srgbClr val="FF00FF"/>
                  </a:solidFill>
                  <a:latin typeface="Calibri" panose="020F0502020204030204" pitchFamily="34" charset="0"/>
                  <a:cs typeface="Calibri" panose="020F0502020204030204" pitchFamily="34" charset="0"/>
                </a:rPr>
                <a:t>+17.0</a:t>
              </a:r>
              <a:r>
                <a:rPr lang="de-DE" sz="1400" dirty="0">
                  <a:latin typeface="Calibri" panose="020F0502020204030204" pitchFamily="34" charset="0"/>
                  <a:cs typeface="Calibri" panose="020F0502020204030204" pitchFamily="34" charset="0"/>
                </a:rPr>
                <a:t>)</a:t>
              </a:r>
              <a:endParaRPr lang="en-US" sz="1400" dirty="0">
                <a:latin typeface="Calibri" panose="020F0502020204030204" pitchFamily="34" charset="0"/>
                <a:cs typeface="Calibri" panose="020F0502020204030204" pitchFamily="34" charset="0"/>
              </a:endParaRPr>
            </a:p>
          </p:txBody>
        </p:sp>
        <p:sp>
          <p:nvSpPr>
            <p:cNvPr id="25" name="Textfeld 24">
              <a:extLst>
                <a:ext uri="{FF2B5EF4-FFF2-40B4-BE49-F238E27FC236}">
                  <a16:creationId xmlns:a16="http://schemas.microsoft.com/office/drawing/2014/main" id="{F2489747-0EA0-4747-AA10-5E3A5DC21D3E}"/>
                </a:ext>
              </a:extLst>
            </p:cNvPr>
            <p:cNvSpPr txBox="1"/>
            <p:nvPr/>
          </p:nvSpPr>
          <p:spPr>
            <a:xfrm>
              <a:off x="7562805" y="3073775"/>
              <a:ext cx="1083375" cy="430887"/>
            </a:xfrm>
            <a:prstGeom prst="rect">
              <a:avLst/>
            </a:prstGeom>
            <a:solidFill>
              <a:schemeClr val="bg1">
                <a:alpha val="50000"/>
              </a:schemeClr>
            </a:solidFill>
          </p:spPr>
          <p:txBody>
            <a:bodyPr wrap="none" lIns="0" tIns="0" rIns="0" bIns="0" rtlCol="0">
              <a:spAutoFit/>
            </a:bodyPr>
            <a:lstStyle/>
            <a:p>
              <a:pPr algn="ctr"/>
              <a:r>
                <a:rPr lang="de-DE" sz="1400" dirty="0">
                  <a:latin typeface="Calibri" panose="020F0502020204030204" pitchFamily="34" charset="0"/>
                  <a:cs typeface="Calibri" panose="020F0502020204030204" pitchFamily="34" charset="0"/>
                </a:rPr>
                <a:t>Photosynthese</a:t>
              </a:r>
              <a:br>
                <a:rPr lang="de-DE" sz="1400" dirty="0">
                  <a:latin typeface="Calibri" panose="020F0502020204030204" pitchFamily="34" charset="0"/>
                  <a:cs typeface="Calibri" panose="020F0502020204030204" pitchFamily="34" charset="0"/>
                </a:rPr>
              </a:br>
              <a:r>
                <a:rPr lang="de-DE" sz="1400" dirty="0">
                  <a:latin typeface="Calibri" panose="020F0502020204030204" pitchFamily="34" charset="0"/>
                  <a:cs typeface="Calibri" panose="020F0502020204030204" pitchFamily="34" charset="0"/>
                </a:rPr>
                <a:t>(113</a:t>
              </a:r>
              <a:r>
                <a:rPr lang="de-DE" sz="1400" b="1" dirty="0">
                  <a:solidFill>
                    <a:srgbClr val="FF00FF"/>
                  </a:solidFill>
                  <a:latin typeface="Calibri" panose="020F0502020204030204" pitchFamily="34" charset="0"/>
                  <a:cs typeface="Calibri" panose="020F0502020204030204" pitchFamily="34" charset="0"/>
                </a:rPr>
                <a:t>+20.1</a:t>
              </a:r>
              <a:r>
                <a:rPr lang="de-DE" sz="1400" dirty="0">
                  <a:latin typeface="Calibri" panose="020F0502020204030204" pitchFamily="34" charset="0"/>
                  <a:cs typeface="Calibri" panose="020F0502020204030204" pitchFamily="34" charset="0"/>
                </a:rPr>
                <a:t>)</a:t>
              </a:r>
              <a:endParaRPr lang="en-US" sz="1400" dirty="0">
                <a:latin typeface="Calibri" panose="020F0502020204030204" pitchFamily="34" charset="0"/>
                <a:cs typeface="Calibri" panose="020F0502020204030204" pitchFamily="34" charset="0"/>
              </a:endParaRPr>
            </a:p>
          </p:txBody>
        </p:sp>
        <p:sp>
          <p:nvSpPr>
            <p:cNvPr id="27" name="Textfeld 26">
              <a:extLst>
                <a:ext uri="{FF2B5EF4-FFF2-40B4-BE49-F238E27FC236}">
                  <a16:creationId xmlns:a16="http://schemas.microsoft.com/office/drawing/2014/main" id="{075219AB-9730-4235-B851-5A74F32D6D3F}"/>
                </a:ext>
              </a:extLst>
            </p:cNvPr>
            <p:cNvSpPr txBox="1"/>
            <p:nvPr/>
          </p:nvSpPr>
          <p:spPr>
            <a:xfrm>
              <a:off x="4094793" y="3636563"/>
              <a:ext cx="1744708" cy="215444"/>
            </a:xfrm>
            <a:prstGeom prst="rect">
              <a:avLst/>
            </a:prstGeom>
            <a:solidFill>
              <a:schemeClr val="bg1">
                <a:alpha val="50000"/>
              </a:schemeClr>
            </a:solidFill>
          </p:spPr>
          <p:txBody>
            <a:bodyPr wrap="none" lIns="0" tIns="0" rIns="0" bIns="0" rtlCol="0">
              <a:spAutoFit/>
            </a:bodyPr>
            <a:lstStyle/>
            <a:p>
              <a:pPr algn="ctr"/>
              <a:r>
                <a:rPr lang="de-DE" sz="1400" dirty="0">
                  <a:latin typeface="Calibri" panose="020F0502020204030204" pitchFamily="34" charset="0"/>
                  <a:cs typeface="Calibri" panose="020F0502020204030204" pitchFamily="34" charset="0"/>
                </a:rPr>
                <a:t>Gasaustausch (60</a:t>
              </a:r>
              <a:r>
                <a:rPr lang="de-DE" sz="1400" b="1" dirty="0">
                  <a:solidFill>
                    <a:srgbClr val="FF00FF"/>
                  </a:solidFill>
                  <a:latin typeface="Calibri" panose="020F0502020204030204" pitchFamily="34" charset="0"/>
                  <a:cs typeface="Calibri" panose="020F0502020204030204" pitchFamily="34" charset="0"/>
                </a:rPr>
                <a:t>+22.8</a:t>
              </a:r>
              <a:r>
                <a:rPr lang="de-DE" sz="1400" dirty="0">
                  <a:latin typeface="Calibri" panose="020F0502020204030204" pitchFamily="34" charset="0"/>
                  <a:cs typeface="Calibri" panose="020F0502020204030204" pitchFamily="34" charset="0"/>
                </a:rPr>
                <a:t>)</a:t>
              </a:r>
              <a:endParaRPr lang="en-US" sz="1400" dirty="0">
                <a:latin typeface="Calibri" panose="020F0502020204030204" pitchFamily="34" charset="0"/>
                <a:cs typeface="Calibri" panose="020F0502020204030204" pitchFamily="34" charset="0"/>
              </a:endParaRPr>
            </a:p>
          </p:txBody>
        </p:sp>
        <p:sp>
          <p:nvSpPr>
            <p:cNvPr id="28" name="Textfeld 27">
              <a:extLst>
                <a:ext uri="{FF2B5EF4-FFF2-40B4-BE49-F238E27FC236}">
                  <a16:creationId xmlns:a16="http://schemas.microsoft.com/office/drawing/2014/main" id="{A6362AF0-F6D0-44FD-84EE-BB3F8C80A4E5}"/>
                </a:ext>
              </a:extLst>
            </p:cNvPr>
            <p:cNvSpPr txBox="1"/>
            <p:nvPr/>
          </p:nvSpPr>
          <p:spPr>
            <a:xfrm>
              <a:off x="4206718" y="4579767"/>
              <a:ext cx="745140" cy="215444"/>
            </a:xfrm>
            <a:prstGeom prst="rect">
              <a:avLst/>
            </a:prstGeom>
            <a:solidFill>
              <a:schemeClr val="bg1">
                <a:alpha val="50000"/>
              </a:schemeClr>
            </a:solidFill>
          </p:spPr>
          <p:txBody>
            <a:bodyPr wrap="none" lIns="0" tIns="0" rIns="0" bIns="0" rtlCol="0">
              <a:spAutoFit/>
            </a:bodyPr>
            <a:lstStyle/>
            <a:p>
              <a:pPr algn="ctr"/>
              <a:r>
                <a:rPr lang="de-DE" sz="1400" b="1" dirty="0">
                  <a:latin typeface="Calibri" panose="020F0502020204030204" pitchFamily="34" charset="0"/>
                  <a:cs typeface="Calibri" panose="020F0502020204030204" pitchFamily="34" charset="0"/>
                </a:rPr>
                <a:t>Netto: </a:t>
              </a:r>
              <a:r>
                <a:rPr lang="de-DE" sz="1400" b="1" dirty="0">
                  <a:solidFill>
                    <a:srgbClr val="FF00FF"/>
                  </a:solidFill>
                  <a:latin typeface="Calibri" panose="020F0502020204030204" pitchFamily="34" charset="0"/>
                  <a:cs typeface="Calibri" panose="020F0502020204030204" pitchFamily="34" charset="0"/>
                </a:rPr>
                <a:t>2.8</a:t>
              </a:r>
              <a:endParaRPr lang="en-US" sz="1400" b="1" dirty="0">
                <a:solidFill>
                  <a:srgbClr val="FF00FF"/>
                </a:solidFill>
                <a:latin typeface="Calibri" panose="020F0502020204030204" pitchFamily="34" charset="0"/>
                <a:cs typeface="Calibri" panose="020F0502020204030204" pitchFamily="34" charset="0"/>
              </a:endParaRPr>
            </a:p>
          </p:txBody>
        </p:sp>
        <p:sp>
          <p:nvSpPr>
            <p:cNvPr id="30" name="Textfeld 29">
              <a:extLst>
                <a:ext uri="{FF2B5EF4-FFF2-40B4-BE49-F238E27FC236}">
                  <a16:creationId xmlns:a16="http://schemas.microsoft.com/office/drawing/2014/main" id="{3023572E-4C54-421E-9D6B-41DD54FA6D56}"/>
                </a:ext>
              </a:extLst>
            </p:cNvPr>
            <p:cNvSpPr txBox="1"/>
            <p:nvPr/>
          </p:nvSpPr>
          <p:spPr>
            <a:xfrm>
              <a:off x="7789379" y="4001137"/>
              <a:ext cx="745140" cy="215444"/>
            </a:xfrm>
            <a:prstGeom prst="rect">
              <a:avLst/>
            </a:prstGeom>
            <a:solidFill>
              <a:schemeClr val="bg1">
                <a:alpha val="50000"/>
              </a:schemeClr>
            </a:solidFill>
          </p:spPr>
          <p:txBody>
            <a:bodyPr wrap="none" lIns="0" tIns="0" rIns="0" bIns="0" rtlCol="0">
              <a:spAutoFit/>
            </a:bodyPr>
            <a:lstStyle/>
            <a:p>
              <a:pPr algn="ctr"/>
              <a:r>
                <a:rPr lang="de-DE" sz="1400" b="1" dirty="0">
                  <a:latin typeface="Calibri" panose="020F0502020204030204" pitchFamily="34" charset="0"/>
                  <a:cs typeface="Calibri" panose="020F0502020204030204" pitchFamily="34" charset="0"/>
                </a:rPr>
                <a:t>Netto: </a:t>
              </a:r>
              <a:r>
                <a:rPr lang="de-DE" sz="1400" b="1" dirty="0">
                  <a:solidFill>
                    <a:srgbClr val="FF00FF"/>
                  </a:solidFill>
                  <a:latin typeface="Calibri" panose="020F0502020204030204" pitchFamily="34" charset="0"/>
                  <a:cs typeface="Calibri" panose="020F0502020204030204" pitchFamily="34" charset="0"/>
                </a:rPr>
                <a:t>3.1</a:t>
              </a:r>
              <a:endParaRPr lang="en-US" sz="1400" b="1" dirty="0">
                <a:solidFill>
                  <a:srgbClr val="FF00FF"/>
                </a:solidFill>
                <a:latin typeface="Calibri" panose="020F0502020204030204" pitchFamily="34" charset="0"/>
                <a:cs typeface="Calibri" panose="020F0502020204030204" pitchFamily="34" charset="0"/>
              </a:endParaRPr>
            </a:p>
          </p:txBody>
        </p:sp>
        <p:sp>
          <p:nvSpPr>
            <p:cNvPr id="38" name="Textfeld 37">
              <a:extLst>
                <a:ext uri="{FF2B5EF4-FFF2-40B4-BE49-F238E27FC236}">
                  <a16:creationId xmlns:a16="http://schemas.microsoft.com/office/drawing/2014/main" id="{261328A3-9DA1-46CF-87CE-7AECE812D11A}"/>
                </a:ext>
              </a:extLst>
            </p:cNvPr>
            <p:cNvSpPr txBox="1"/>
            <p:nvPr/>
          </p:nvSpPr>
          <p:spPr>
            <a:xfrm rot="4237924">
              <a:off x="5479276" y="3043175"/>
              <a:ext cx="1898213" cy="215444"/>
            </a:xfrm>
            <a:prstGeom prst="rect">
              <a:avLst/>
            </a:prstGeom>
            <a:solidFill>
              <a:schemeClr val="bg1">
                <a:alpha val="50000"/>
              </a:schemeClr>
            </a:solidFill>
          </p:spPr>
          <p:txBody>
            <a:bodyPr wrap="none" lIns="0" tIns="0" rIns="0" bIns="0" rtlCol="0">
              <a:spAutoFit/>
            </a:bodyPr>
            <a:lstStyle/>
            <a:p>
              <a:pPr algn="ctr"/>
              <a:r>
                <a:rPr lang="de-DE" sz="1400" dirty="0">
                  <a:latin typeface="Calibri" panose="020F0502020204030204" pitchFamily="34" charset="0"/>
                  <a:cs typeface="Calibri" panose="020F0502020204030204" pitchFamily="34" charset="0"/>
                </a:rPr>
                <a:t>Fossile Energieträger (</a:t>
              </a:r>
              <a:r>
                <a:rPr lang="de-DE" sz="1400" b="1" dirty="0">
                  <a:solidFill>
                    <a:srgbClr val="FF00FF"/>
                  </a:solidFill>
                  <a:latin typeface="Calibri" panose="020F0502020204030204" pitchFamily="34" charset="0"/>
                  <a:cs typeface="Calibri" panose="020F0502020204030204" pitchFamily="34" charset="0"/>
                </a:rPr>
                <a:t>9.5</a:t>
              </a:r>
              <a:r>
                <a:rPr lang="de-DE" sz="1400" dirty="0">
                  <a:latin typeface="Calibri" panose="020F0502020204030204" pitchFamily="34" charset="0"/>
                  <a:cs typeface="Calibri" panose="020F0502020204030204" pitchFamily="34" charset="0"/>
                </a:rPr>
                <a:t>)</a:t>
              </a:r>
              <a:endParaRPr lang="en-US" sz="1400" dirty="0">
                <a:latin typeface="Calibri" panose="020F0502020204030204" pitchFamily="34" charset="0"/>
                <a:cs typeface="Calibri" panose="020F0502020204030204" pitchFamily="34" charset="0"/>
              </a:endParaRPr>
            </a:p>
          </p:txBody>
        </p:sp>
        <p:sp>
          <p:nvSpPr>
            <p:cNvPr id="39" name="Textfeld 38">
              <a:extLst>
                <a:ext uri="{FF2B5EF4-FFF2-40B4-BE49-F238E27FC236}">
                  <a16:creationId xmlns:a16="http://schemas.microsoft.com/office/drawing/2014/main" id="{6B5B7C98-97D7-425A-B9A3-7089D437BFA1}"/>
                </a:ext>
              </a:extLst>
            </p:cNvPr>
            <p:cNvSpPr txBox="1"/>
            <p:nvPr/>
          </p:nvSpPr>
          <p:spPr>
            <a:xfrm rot="3726923">
              <a:off x="5973704" y="3665252"/>
              <a:ext cx="2097434" cy="215444"/>
            </a:xfrm>
            <a:prstGeom prst="rect">
              <a:avLst/>
            </a:prstGeom>
            <a:solidFill>
              <a:schemeClr val="bg1">
                <a:alpha val="50000"/>
              </a:schemeClr>
            </a:solidFill>
          </p:spPr>
          <p:txBody>
            <a:bodyPr wrap="none" lIns="0" tIns="0" rIns="0" bIns="0" rtlCol="0">
              <a:spAutoFit/>
            </a:bodyPr>
            <a:lstStyle/>
            <a:p>
              <a:pPr algn="ctr"/>
              <a:r>
                <a:rPr lang="de-DE" sz="1400" dirty="0">
                  <a:latin typeface="Calibri" panose="020F0502020204030204" pitchFamily="34" charset="0"/>
                  <a:cs typeface="Calibri" panose="020F0502020204030204" pitchFamily="34" charset="0"/>
                </a:rPr>
                <a:t>Landnutzungsänderung (</a:t>
              </a:r>
              <a:r>
                <a:rPr lang="de-DE" sz="1400" b="1" dirty="0">
                  <a:solidFill>
                    <a:srgbClr val="FF00FF"/>
                  </a:solidFill>
                  <a:latin typeface="Calibri" panose="020F0502020204030204" pitchFamily="34" charset="0"/>
                  <a:cs typeface="Calibri" panose="020F0502020204030204" pitchFamily="34" charset="0"/>
                </a:rPr>
                <a:t>1.1</a:t>
              </a:r>
              <a:r>
                <a:rPr lang="de-DE" sz="1400" dirty="0">
                  <a:latin typeface="Calibri" panose="020F0502020204030204" pitchFamily="34" charset="0"/>
                  <a:cs typeface="Calibri" panose="020F0502020204030204" pitchFamily="34" charset="0"/>
                </a:rPr>
                <a:t>)</a:t>
              </a:r>
              <a:endParaRPr lang="en-US" sz="1400" dirty="0">
                <a:latin typeface="Calibri" panose="020F0502020204030204" pitchFamily="34" charset="0"/>
                <a:cs typeface="Calibri" panose="020F0502020204030204" pitchFamily="34" charset="0"/>
              </a:endParaRPr>
            </a:p>
          </p:txBody>
        </p:sp>
        <p:cxnSp>
          <p:nvCxnSpPr>
            <p:cNvPr id="35" name="Gerade Verbindung mit Pfeil 34">
              <a:extLst>
                <a:ext uri="{FF2B5EF4-FFF2-40B4-BE49-F238E27FC236}">
                  <a16:creationId xmlns:a16="http://schemas.microsoft.com/office/drawing/2014/main" id="{357AD247-F6D4-4184-8FC4-6B7500F6A5F0}"/>
                </a:ext>
              </a:extLst>
            </p:cNvPr>
            <p:cNvCxnSpPr>
              <a:cxnSpLocks/>
            </p:cNvCxnSpPr>
            <p:nvPr/>
          </p:nvCxnSpPr>
          <p:spPr>
            <a:xfrm>
              <a:off x="6285085" y="2204864"/>
              <a:ext cx="689520" cy="1262648"/>
            </a:xfrm>
            <a:prstGeom prst="straightConnector1">
              <a:avLst/>
            </a:prstGeom>
            <a:ln w="31750">
              <a:solidFill>
                <a:srgbClr val="FF00FF"/>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2" name="Gerade Verbindung mit Pfeil 31">
              <a:extLst>
                <a:ext uri="{FF2B5EF4-FFF2-40B4-BE49-F238E27FC236}">
                  <a16:creationId xmlns:a16="http://schemas.microsoft.com/office/drawing/2014/main" id="{5266FE38-2E46-430A-9CD6-41651386AE24}"/>
                </a:ext>
              </a:extLst>
            </p:cNvPr>
            <p:cNvCxnSpPr>
              <a:cxnSpLocks/>
            </p:cNvCxnSpPr>
            <p:nvPr/>
          </p:nvCxnSpPr>
          <p:spPr>
            <a:xfrm>
              <a:off x="5949385" y="2276872"/>
              <a:ext cx="1025220" cy="3240360"/>
            </a:xfrm>
            <a:prstGeom prst="straightConnector1">
              <a:avLst/>
            </a:prstGeom>
            <a:ln w="76200">
              <a:solidFill>
                <a:srgbClr val="FF00FF"/>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40" name="Textfeld 39">
              <a:extLst>
                <a:ext uri="{FF2B5EF4-FFF2-40B4-BE49-F238E27FC236}">
                  <a16:creationId xmlns:a16="http://schemas.microsoft.com/office/drawing/2014/main" id="{65B244E4-EF68-4EE5-B60A-90266D3EA74F}"/>
                </a:ext>
              </a:extLst>
            </p:cNvPr>
            <p:cNvSpPr txBox="1"/>
            <p:nvPr/>
          </p:nvSpPr>
          <p:spPr>
            <a:xfrm>
              <a:off x="5466931" y="1629894"/>
              <a:ext cx="745140" cy="215444"/>
            </a:xfrm>
            <a:prstGeom prst="rect">
              <a:avLst/>
            </a:prstGeom>
            <a:solidFill>
              <a:schemeClr val="bg1">
                <a:alpha val="50000"/>
              </a:schemeClr>
            </a:solidFill>
          </p:spPr>
          <p:txBody>
            <a:bodyPr wrap="none" lIns="0" tIns="0" rIns="0" bIns="0" rtlCol="0">
              <a:spAutoFit/>
            </a:bodyPr>
            <a:lstStyle/>
            <a:p>
              <a:pPr algn="ctr"/>
              <a:r>
                <a:rPr lang="de-DE" sz="1400" b="1" dirty="0">
                  <a:latin typeface="Calibri" panose="020F0502020204030204" pitchFamily="34" charset="0"/>
                  <a:cs typeface="Calibri" panose="020F0502020204030204" pitchFamily="34" charset="0"/>
                </a:rPr>
                <a:t>Netto: </a:t>
              </a:r>
              <a:r>
                <a:rPr lang="de-DE" sz="1400" b="1" dirty="0">
                  <a:solidFill>
                    <a:srgbClr val="FF00FF"/>
                  </a:solidFill>
                  <a:latin typeface="Calibri" panose="020F0502020204030204" pitchFamily="34" charset="0"/>
                  <a:cs typeface="Calibri" panose="020F0502020204030204" pitchFamily="34" charset="0"/>
                </a:rPr>
                <a:t>4.7</a:t>
              </a:r>
              <a:endParaRPr lang="en-US" sz="1400" b="1" dirty="0">
                <a:solidFill>
                  <a:srgbClr val="FF00FF"/>
                </a:solidFill>
                <a:latin typeface="Calibri" panose="020F0502020204030204" pitchFamily="34" charset="0"/>
                <a:cs typeface="Calibri" panose="020F0502020204030204" pitchFamily="34" charset="0"/>
              </a:endParaRPr>
            </a:p>
          </p:txBody>
        </p:sp>
      </p:grpSp>
      <p:sp>
        <p:nvSpPr>
          <p:cNvPr id="42" name="Textfeld 41">
            <a:extLst>
              <a:ext uri="{FF2B5EF4-FFF2-40B4-BE49-F238E27FC236}">
                <a16:creationId xmlns:a16="http://schemas.microsoft.com/office/drawing/2014/main" id="{F696966E-477E-4DAC-8183-38642FA114D6}"/>
              </a:ext>
            </a:extLst>
          </p:cNvPr>
          <p:cNvSpPr txBox="1"/>
          <p:nvPr/>
        </p:nvSpPr>
        <p:spPr>
          <a:xfrm rot="16200000">
            <a:off x="829390" y="4628022"/>
            <a:ext cx="1120500" cy="92333"/>
          </a:xfrm>
          <a:prstGeom prst="rect">
            <a:avLst/>
          </a:prstGeom>
          <a:noFill/>
        </p:spPr>
        <p:txBody>
          <a:bodyPr wrap="none" lIns="0" tIns="0" rIns="0" bIns="0">
            <a:spAutoFit/>
          </a:bodyPr>
          <a:lstStyle/>
          <a:p>
            <a:r>
              <a:rPr lang="de-DE" sz="600" dirty="0"/>
              <a:t>Verändert nach IPCC AR5, 2013</a:t>
            </a:r>
          </a:p>
        </p:txBody>
      </p:sp>
      <p:sp>
        <p:nvSpPr>
          <p:cNvPr id="43" name="Inhaltsplatzhalter 2">
            <a:extLst>
              <a:ext uri="{FF2B5EF4-FFF2-40B4-BE49-F238E27FC236}">
                <a16:creationId xmlns:a16="http://schemas.microsoft.com/office/drawing/2014/main" id="{D5028F8E-086B-4EE1-86DB-DD8E7AECBD4B}"/>
              </a:ext>
            </a:extLst>
          </p:cNvPr>
          <p:cNvSpPr txBox="1">
            <a:spLocks/>
          </p:cNvSpPr>
          <p:nvPr/>
        </p:nvSpPr>
        <p:spPr bwMode="gray">
          <a:xfrm>
            <a:off x="8184232" y="1061120"/>
            <a:ext cx="3932323" cy="5847755"/>
          </a:xfrm>
          <a:prstGeom prst="rect">
            <a:avLst/>
          </a:prstGeom>
        </p:spPr>
        <p:txBody>
          <a:bodyPr vert="horz" wrap="square" lIns="0" tIns="0" rIns="0" bIns="0" rtlCol="0" anchor="t" anchorCtr="0">
            <a:spAutoFit/>
          </a:bodyPr>
          <a:lstStyle>
            <a:lvl1pPr marL="266700" indent="-266700" algn="l" defTabSz="914400" rtl="0" eaLnBrk="1" latinLnBrk="0" hangingPunct="1">
              <a:lnSpc>
                <a:spcPct val="114000"/>
              </a:lnSpc>
              <a:spcBef>
                <a:spcPts val="0"/>
              </a:spcBef>
              <a:buFont typeface="Wingdings 3" panose="05040102010807070707" pitchFamily="18" charset="2"/>
              <a:buChar char=""/>
              <a:defRPr sz="1600" kern="1200" spc="30" baseline="0">
                <a:solidFill>
                  <a:schemeClr val="tx1"/>
                </a:solidFill>
                <a:latin typeface="+mn-lt"/>
                <a:ea typeface="+mn-ea"/>
                <a:cs typeface="+mn-cs"/>
              </a:defRPr>
            </a:lvl1pPr>
            <a:lvl2pPr marL="808038" indent="-268288"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2pPr>
            <a:lvl3pPr marL="1341438" indent="-266700"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3pPr>
            <a:lvl4pPr marL="1882775" indent="-268288"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4pPr>
            <a:lvl5pPr marL="2422525" indent="-266700"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5113" lvl="2" indent="-174625">
              <a:lnSpc>
                <a:spcPct val="100000"/>
              </a:lnSpc>
              <a:spcAft>
                <a:spcPts val="600"/>
              </a:spcAft>
              <a:buClr>
                <a:srgbClr val="000000"/>
              </a:buClr>
              <a:buFont typeface="Symbol"/>
              <a:buChar char=""/>
            </a:pPr>
            <a:r>
              <a:rPr lang="de-DE" sz="2000" spc="-1" dirty="0">
                <a:solidFill>
                  <a:srgbClr val="000000"/>
                </a:solidFill>
                <a:ea typeface="DejaVu Sans"/>
              </a:rPr>
              <a:t>Seit der industriellen Revolution wurden mehr und mehr fossile Brennstoffe zur Energieerzeugung eingesetzt.</a:t>
            </a:r>
          </a:p>
          <a:p>
            <a:pPr marL="265113" lvl="2" indent="-174625">
              <a:lnSpc>
                <a:spcPct val="100000"/>
              </a:lnSpc>
              <a:spcAft>
                <a:spcPts val="600"/>
              </a:spcAft>
              <a:buClr>
                <a:srgbClr val="000000"/>
              </a:buClr>
              <a:buFont typeface="Symbol"/>
              <a:buChar char=""/>
            </a:pPr>
            <a:r>
              <a:rPr lang="de-DE" sz="2000" spc="-1" dirty="0">
                <a:solidFill>
                  <a:srgbClr val="000000"/>
                </a:solidFill>
                <a:ea typeface="DejaVu Sans"/>
              </a:rPr>
              <a:t>Dabei wird Kohlenstoff dem langsamen K entnommen und dem schnellen K zugeführt.</a:t>
            </a:r>
          </a:p>
          <a:p>
            <a:pPr marL="265113" lvl="2" indent="-174625">
              <a:lnSpc>
                <a:spcPct val="100000"/>
              </a:lnSpc>
              <a:spcAft>
                <a:spcPts val="600"/>
              </a:spcAft>
              <a:buClr>
                <a:srgbClr val="000000"/>
              </a:buClr>
              <a:buFont typeface="Symbol"/>
              <a:buChar char=""/>
            </a:pPr>
            <a:r>
              <a:rPr lang="de-DE" sz="2000" spc="-1" dirty="0">
                <a:solidFill>
                  <a:srgbClr val="000000"/>
                </a:solidFill>
                <a:ea typeface="DejaVu Sans"/>
              </a:rPr>
              <a:t>Dies führte zu einem Anstieg der </a:t>
            </a:r>
            <a:r>
              <a:rPr lang="de-DE" sz="2000" spc="-1" dirty="0" err="1">
                <a:solidFill>
                  <a:srgbClr val="000000"/>
                </a:solidFill>
                <a:ea typeface="DejaVu Sans"/>
              </a:rPr>
              <a:t>atmos</a:t>
            </a:r>
            <a:r>
              <a:rPr lang="de-DE" sz="2000" spc="-1" dirty="0">
                <a:solidFill>
                  <a:srgbClr val="000000"/>
                </a:solidFill>
                <a:ea typeface="DejaVu Sans"/>
              </a:rPr>
              <a:t>. CO</a:t>
            </a:r>
            <a:r>
              <a:rPr lang="de-DE" sz="2000" spc="-1" baseline="-25000" dirty="0">
                <a:solidFill>
                  <a:srgbClr val="000000"/>
                </a:solidFill>
                <a:ea typeface="DejaVu Sans"/>
              </a:rPr>
              <a:t>2</a:t>
            </a:r>
            <a:r>
              <a:rPr lang="de-DE" sz="2000" spc="-1" dirty="0">
                <a:solidFill>
                  <a:srgbClr val="000000"/>
                </a:solidFill>
                <a:ea typeface="DejaVu Sans"/>
              </a:rPr>
              <a:t> Konzentration.</a:t>
            </a:r>
          </a:p>
          <a:p>
            <a:pPr marL="265113" lvl="2" indent="-174625">
              <a:lnSpc>
                <a:spcPct val="100000"/>
              </a:lnSpc>
              <a:spcAft>
                <a:spcPts val="600"/>
              </a:spcAft>
              <a:buClr>
                <a:srgbClr val="000000"/>
              </a:buClr>
              <a:buFont typeface="Symbol"/>
              <a:buChar char=""/>
            </a:pPr>
            <a:r>
              <a:rPr lang="de-DE" sz="2000" spc="-1" dirty="0">
                <a:solidFill>
                  <a:srgbClr val="000000"/>
                </a:solidFill>
                <a:ea typeface="DejaVu Sans"/>
              </a:rPr>
              <a:t>Derzeit werden etwa 11GtC/</a:t>
            </a:r>
            <a:r>
              <a:rPr lang="de-DE" sz="2000" spc="-1" dirty="0" err="1">
                <a:solidFill>
                  <a:srgbClr val="000000"/>
                </a:solidFill>
                <a:ea typeface="DejaVu Sans"/>
              </a:rPr>
              <a:t>yr</a:t>
            </a:r>
            <a:r>
              <a:rPr lang="de-DE" sz="2000" spc="-1" dirty="0">
                <a:solidFill>
                  <a:srgbClr val="000000"/>
                </a:solidFill>
                <a:ea typeface="DejaVu Sans"/>
              </a:rPr>
              <a:t> vom Menschen emittiert.</a:t>
            </a:r>
          </a:p>
          <a:p>
            <a:pPr marL="265113" lvl="2" indent="-174625">
              <a:lnSpc>
                <a:spcPct val="100000"/>
              </a:lnSpc>
              <a:spcAft>
                <a:spcPts val="600"/>
              </a:spcAft>
              <a:buClr>
                <a:srgbClr val="000000"/>
              </a:buClr>
              <a:buFont typeface="Symbol"/>
              <a:buChar char=""/>
            </a:pPr>
            <a:r>
              <a:rPr lang="de-DE" sz="2000" spc="-1" dirty="0">
                <a:solidFill>
                  <a:srgbClr val="000000"/>
                </a:solidFill>
                <a:ea typeface="DejaVu Sans"/>
              </a:rPr>
              <a:t>Die erhöhte Konzentration führte dazu, dass die natürliche Austauschraten gestiegen sind und etwa 6GtC/</a:t>
            </a:r>
            <a:r>
              <a:rPr lang="de-DE" sz="2000" spc="-1" dirty="0" err="1">
                <a:solidFill>
                  <a:srgbClr val="000000"/>
                </a:solidFill>
                <a:ea typeface="DejaVu Sans"/>
              </a:rPr>
              <a:t>yr</a:t>
            </a:r>
            <a:r>
              <a:rPr lang="de-DE" sz="2000" spc="-1" dirty="0">
                <a:solidFill>
                  <a:srgbClr val="000000"/>
                </a:solidFill>
                <a:ea typeface="DejaVu Sans"/>
              </a:rPr>
              <a:t> von der terrestrischen und marinen Biosphäre aufgenommen werden.</a:t>
            </a:r>
          </a:p>
        </p:txBody>
      </p:sp>
    </p:spTree>
    <p:extLst>
      <p:ext uri="{BB962C8B-B14F-4D97-AF65-F5344CB8AC3E}">
        <p14:creationId xmlns:p14="http://schemas.microsoft.com/office/powerpoint/2010/main" val="29891811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2">
            <a:extLst>
              <a:ext uri="{FF2B5EF4-FFF2-40B4-BE49-F238E27FC236}">
                <a16:creationId xmlns:a16="http://schemas.microsoft.com/office/drawing/2014/main" id="{F23CD3FA-9027-451A-A295-D562D93D638F}"/>
              </a:ext>
            </a:extLst>
          </p:cNvPr>
          <p:cNvSpPr txBox="1">
            <a:spLocks/>
          </p:cNvSpPr>
          <p:nvPr/>
        </p:nvSpPr>
        <p:spPr bwMode="gray">
          <a:xfrm>
            <a:off x="767407" y="908720"/>
            <a:ext cx="11424593" cy="2304256"/>
          </a:xfrm>
          <a:prstGeom prst="rect">
            <a:avLst/>
          </a:prstGeom>
        </p:spPr>
        <p:txBody>
          <a:bodyPr vert="horz" lIns="0" tIns="0" rIns="0" bIns="0" rtlCol="0" anchor="t" anchorCtr="0">
            <a:noAutofit/>
          </a:bodyPr>
          <a:lstStyle>
            <a:lvl1pPr marL="266700" indent="-266700" algn="l" defTabSz="914400" rtl="0" eaLnBrk="1" latinLnBrk="0" hangingPunct="1">
              <a:lnSpc>
                <a:spcPct val="114000"/>
              </a:lnSpc>
              <a:spcBef>
                <a:spcPts val="0"/>
              </a:spcBef>
              <a:buFont typeface="Wingdings 3" panose="05040102010807070707" pitchFamily="18" charset="2"/>
              <a:buChar char=""/>
              <a:defRPr sz="1600" kern="1200" spc="30" baseline="0">
                <a:solidFill>
                  <a:schemeClr val="tx1"/>
                </a:solidFill>
                <a:latin typeface="+mn-lt"/>
                <a:ea typeface="+mn-ea"/>
                <a:cs typeface="+mn-cs"/>
              </a:defRPr>
            </a:lvl1pPr>
            <a:lvl2pPr marL="808038" indent="-268288"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2pPr>
            <a:lvl3pPr marL="1341438" indent="-266700"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3pPr>
            <a:lvl4pPr marL="1882775" indent="-268288"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4pPr>
            <a:lvl5pPr marL="2422525" indent="-266700"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0850" lvl="2" indent="-269875">
              <a:lnSpc>
                <a:spcPct val="100000"/>
              </a:lnSpc>
              <a:spcAft>
                <a:spcPts val="600"/>
              </a:spcAft>
              <a:buClr>
                <a:srgbClr val="000000"/>
              </a:buClr>
              <a:buFont typeface="Symbol"/>
              <a:buChar char=""/>
            </a:pPr>
            <a:r>
              <a:rPr lang="de-DE" sz="2400" spc="-1" dirty="0">
                <a:solidFill>
                  <a:srgbClr val="000000"/>
                </a:solidFill>
                <a:ea typeface="DejaVu Sans"/>
              </a:rPr>
              <a:t>In diesem Vortrag stellen wir eine im Rahmen vom Clim4Edu entwickelte interaktive Grafik vor, die die atmosphärische CO</a:t>
            </a:r>
            <a:r>
              <a:rPr lang="de-DE" sz="2400" spc="-1" baseline="-25000" dirty="0">
                <a:solidFill>
                  <a:srgbClr val="000000"/>
                </a:solidFill>
                <a:ea typeface="DejaVu Sans"/>
              </a:rPr>
              <a:t>2</a:t>
            </a:r>
            <a:r>
              <a:rPr lang="de-DE" sz="2400" spc="-1" dirty="0">
                <a:solidFill>
                  <a:srgbClr val="000000"/>
                </a:solidFill>
                <a:ea typeface="DejaVu Sans"/>
              </a:rPr>
              <a:t> Konzentration der letzten 450 </a:t>
            </a:r>
            <a:r>
              <a:rPr lang="de-DE" sz="2400" spc="-1" dirty="0" err="1">
                <a:solidFill>
                  <a:srgbClr val="000000"/>
                </a:solidFill>
                <a:ea typeface="DejaVu Sans"/>
              </a:rPr>
              <a:t>Mio</a:t>
            </a:r>
            <a:r>
              <a:rPr lang="de-DE" sz="2400" spc="-1" dirty="0">
                <a:solidFill>
                  <a:srgbClr val="000000"/>
                </a:solidFill>
                <a:ea typeface="DejaVu Sans"/>
              </a:rPr>
              <a:t> Jahre anzeigt und als Lehr- und Unterrichtmaterial eingesetzt werden kann.</a:t>
            </a:r>
          </a:p>
          <a:p>
            <a:pPr marL="450850" lvl="2" indent="-269875">
              <a:lnSpc>
                <a:spcPct val="100000"/>
              </a:lnSpc>
              <a:spcAft>
                <a:spcPts val="600"/>
              </a:spcAft>
              <a:buClr>
                <a:srgbClr val="000000"/>
              </a:buClr>
              <a:buFont typeface="Symbol"/>
              <a:buChar char=""/>
            </a:pPr>
            <a:r>
              <a:rPr lang="de-DE" sz="2400" spc="-1" dirty="0">
                <a:solidFill>
                  <a:srgbClr val="000000"/>
                </a:solidFill>
                <a:ea typeface="DejaVu Sans"/>
              </a:rPr>
              <a:t>Die Grafik kann in jedem JS-fähigen Browser dargestellt werden und wird ergänzt durch Hintergrundinformationen, Bedienungsanleitung und Beispielaufgaben mit Musterlösungen.</a:t>
            </a:r>
          </a:p>
        </p:txBody>
      </p:sp>
      <p:sp>
        <p:nvSpPr>
          <p:cNvPr id="4" name="Titel 1">
            <a:extLst>
              <a:ext uri="{FF2B5EF4-FFF2-40B4-BE49-F238E27FC236}">
                <a16:creationId xmlns:a16="http://schemas.microsoft.com/office/drawing/2014/main" id="{07D8D345-D74F-460E-AFD0-43A114671686}"/>
              </a:ext>
            </a:extLst>
          </p:cNvPr>
          <p:cNvSpPr>
            <a:spLocks noGrp="1"/>
          </p:cNvSpPr>
          <p:nvPr>
            <p:ph type="title"/>
          </p:nvPr>
        </p:nvSpPr>
        <p:spPr>
          <a:xfrm>
            <a:off x="767408" y="116632"/>
            <a:ext cx="11089232" cy="864096"/>
          </a:xfrm>
        </p:spPr>
        <p:txBody>
          <a:bodyPr lIns="360000" rIns="360000" anchor="ctr"/>
          <a:lstStyle/>
          <a:p>
            <a:pPr algn="ctr"/>
            <a:r>
              <a:rPr lang="de-DE" dirty="0"/>
              <a:t>Einleitung</a:t>
            </a:r>
          </a:p>
        </p:txBody>
      </p:sp>
      <p:grpSp>
        <p:nvGrpSpPr>
          <p:cNvPr id="10" name="Gruppieren 9">
            <a:extLst>
              <a:ext uri="{FF2B5EF4-FFF2-40B4-BE49-F238E27FC236}">
                <a16:creationId xmlns:a16="http://schemas.microsoft.com/office/drawing/2014/main" id="{9D98269E-04CC-44D1-AEB8-78DCD1F0178E}"/>
              </a:ext>
            </a:extLst>
          </p:cNvPr>
          <p:cNvGrpSpPr/>
          <p:nvPr/>
        </p:nvGrpSpPr>
        <p:grpSpPr>
          <a:xfrm>
            <a:off x="1238361" y="3354679"/>
            <a:ext cx="10181378" cy="2810625"/>
            <a:chOff x="1031260" y="3212976"/>
            <a:chExt cx="11049042" cy="3050148"/>
          </a:xfrm>
        </p:grpSpPr>
        <p:pic>
          <p:nvPicPr>
            <p:cNvPr id="3" name="Grafik 2">
              <a:extLst>
                <a:ext uri="{FF2B5EF4-FFF2-40B4-BE49-F238E27FC236}">
                  <a16:creationId xmlns:a16="http://schemas.microsoft.com/office/drawing/2014/main" id="{18EDCEB8-9129-4D1A-AB7C-56F0D8DE9DFB}"/>
                </a:ext>
              </a:extLst>
            </p:cNvPr>
            <p:cNvPicPr>
              <a:picLocks noChangeAspect="1"/>
            </p:cNvPicPr>
            <p:nvPr/>
          </p:nvPicPr>
          <p:blipFill>
            <a:blip r:embed="rId3"/>
            <a:stretch>
              <a:fillRect/>
            </a:stretch>
          </p:blipFill>
          <p:spPr>
            <a:xfrm>
              <a:off x="1031260" y="3212976"/>
              <a:ext cx="6432892" cy="3050148"/>
            </a:xfrm>
            <a:prstGeom prst="rect">
              <a:avLst/>
            </a:prstGeom>
            <a:ln w="6350">
              <a:solidFill>
                <a:schemeClr val="tx1"/>
              </a:solidFill>
            </a:ln>
            <a:effectLst>
              <a:outerShdw blurRad="50800" dist="38100" dir="5400000" algn="t" rotWithShape="0">
                <a:prstClr val="black">
                  <a:alpha val="40000"/>
                </a:prstClr>
              </a:outerShdw>
            </a:effectLst>
          </p:spPr>
        </p:pic>
        <p:pic>
          <p:nvPicPr>
            <p:cNvPr id="7" name="Grafik 6">
              <a:extLst>
                <a:ext uri="{FF2B5EF4-FFF2-40B4-BE49-F238E27FC236}">
                  <a16:creationId xmlns:a16="http://schemas.microsoft.com/office/drawing/2014/main" id="{A2E7AA43-261D-4190-B672-286AD37CAFA3}"/>
                </a:ext>
              </a:extLst>
            </p:cNvPr>
            <p:cNvPicPr>
              <a:picLocks noChangeAspect="1"/>
            </p:cNvPicPr>
            <p:nvPr/>
          </p:nvPicPr>
          <p:blipFill>
            <a:blip r:embed="rId4"/>
            <a:stretch>
              <a:fillRect/>
            </a:stretch>
          </p:blipFill>
          <p:spPr>
            <a:xfrm>
              <a:off x="7619130" y="3213145"/>
              <a:ext cx="2138317" cy="3049811"/>
            </a:xfrm>
            <a:prstGeom prst="rect">
              <a:avLst/>
            </a:prstGeom>
            <a:ln w="6350">
              <a:solidFill>
                <a:schemeClr val="tx1"/>
              </a:solidFill>
            </a:ln>
            <a:effectLst>
              <a:outerShdw blurRad="50800" dist="38100" dir="5400000" algn="t" rotWithShape="0">
                <a:prstClr val="black">
                  <a:alpha val="40000"/>
                </a:prstClr>
              </a:outerShdw>
            </a:effectLst>
          </p:spPr>
        </p:pic>
        <p:pic>
          <p:nvPicPr>
            <p:cNvPr id="9" name="Grafik 8">
              <a:extLst>
                <a:ext uri="{FF2B5EF4-FFF2-40B4-BE49-F238E27FC236}">
                  <a16:creationId xmlns:a16="http://schemas.microsoft.com/office/drawing/2014/main" id="{92F4E937-EAE8-41A3-B03B-F0948D22E998}"/>
                </a:ext>
              </a:extLst>
            </p:cNvPr>
            <p:cNvPicPr>
              <a:picLocks noChangeAspect="1"/>
            </p:cNvPicPr>
            <p:nvPr/>
          </p:nvPicPr>
          <p:blipFill>
            <a:blip r:embed="rId5"/>
            <a:stretch>
              <a:fillRect/>
            </a:stretch>
          </p:blipFill>
          <p:spPr>
            <a:xfrm>
              <a:off x="9912424" y="3213145"/>
              <a:ext cx="2167878" cy="3049811"/>
            </a:xfrm>
            <a:prstGeom prst="rect">
              <a:avLst/>
            </a:prstGeom>
            <a:ln w="6350">
              <a:solidFill>
                <a:schemeClr val="tx1"/>
              </a:solidFill>
            </a:ln>
            <a:effectLst>
              <a:outerShdw blurRad="50800" dist="38100" dir="5400000" algn="t" rotWithShape="0">
                <a:prstClr val="black">
                  <a:alpha val="40000"/>
                </a:prstClr>
              </a:outerShdw>
            </a:effectLst>
          </p:spPr>
        </p:pic>
      </p:grpSp>
      <p:sp>
        <p:nvSpPr>
          <p:cNvPr id="13" name="Inhaltsplatzhalter 2">
            <a:extLst>
              <a:ext uri="{FF2B5EF4-FFF2-40B4-BE49-F238E27FC236}">
                <a16:creationId xmlns:a16="http://schemas.microsoft.com/office/drawing/2014/main" id="{B662A044-AAE4-4BFA-BBCF-E5E48845B793}"/>
              </a:ext>
            </a:extLst>
          </p:cNvPr>
          <p:cNvSpPr txBox="1">
            <a:spLocks/>
          </p:cNvSpPr>
          <p:nvPr/>
        </p:nvSpPr>
        <p:spPr bwMode="gray">
          <a:xfrm>
            <a:off x="767407" y="6381328"/>
            <a:ext cx="11424593" cy="432048"/>
          </a:xfrm>
          <a:prstGeom prst="rect">
            <a:avLst/>
          </a:prstGeom>
        </p:spPr>
        <p:txBody>
          <a:bodyPr vert="horz" lIns="0" tIns="0" rIns="0" bIns="0" rtlCol="0" anchor="t" anchorCtr="0">
            <a:noAutofit/>
          </a:bodyPr>
          <a:lstStyle>
            <a:lvl1pPr marL="266700" indent="-266700" algn="l" defTabSz="914400" rtl="0" eaLnBrk="1" latinLnBrk="0" hangingPunct="1">
              <a:lnSpc>
                <a:spcPct val="114000"/>
              </a:lnSpc>
              <a:spcBef>
                <a:spcPts val="0"/>
              </a:spcBef>
              <a:buFont typeface="Wingdings 3" panose="05040102010807070707" pitchFamily="18" charset="2"/>
              <a:buChar char=""/>
              <a:defRPr sz="1600" kern="1200" spc="30" baseline="0">
                <a:solidFill>
                  <a:schemeClr val="tx1"/>
                </a:solidFill>
                <a:latin typeface="+mn-lt"/>
                <a:ea typeface="+mn-ea"/>
                <a:cs typeface="+mn-cs"/>
              </a:defRPr>
            </a:lvl1pPr>
            <a:lvl2pPr marL="808038" indent="-268288"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2pPr>
            <a:lvl3pPr marL="1341438" indent="-266700"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3pPr>
            <a:lvl4pPr marL="1882775" indent="-268288"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4pPr>
            <a:lvl5pPr marL="2422525" indent="-266700"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000" b="1" dirty="0">
                <a:solidFill>
                  <a:srgbClr val="FF0000"/>
                </a:solidFill>
              </a:rPr>
              <a:t>https://fis.rub.de/klima/das-treibhausgas-co2-im-laufe-der-zeit</a:t>
            </a:r>
            <a:endParaRPr lang="de-DE" sz="2000" b="1" spc="-1" dirty="0">
              <a:solidFill>
                <a:srgbClr val="FF0000"/>
              </a:solidFill>
              <a:ea typeface="DejaVu Sans"/>
            </a:endParaRPr>
          </a:p>
        </p:txBody>
      </p:sp>
    </p:spTree>
    <p:extLst>
      <p:ext uri="{BB962C8B-B14F-4D97-AF65-F5344CB8AC3E}">
        <p14:creationId xmlns:p14="http://schemas.microsoft.com/office/powerpoint/2010/main" val="19046447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8F625655-8BDF-4777-9A99-D68CBD3BCF0E}"/>
              </a:ext>
            </a:extLst>
          </p:cNvPr>
          <p:cNvPicPr>
            <a:picLocks noChangeAspect="1"/>
          </p:cNvPicPr>
          <p:nvPr/>
        </p:nvPicPr>
        <p:blipFill>
          <a:blip r:embed="rId3"/>
          <a:srcRect/>
          <a:stretch/>
        </p:blipFill>
        <p:spPr>
          <a:xfrm>
            <a:off x="1546788" y="764704"/>
            <a:ext cx="9204498" cy="4364301"/>
          </a:xfrm>
          <a:prstGeom prst="rect">
            <a:avLst/>
          </a:prstGeom>
        </p:spPr>
      </p:pic>
      <p:sp>
        <p:nvSpPr>
          <p:cNvPr id="5" name="Inhaltsplatzhalter 2">
            <a:extLst>
              <a:ext uri="{FF2B5EF4-FFF2-40B4-BE49-F238E27FC236}">
                <a16:creationId xmlns:a16="http://schemas.microsoft.com/office/drawing/2014/main" id="{F23CD3FA-9027-451A-A295-D562D93D638F}"/>
              </a:ext>
            </a:extLst>
          </p:cNvPr>
          <p:cNvSpPr txBox="1">
            <a:spLocks/>
          </p:cNvSpPr>
          <p:nvPr/>
        </p:nvSpPr>
        <p:spPr bwMode="gray">
          <a:xfrm>
            <a:off x="767407" y="908720"/>
            <a:ext cx="11233249" cy="2088232"/>
          </a:xfrm>
          <a:prstGeom prst="rect">
            <a:avLst/>
          </a:prstGeom>
        </p:spPr>
        <p:txBody>
          <a:bodyPr vert="horz" lIns="0" tIns="0" rIns="0" bIns="0" rtlCol="0" anchor="t" anchorCtr="0">
            <a:noAutofit/>
          </a:bodyPr>
          <a:lstStyle>
            <a:lvl1pPr marL="266700" indent="-266700" algn="l" defTabSz="914400" rtl="0" eaLnBrk="1" latinLnBrk="0" hangingPunct="1">
              <a:lnSpc>
                <a:spcPct val="114000"/>
              </a:lnSpc>
              <a:spcBef>
                <a:spcPts val="0"/>
              </a:spcBef>
              <a:buFont typeface="Wingdings 3" panose="05040102010807070707" pitchFamily="18" charset="2"/>
              <a:buChar char=""/>
              <a:defRPr sz="1600" kern="1200" spc="30" baseline="0">
                <a:solidFill>
                  <a:schemeClr val="tx1"/>
                </a:solidFill>
                <a:latin typeface="+mn-lt"/>
                <a:ea typeface="+mn-ea"/>
                <a:cs typeface="+mn-cs"/>
              </a:defRPr>
            </a:lvl1pPr>
            <a:lvl2pPr marL="808038" indent="-268288"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2pPr>
            <a:lvl3pPr marL="1341438" indent="-266700"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3pPr>
            <a:lvl4pPr marL="1882775" indent="-268288"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4pPr>
            <a:lvl5pPr marL="2422525" indent="-266700"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25475" lvl="2" indent="-269875">
              <a:lnSpc>
                <a:spcPct val="100000"/>
              </a:lnSpc>
              <a:spcAft>
                <a:spcPts val="600"/>
              </a:spcAft>
              <a:buClr>
                <a:srgbClr val="000000"/>
              </a:buClr>
              <a:buFont typeface="Symbol"/>
              <a:buChar char=""/>
            </a:pPr>
            <a:endParaRPr lang="de-DE" sz="2400" spc="-1" dirty="0">
              <a:solidFill>
                <a:srgbClr val="000000"/>
              </a:solidFill>
              <a:ea typeface="DejaVu Sans"/>
            </a:endParaRPr>
          </a:p>
          <a:p>
            <a:pPr marL="625475" lvl="2" indent="-269875">
              <a:lnSpc>
                <a:spcPct val="100000"/>
              </a:lnSpc>
              <a:spcAft>
                <a:spcPts val="600"/>
              </a:spcAft>
              <a:buClr>
                <a:srgbClr val="000000"/>
              </a:buClr>
              <a:buFont typeface="Symbol"/>
              <a:buChar char=""/>
            </a:pPr>
            <a:endParaRPr lang="de-DE" sz="2400" spc="-1" dirty="0">
              <a:solidFill>
                <a:srgbClr val="000000"/>
              </a:solidFill>
              <a:ea typeface="DejaVu Sans"/>
            </a:endParaRPr>
          </a:p>
          <a:p>
            <a:pPr marL="625475" lvl="2" indent="-269875">
              <a:lnSpc>
                <a:spcPct val="100000"/>
              </a:lnSpc>
              <a:spcAft>
                <a:spcPts val="600"/>
              </a:spcAft>
              <a:buClr>
                <a:srgbClr val="000000"/>
              </a:buClr>
              <a:buFont typeface="Symbol"/>
              <a:buChar char=""/>
            </a:pPr>
            <a:endParaRPr lang="de-DE" sz="2400" spc="-1" dirty="0">
              <a:solidFill>
                <a:srgbClr val="000000"/>
              </a:solidFill>
              <a:ea typeface="DejaVu Sans"/>
            </a:endParaRPr>
          </a:p>
          <a:p>
            <a:pPr marL="443775" lvl="2" indent="0">
              <a:lnSpc>
                <a:spcPct val="100000"/>
              </a:lnSpc>
              <a:spcAft>
                <a:spcPts val="1200"/>
              </a:spcAft>
              <a:buClr>
                <a:srgbClr val="000000"/>
              </a:buClr>
              <a:buNone/>
            </a:pPr>
            <a:endParaRPr lang="de-DE" sz="2400" spc="-1" dirty="0">
              <a:solidFill>
                <a:srgbClr val="000000"/>
              </a:solidFill>
              <a:ea typeface="DejaVu Sans"/>
            </a:endParaRPr>
          </a:p>
        </p:txBody>
      </p:sp>
      <p:sp>
        <p:nvSpPr>
          <p:cNvPr id="4" name="Titel 1">
            <a:extLst>
              <a:ext uri="{FF2B5EF4-FFF2-40B4-BE49-F238E27FC236}">
                <a16:creationId xmlns:a16="http://schemas.microsoft.com/office/drawing/2014/main" id="{07D8D345-D74F-460E-AFD0-43A114671686}"/>
              </a:ext>
            </a:extLst>
          </p:cNvPr>
          <p:cNvSpPr>
            <a:spLocks noGrp="1"/>
          </p:cNvSpPr>
          <p:nvPr>
            <p:ph type="title"/>
          </p:nvPr>
        </p:nvSpPr>
        <p:spPr>
          <a:xfrm>
            <a:off x="767408" y="116632"/>
            <a:ext cx="11305256" cy="864096"/>
          </a:xfrm>
        </p:spPr>
        <p:txBody>
          <a:bodyPr lIns="360000" rIns="360000" anchor="ctr"/>
          <a:lstStyle/>
          <a:p>
            <a:pPr algn="ctr"/>
            <a:r>
              <a:rPr lang="de-DE" dirty="0"/>
              <a:t>Schneller </a:t>
            </a:r>
            <a:r>
              <a:rPr lang="de-DE" dirty="0" err="1"/>
              <a:t>Kohlenstoffz</a:t>
            </a:r>
            <a:r>
              <a:rPr lang="de-DE" dirty="0"/>
              <a:t>. (heute, vereinfacht)</a:t>
            </a:r>
          </a:p>
        </p:txBody>
      </p:sp>
      <p:sp>
        <p:nvSpPr>
          <p:cNvPr id="29" name="Inhaltsplatzhalter 2">
            <a:extLst>
              <a:ext uri="{FF2B5EF4-FFF2-40B4-BE49-F238E27FC236}">
                <a16:creationId xmlns:a16="http://schemas.microsoft.com/office/drawing/2014/main" id="{87579DA7-899D-4D84-994C-911AD1F464E8}"/>
              </a:ext>
            </a:extLst>
          </p:cNvPr>
          <p:cNvSpPr txBox="1">
            <a:spLocks/>
          </p:cNvSpPr>
          <p:nvPr/>
        </p:nvSpPr>
        <p:spPr bwMode="gray">
          <a:xfrm>
            <a:off x="911424" y="5212357"/>
            <a:ext cx="11161240" cy="1000274"/>
          </a:xfrm>
          <a:prstGeom prst="rect">
            <a:avLst/>
          </a:prstGeom>
        </p:spPr>
        <p:txBody>
          <a:bodyPr vert="horz" wrap="square" lIns="0" tIns="0" rIns="0" bIns="0" rtlCol="0" anchor="t" anchorCtr="0">
            <a:spAutoFit/>
          </a:bodyPr>
          <a:lstStyle>
            <a:lvl1pPr marL="266700" indent="-266700" algn="l" defTabSz="914400" rtl="0" eaLnBrk="1" latinLnBrk="0" hangingPunct="1">
              <a:lnSpc>
                <a:spcPct val="114000"/>
              </a:lnSpc>
              <a:spcBef>
                <a:spcPts val="0"/>
              </a:spcBef>
              <a:buFont typeface="Wingdings 3" panose="05040102010807070707" pitchFamily="18" charset="2"/>
              <a:buChar char=""/>
              <a:defRPr sz="1600" kern="1200" spc="30" baseline="0">
                <a:solidFill>
                  <a:schemeClr val="tx1"/>
                </a:solidFill>
                <a:latin typeface="+mn-lt"/>
                <a:ea typeface="+mn-ea"/>
                <a:cs typeface="+mn-cs"/>
              </a:defRPr>
            </a:lvl1pPr>
            <a:lvl2pPr marL="808038" indent="-268288"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2pPr>
            <a:lvl3pPr marL="1341438" indent="-266700"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3pPr>
            <a:lvl4pPr marL="1882775" indent="-268288"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4pPr>
            <a:lvl5pPr marL="2422525" indent="-266700"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5113" lvl="2" indent="-174625">
              <a:lnSpc>
                <a:spcPct val="100000"/>
              </a:lnSpc>
              <a:spcAft>
                <a:spcPts val="600"/>
              </a:spcAft>
              <a:buClr>
                <a:srgbClr val="000000"/>
              </a:buClr>
              <a:buFont typeface="Symbol"/>
              <a:buChar char=""/>
            </a:pPr>
            <a:r>
              <a:rPr lang="de-DE" sz="2000" spc="-1" dirty="0">
                <a:solidFill>
                  <a:srgbClr val="000000"/>
                </a:solidFill>
                <a:ea typeface="DejaVu Sans"/>
              </a:rPr>
              <a:t>Der Konzentrationsanstieg seit der industriellen Revolution ist unmittelbar sichtbar.</a:t>
            </a:r>
          </a:p>
          <a:p>
            <a:pPr marL="265113" lvl="2" indent="-174625">
              <a:lnSpc>
                <a:spcPct val="100000"/>
              </a:lnSpc>
              <a:spcAft>
                <a:spcPts val="600"/>
              </a:spcAft>
              <a:buClr>
                <a:srgbClr val="000000"/>
              </a:buClr>
              <a:buFont typeface="Symbol"/>
              <a:buChar char=""/>
            </a:pPr>
            <a:r>
              <a:rPr lang="de-DE" sz="2000" spc="-1" dirty="0">
                <a:solidFill>
                  <a:srgbClr val="000000"/>
                </a:solidFill>
                <a:ea typeface="DejaVu Sans"/>
              </a:rPr>
              <a:t>Die Vergrößerung der Amplitude durch die Erhöhung der Austauschraten (z.B. durch CO</a:t>
            </a:r>
            <a:r>
              <a:rPr lang="de-DE" sz="2000" spc="-1" baseline="-25000" dirty="0">
                <a:solidFill>
                  <a:srgbClr val="000000"/>
                </a:solidFill>
                <a:ea typeface="DejaVu Sans"/>
              </a:rPr>
              <a:t>2</a:t>
            </a:r>
            <a:r>
              <a:rPr lang="de-DE" sz="2000" spc="-1" dirty="0">
                <a:solidFill>
                  <a:srgbClr val="000000"/>
                </a:solidFill>
                <a:ea typeface="DejaVu Sans"/>
              </a:rPr>
              <a:t> Düngung) ist nur bei genauerer Betrachtung der In-Situ-Daten möglich.</a:t>
            </a:r>
          </a:p>
        </p:txBody>
      </p:sp>
    </p:spTree>
    <p:extLst>
      <p:ext uri="{BB962C8B-B14F-4D97-AF65-F5344CB8AC3E}">
        <p14:creationId xmlns:p14="http://schemas.microsoft.com/office/powerpoint/2010/main" val="41653841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07D8D345-D74F-460E-AFD0-43A114671686}"/>
              </a:ext>
            </a:extLst>
          </p:cNvPr>
          <p:cNvSpPr>
            <a:spLocks noGrp="1"/>
          </p:cNvSpPr>
          <p:nvPr>
            <p:ph type="title"/>
          </p:nvPr>
        </p:nvSpPr>
        <p:spPr>
          <a:xfrm>
            <a:off x="767408" y="116632"/>
            <a:ext cx="11305256" cy="864096"/>
          </a:xfrm>
        </p:spPr>
        <p:txBody>
          <a:bodyPr lIns="360000" rIns="360000" anchor="ctr"/>
          <a:lstStyle/>
          <a:p>
            <a:pPr algn="ctr"/>
            <a:r>
              <a:rPr lang="de-DE" dirty="0"/>
              <a:t>Aufgabe 1 (Anforderungsbereich: I+II)</a:t>
            </a:r>
          </a:p>
        </p:txBody>
      </p:sp>
      <p:sp>
        <p:nvSpPr>
          <p:cNvPr id="6" name="Inhaltsplatzhalter 2">
            <a:extLst>
              <a:ext uri="{FF2B5EF4-FFF2-40B4-BE49-F238E27FC236}">
                <a16:creationId xmlns:a16="http://schemas.microsoft.com/office/drawing/2014/main" id="{4242A29E-B14D-4297-99A5-5A6E2FB62A40}"/>
              </a:ext>
            </a:extLst>
          </p:cNvPr>
          <p:cNvSpPr txBox="1">
            <a:spLocks/>
          </p:cNvSpPr>
          <p:nvPr/>
        </p:nvSpPr>
        <p:spPr bwMode="gray">
          <a:xfrm>
            <a:off x="767407" y="6381328"/>
            <a:ext cx="11424593" cy="432048"/>
          </a:xfrm>
          <a:prstGeom prst="rect">
            <a:avLst/>
          </a:prstGeom>
        </p:spPr>
        <p:txBody>
          <a:bodyPr vert="horz" lIns="0" tIns="0" rIns="0" bIns="0" rtlCol="0" anchor="t" anchorCtr="0">
            <a:noAutofit/>
          </a:bodyPr>
          <a:lstStyle>
            <a:lvl1pPr marL="266700" indent="-266700" algn="l" defTabSz="914400" rtl="0" eaLnBrk="1" latinLnBrk="0" hangingPunct="1">
              <a:lnSpc>
                <a:spcPct val="114000"/>
              </a:lnSpc>
              <a:spcBef>
                <a:spcPts val="0"/>
              </a:spcBef>
              <a:buFont typeface="Wingdings 3" panose="05040102010807070707" pitchFamily="18" charset="2"/>
              <a:buChar char=""/>
              <a:defRPr sz="1600" kern="1200" spc="30" baseline="0">
                <a:solidFill>
                  <a:schemeClr val="tx1"/>
                </a:solidFill>
                <a:latin typeface="+mn-lt"/>
                <a:ea typeface="+mn-ea"/>
                <a:cs typeface="+mn-cs"/>
              </a:defRPr>
            </a:lvl1pPr>
            <a:lvl2pPr marL="808038" indent="-268288"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2pPr>
            <a:lvl3pPr marL="1341438" indent="-266700"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3pPr>
            <a:lvl4pPr marL="1882775" indent="-268288"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4pPr>
            <a:lvl5pPr marL="2422525" indent="-266700"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000" b="1" dirty="0">
                <a:solidFill>
                  <a:srgbClr val="FF0000"/>
                </a:solidFill>
              </a:rPr>
              <a:t>https://fis.rub.de/klima/das-treibhausgas-co2-im-laufe-der-zeit</a:t>
            </a:r>
            <a:endParaRPr lang="de-DE" sz="2000" b="1" spc="-1" dirty="0">
              <a:solidFill>
                <a:srgbClr val="FF0000"/>
              </a:solidFill>
              <a:ea typeface="DejaVu Sans"/>
            </a:endParaRPr>
          </a:p>
        </p:txBody>
      </p:sp>
      <p:sp>
        <p:nvSpPr>
          <p:cNvPr id="7" name="Inhaltsplatzhalter 2">
            <a:extLst>
              <a:ext uri="{FF2B5EF4-FFF2-40B4-BE49-F238E27FC236}">
                <a16:creationId xmlns:a16="http://schemas.microsoft.com/office/drawing/2014/main" id="{2DD17B3C-B5F4-43CD-86EA-0F6C7FCA1A71}"/>
              </a:ext>
            </a:extLst>
          </p:cNvPr>
          <p:cNvSpPr txBox="1">
            <a:spLocks/>
          </p:cNvSpPr>
          <p:nvPr/>
        </p:nvSpPr>
        <p:spPr bwMode="gray">
          <a:xfrm>
            <a:off x="767407" y="1124744"/>
            <a:ext cx="11233249" cy="2369880"/>
          </a:xfrm>
          <a:prstGeom prst="rect">
            <a:avLst/>
          </a:prstGeom>
        </p:spPr>
        <p:txBody>
          <a:bodyPr vert="horz" lIns="0" tIns="0" rIns="0" bIns="0" rtlCol="0" anchor="t" anchorCtr="0">
            <a:spAutoFit/>
          </a:bodyPr>
          <a:lstStyle>
            <a:lvl1pPr marL="266700" indent="-266700" algn="l" defTabSz="914400" rtl="0" eaLnBrk="1" latinLnBrk="0" hangingPunct="1">
              <a:lnSpc>
                <a:spcPct val="114000"/>
              </a:lnSpc>
              <a:spcBef>
                <a:spcPts val="0"/>
              </a:spcBef>
              <a:buFont typeface="Wingdings 3" panose="05040102010807070707" pitchFamily="18" charset="2"/>
              <a:buChar char=""/>
              <a:defRPr sz="1600" kern="1200" spc="30" baseline="0">
                <a:solidFill>
                  <a:schemeClr val="tx1"/>
                </a:solidFill>
                <a:latin typeface="+mn-lt"/>
                <a:ea typeface="+mn-ea"/>
                <a:cs typeface="+mn-cs"/>
              </a:defRPr>
            </a:lvl1pPr>
            <a:lvl2pPr marL="808038" indent="-268288"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2pPr>
            <a:lvl3pPr marL="1341438" indent="-266700"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3pPr>
            <a:lvl4pPr marL="1882775" indent="-268288"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4pPr>
            <a:lvl5pPr marL="2422525" indent="-266700"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14375" lvl="2" indent="-357188">
              <a:lnSpc>
                <a:spcPct val="100000"/>
              </a:lnSpc>
              <a:spcAft>
                <a:spcPts val="600"/>
              </a:spcAft>
              <a:buClr>
                <a:srgbClr val="000000"/>
              </a:buClr>
              <a:buFont typeface="+mj-lt"/>
              <a:buAutoNum type="alphaLcParenR"/>
            </a:pPr>
            <a:r>
              <a:rPr lang="de-DE" sz="2400" spc="-1" dirty="0">
                <a:solidFill>
                  <a:srgbClr val="000000"/>
                </a:solidFill>
                <a:ea typeface="DejaVu Sans"/>
              </a:rPr>
              <a:t>Bestimme mit Hilfe der interaktiven Grafik die atmosphärische CO</a:t>
            </a:r>
            <a:r>
              <a:rPr lang="de-DE" sz="2400" spc="-1" baseline="-25000" dirty="0">
                <a:solidFill>
                  <a:srgbClr val="000000"/>
                </a:solidFill>
                <a:ea typeface="DejaVu Sans"/>
              </a:rPr>
              <a:t>2</a:t>
            </a:r>
            <a:r>
              <a:rPr lang="de-DE" sz="2400" spc="-1" dirty="0">
                <a:solidFill>
                  <a:srgbClr val="000000"/>
                </a:solidFill>
                <a:ea typeface="DejaVu Sans"/>
              </a:rPr>
              <a:t> Konzentration unmittelbar vor dem Beginn der industriellen Revolution im Jahr 1750 und am Ende des Jahres 2019 und nenne die Datensätze, die Du dafür verwendet hast.</a:t>
            </a:r>
          </a:p>
          <a:p>
            <a:pPr marL="714375" lvl="2" indent="-357188">
              <a:lnSpc>
                <a:spcPct val="100000"/>
              </a:lnSpc>
              <a:spcAft>
                <a:spcPts val="600"/>
              </a:spcAft>
              <a:buClr>
                <a:srgbClr val="000000"/>
              </a:buClr>
              <a:buFont typeface="+mj-lt"/>
              <a:buAutoNum type="alphaLcParenR"/>
            </a:pPr>
            <a:r>
              <a:rPr lang="de-DE" sz="2400" spc="-1" dirty="0">
                <a:solidFill>
                  <a:srgbClr val="000000"/>
                </a:solidFill>
                <a:ea typeface="DejaVu Sans"/>
              </a:rPr>
              <a:t>Berechne um wie viel Prozent die Konzentration angestiegen ist.</a:t>
            </a:r>
          </a:p>
          <a:p>
            <a:pPr marL="714375" lvl="2" indent="-357188">
              <a:lnSpc>
                <a:spcPct val="100000"/>
              </a:lnSpc>
              <a:spcAft>
                <a:spcPts val="600"/>
              </a:spcAft>
              <a:buClr>
                <a:srgbClr val="000000"/>
              </a:buClr>
              <a:buFont typeface="+mj-lt"/>
              <a:buAutoNum type="alphaLcParenR"/>
            </a:pPr>
            <a:r>
              <a:rPr lang="de-DE" sz="2400" spc="-1" dirty="0">
                <a:solidFill>
                  <a:srgbClr val="000000"/>
                </a:solidFill>
                <a:ea typeface="DejaVu Sans"/>
              </a:rPr>
              <a:t>Nenne den Hauptgrund für den beobachteten Anstieg.</a:t>
            </a:r>
            <a:endParaRPr lang="de-DE" sz="2000" spc="-1" dirty="0">
              <a:solidFill>
                <a:srgbClr val="000000"/>
              </a:solidFill>
              <a:ea typeface="DejaVu Sans"/>
            </a:endParaRPr>
          </a:p>
        </p:txBody>
      </p:sp>
    </p:spTree>
    <p:extLst>
      <p:ext uri="{BB962C8B-B14F-4D97-AF65-F5344CB8AC3E}">
        <p14:creationId xmlns:p14="http://schemas.microsoft.com/office/powerpoint/2010/main" val="1861699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2">
            <a:extLst>
              <a:ext uri="{FF2B5EF4-FFF2-40B4-BE49-F238E27FC236}">
                <a16:creationId xmlns:a16="http://schemas.microsoft.com/office/drawing/2014/main" id="{F23CD3FA-9027-451A-A295-D562D93D638F}"/>
              </a:ext>
            </a:extLst>
          </p:cNvPr>
          <p:cNvSpPr txBox="1">
            <a:spLocks/>
          </p:cNvSpPr>
          <p:nvPr/>
        </p:nvSpPr>
        <p:spPr bwMode="gray">
          <a:xfrm>
            <a:off x="767407" y="1124744"/>
            <a:ext cx="11233249" cy="2369880"/>
          </a:xfrm>
          <a:prstGeom prst="rect">
            <a:avLst/>
          </a:prstGeom>
        </p:spPr>
        <p:txBody>
          <a:bodyPr vert="horz" lIns="0" tIns="0" rIns="0" bIns="0" rtlCol="0" anchor="t" anchorCtr="0">
            <a:spAutoFit/>
          </a:bodyPr>
          <a:lstStyle>
            <a:lvl1pPr marL="266700" indent="-266700" algn="l" defTabSz="914400" rtl="0" eaLnBrk="1" latinLnBrk="0" hangingPunct="1">
              <a:lnSpc>
                <a:spcPct val="114000"/>
              </a:lnSpc>
              <a:spcBef>
                <a:spcPts val="0"/>
              </a:spcBef>
              <a:buFont typeface="Wingdings 3" panose="05040102010807070707" pitchFamily="18" charset="2"/>
              <a:buChar char=""/>
              <a:defRPr sz="1600" kern="1200" spc="30" baseline="0">
                <a:solidFill>
                  <a:schemeClr val="tx1"/>
                </a:solidFill>
                <a:latin typeface="+mn-lt"/>
                <a:ea typeface="+mn-ea"/>
                <a:cs typeface="+mn-cs"/>
              </a:defRPr>
            </a:lvl1pPr>
            <a:lvl2pPr marL="808038" indent="-268288"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2pPr>
            <a:lvl3pPr marL="1341438" indent="-266700"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3pPr>
            <a:lvl4pPr marL="1882775" indent="-268288"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4pPr>
            <a:lvl5pPr marL="2422525" indent="-266700"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14375" lvl="2" indent="-357188">
              <a:lnSpc>
                <a:spcPct val="100000"/>
              </a:lnSpc>
              <a:spcAft>
                <a:spcPts val="600"/>
              </a:spcAft>
              <a:buClr>
                <a:srgbClr val="000000"/>
              </a:buClr>
              <a:buFont typeface="+mj-lt"/>
              <a:buAutoNum type="alphaLcParenR"/>
            </a:pPr>
            <a:r>
              <a:rPr lang="de-DE" sz="2400" spc="-1" dirty="0">
                <a:solidFill>
                  <a:srgbClr val="000000"/>
                </a:solidFill>
                <a:ea typeface="DejaVu Sans"/>
              </a:rPr>
              <a:t>Bestimme mit Hilfe der interaktiven Grafik die atmosphärische CO</a:t>
            </a:r>
            <a:r>
              <a:rPr lang="de-DE" sz="2400" spc="-1" baseline="-25000" dirty="0">
                <a:solidFill>
                  <a:srgbClr val="000000"/>
                </a:solidFill>
                <a:ea typeface="DejaVu Sans"/>
              </a:rPr>
              <a:t>2</a:t>
            </a:r>
            <a:r>
              <a:rPr lang="de-DE" sz="2400" spc="-1" dirty="0">
                <a:solidFill>
                  <a:srgbClr val="000000"/>
                </a:solidFill>
                <a:ea typeface="DejaVu Sans"/>
              </a:rPr>
              <a:t> Konzentration unmittelbar vor dem Beginn der industriellen Revolution im Jahr 1750 und am Ende des Jahres 2019 und nenne die Datensätze, die Du dafür verwendet hast.</a:t>
            </a:r>
          </a:p>
          <a:p>
            <a:pPr marL="714375" lvl="2" indent="-357188">
              <a:lnSpc>
                <a:spcPct val="100000"/>
              </a:lnSpc>
              <a:spcAft>
                <a:spcPts val="600"/>
              </a:spcAft>
              <a:buClr>
                <a:srgbClr val="000000"/>
              </a:buClr>
              <a:buFont typeface="+mj-lt"/>
              <a:buAutoNum type="alphaLcParenR"/>
            </a:pPr>
            <a:r>
              <a:rPr lang="de-DE" sz="2400" spc="-1" dirty="0">
                <a:solidFill>
                  <a:srgbClr val="000000"/>
                </a:solidFill>
                <a:ea typeface="DejaVu Sans"/>
              </a:rPr>
              <a:t>Berechne um wie viel Prozent die Konzentration angestiegen ist.</a:t>
            </a:r>
          </a:p>
          <a:p>
            <a:pPr marL="714375" lvl="2" indent="-357188">
              <a:lnSpc>
                <a:spcPct val="100000"/>
              </a:lnSpc>
              <a:spcAft>
                <a:spcPts val="600"/>
              </a:spcAft>
              <a:buClr>
                <a:srgbClr val="000000"/>
              </a:buClr>
              <a:buFont typeface="+mj-lt"/>
              <a:buAutoNum type="alphaLcParenR"/>
            </a:pPr>
            <a:r>
              <a:rPr lang="de-DE" sz="2400" spc="-1" dirty="0">
                <a:solidFill>
                  <a:srgbClr val="000000"/>
                </a:solidFill>
                <a:ea typeface="DejaVu Sans"/>
              </a:rPr>
              <a:t>Nenne den Hauptgrund für den beobachteten Anstieg.</a:t>
            </a:r>
            <a:endParaRPr lang="de-DE" sz="2000" spc="-1" dirty="0">
              <a:solidFill>
                <a:srgbClr val="000000"/>
              </a:solidFill>
              <a:ea typeface="DejaVu Sans"/>
            </a:endParaRPr>
          </a:p>
        </p:txBody>
      </p:sp>
      <p:sp>
        <p:nvSpPr>
          <p:cNvPr id="4" name="Titel 1">
            <a:extLst>
              <a:ext uri="{FF2B5EF4-FFF2-40B4-BE49-F238E27FC236}">
                <a16:creationId xmlns:a16="http://schemas.microsoft.com/office/drawing/2014/main" id="{07D8D345-D74F-460E-AFD0-43A114671686}"/>
              </a:ext>
            </a:extLst>
          </p:cNvPr>
          <p:cNvSpPr>
            <a:spLocks noGrp="1"/>
          </p:cNvSpPr>
          <p:nvPr>
            <p:ph type="title"/>
          </p:nvPr>
        </p:nvSpPr>
        <p:spPr>
          <a:xfrm>
            <a:off x="767408" y="116632"/>
            <a:ext cx="11305256" cy="864096"/>
          </a:xfrm>
        </p:spPr>
        <p:txBody>
          <a:bodyPr lIns="360000" rIns="360000" anchor="ctr"/>
          <a:lstStyle/>
          <a:p>
            <a:pPr algn="ctr"/>
            <a:r>
              <a:rPr lang="de-DE" dirty="0"/>
              <a:t>Aufgabe 1 (Anforderungsbereich: I+II)</a:t>
            </a:r>
          </a:p>
        </p:txBody>
      </p:sp>
      <p:sp>
        <p:nvSpPr>
          <p:cNvPr id="6" name="Inhaltsplatzhalter 2">
            <a:extLst>
              <a:ext uri="{FF2B5EF4-FFF2-40B4-BE49-F238E27FC236}">
                <a16:creationId xmlns:a16="http://schemas.microsoft.com/office/drawing/2014/main" id="{FB2231A2-FC6E-480F-BFF9-C8B2BB62468B}"/>
              </a:ext>
            </a:extLst>
          </p:cNvPr>
          <p:cNvSpPr txBox="1">
            <a:spLocks/>
          </p:cNvSpPr>
          <p:nvPr/>
        </p:nvSpPr>
        <p:spPr bwMode="gray">
          <a:xfrm>
            <a:off x="763890" y="4005064"/>
            <a:ext cx="11233249" cy="2816156"/>
          </a:xfrm>
          <a:prstGeom prst="rect">
            <a:avLst/>
          </a:prstGeom>
        </p:spPr>
        <p:txBody>
          <a:bodyPr vert="horz" lIns="0" tIns="0" rIns="0" bIns="0" rtlCol="0" anchor="t" anchorCtr="0">
            <a:spAutoFit/>
          </a:bodyPr>
          <a:lstStyle>
            <a:lvl1pPr marL="266700" indent="-266700" algn="l" defTabSz="914400" rtl="0" eaLnBrk="1" latinLnBrk="0" hangingPunct="1">
              <a:lnSpc>
                <a:spcPct val="114000"/>
              </a:lnSpc>
              <a:spcBef>
                <a:spcPts val="0"/>
              </a:spcBef>
              <a:buFont typeface="Wingdings 3" panose="05040102010807070707" pitchFamily="18" charset="2"/>
              <a:buChar char=""/>
              <a:defRPr sz="1600" kern="1200" spc="30" baseline="0">
                <a:solidFill>
                  <a:schemeClr val="tx1"/>
                </a:solidFill>
                <a:latin typeface="+mn-lt"/>
                <a:ea typeface="+mn-ea"/>
                <a:cs typeface="+mn-cs"/>
              </a:defRPr>
            </a:lvl1pPr>
            <a:lvl2pPr marL="808038" indent="-268288"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2pPr>
            <a:lvl3pPr marL="1341438" indent="-266700"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3pPr>
            <a:lvl4pPr marL="1882775" indent="-268288"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4pPr>
            <a:lvl5pPr marL="2422525" indent="-266700"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14375" lvl="2" indent="-358775">
              <a:lnSpc>
                <a:spcPct val="100000"/>
              </a:lnSpc>
              <a:spcAft>
                <a:spcPts val="600"/>
              </a:spcAft>
              <a:buClr>
                <a:schemeClr val="accent5"/>
              </a:buClr>
              <a:buFont typeface="+mj-lt"/>
              <a:buAutoNum type="alphaLcParenR"/>
            </a:pPr>
            <a:r>
              <a:rPr lang="de-DE" sz="2400" spc="-1" dirty="0">
                <a:solidFill>
                  <a:schemeClr val="accent5"/>
                </a:solidFill>
                <a:ea typeface="DejaVu Sans"/>
              </a:rPr>
              <a:t>1749: 278ppm (Eisbohrkerne). 12/2019: 412ppm (in situ).</a:t>
            </a:r>
          </a:p>
          <a:p>
            <a:pPr marL="714375" lvl="2" indent="-358775">
              <a:lnSpc>
                <a:spcPct val="100000"/>
              </a:lnSpc>
              <a:spcAft>
                <a:spcPts val="600"/>
              </a:spcAft>
              <a:buClr>
                <a:schemeClr val="accent5"/>
              </a:buClr>
              <a:buFont typeface="+mj-lt"/>
              <a:buAutoNum type="alphaLcParenR"/>
            </a:pPr>
            <a:r>
              <a:rPr lang="de-DE" sz="2400" spc="-1" dirty="0">
                <a:solidFill>
                  <a:schemeClr val="accent5"/>
                </a:solidFill>
                <a:ea typeface="DejaVu Sans"/>
              </a:rPr>
              <a:t>Anstieg: (412 - 278) / 278 * 100 = 48%.</a:t>
            </a:r>
          </a:p>
          <a:p>
            <a:pPr marL="714375" lvl="2" indent="-358775">
              <a:lnSpc>
                <a:spcPct val="100000"/>
              </a:lnSpc>
              <a:spcAft>
                <a:spcPts val="600"/>
              </a:spcAft>
              <a:buClr>
                <a:schemeClr val="accent5"/>
              </a:buClr>
              <a:buFont typeface="+mj-lt"/>
              <a:buAutoNum type="alphaLcParenR"/>
            </a:pPr>
            <a:r>
              <a:rPr lang="de-DE" sz="2400" spc="-1" dirty="0">
                <a:solidFill>
                  <a:schemeClr val="accent5"/>
                </a:solidFill>
                <a:ea typeface="DejaVu Sans"/>
              </a:rPr>
              <a:t>Hauptgrund für den Anstieg: Verbrennung fossiler Energieträger (Kohle, Erdöl, Erdgas).</a:t>
            </a:r>
          </a:p>
          <a:p>
            <a:pPr marL="355600" lvl="2" indent="0">
              <a:lnSpc>
                <a:spcPct val="100000"/>
              </a:lnSpc>
              <a:spcAft>
                <a:spcPts val="600"/>
              </a:spcAft>
              <a:buClr>
                <a:schemeClr val="accent5"/>
              </a:buClr>
              <a:buNone/>
            </a:pPr>
            <a:r>
              <a:rPr lang="de-DE" sz="2400" b="1" spc="-1" dirty="0">
                <a:solidFill>
                  <a:schemeClr val="accent5"/>
                </a:solidFill>
                <a:ea typeface="DejaVu Sans"/>
              </a:rPr>
              <a:t>Lernziel: </a:t>
            </a:r>
            <a:r>
              <a:rPr lang="de-DE" sz="2400" spc="-1" dirty="0">
                <a:solidFill>
                  <a:schemeClr val="accent5"/>
                </a:solidFill>
                <a:ea typeface="DejaVu Sans"/>
              </a:rPr>
              <a:t>Einfache Analyse einer Zeitreihe. Einfache Prozentrechnung. Der Anstieg der atmosphärischen CO</a:t>
            </a:r>
            <a:r>
              <a:rPr lang="de-DE" sz="2400" spc="-1" baseline="-25000" dirty="0">
                <a:solidFill>
                  <a:schemeClr val="accent5"/>
                </a:solidFill>
                <a:ea typeface="DejaVu Sans"/>
              </a:rPr>
              <a:t>2</a:t>
            </a:r>
            <a:r>
              <a:rPr lang="de-DE" sz="2400" spc="-1" dirty="0">
                <a:solidFill>
                  <a:schemeClr val="accent5"/>
                </a:solidFill>
                <a:ea typeface="DejaVu Sans"/>
              </a:rPr>
              <a:t> Konzentration ist menschgemacht. Quantifizierung des Anstiegs seit der Industrialisierung.</a:t>
            </a:r>
          </a:p>
        </p:txBody>
      </p:sp>
    </p:spTree>
    <p:extLst>
      <p:ext uri="{BB962C8B-B14F-4D97-AF65-F5344CB8AC3E}">
        <p14:creationId xmlns:p14="http://schemas.microsoft.com/office/powerpoint/2010/main" val="7853169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2">
            <a:extLst>
              <a:ext uri="{FF2B5EF4-FFF2-40B4-BE49-F238E27FC236}">
                <a16:creationId xmlns:a16="http://schemas.microsoft.com/office/drawing/2014/main" id="{6AC343B4-7F65-4AF9-8305-5FC71737D833}"/>
              </a:ext>
            </a:extLst>
          </p:cNvPr>
          <p:cNvSpPr txBox="1">
            <a:spLocks/>
          </p:cNvSpPr>
          <p:nvPr/>
        </p:nvSpPr>
        <p:spPr bwMode="gray">
          <a:xfrm>
            <a:off x="767407" y="1124744"/>
            <a:ext cx="11233249" cy="2000548"/>
          </a:xfrm>
          <a:prstGeom prst="rect">
            <a:avLst/>
          </a:prstGeom>
        </p:spPr>
        <p:txBody>
          <a:bodyPr vert="horz" lIns="0" tIns="0" rIns="0" bIns="0" rtlCol="0" anchor="t" anchorCtr="0">
            <a:spAutoFit/>
          </a:bodyPr>
          <a:lstStyle>
            <a:lvl1pPr marL="266700" indent="-266700" algn="l" defTabSz="914400" rtl="0" eaLnBrk="1" latinLnBrk="0" hangingPunct="1">
              <a:lnSpc>
                <a:spcPct val="114000"/>
              </a:lnSpc>
              <a:spcBef>
                <a:spcPts val="0"/>
              </a:spcBef>
              <a:buFont typeface="Wingdings 3" panose="05040102010807070707" pitchFamily="18" charset="2"/>
              <a:buChar char=""/>
              <a:defRPr sz="1600" kern="1200" spc="30" baseline="0">
                <a:solidFill>
                  <a:schemeClr val="tx1"/>
                </a:solidFill>
                <a:latin typeface="+mn-lt"/>
                <a:ea typeface="+mn-ea"/>
                <a:cs typeface="+mn-cs"/>
              </a:defRPr>
            </a:lvl1pPr>
            <a:lvl2pPr marL="808038" indent="-268288"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2pPr>
            <a:lvl3pPr marL="1341438" indent="-266700"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3pPr>
            <a:lvl4pPr marL="1882775" indent="-268288"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4pPr>
            <a:lvl5pPr marL="2422525" indent="-266700"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14375" lvl="2" indent="-357188">
              <a:lnSpc>
                <a:spcPct val="100000"/>
              </a:lnSpc>
              <a:spcAft>
                <a:spcPts val="600"/>
              </a:spcAft>
              <a:buClr>
                <a:srgbClr val="000000"/>
              </a:buClr>
              <a:buFont typeface="+mj-lt"/>
              <a:buAutoNum type="alphaLcParenR"/>
            </a:pPr>
            <a:r>
              <a:rPr lang="de-DE" sz="2400" spc="-1" dirty="0">
                <a:solidFill>
                  <a:srgbClr val="000000"/>
                </a:solidFill>
                <a:ea typeface="DejaVu Sans"/>
              </a:rPr>
              <a:t>Berechne mit Hilfe der interaktiven Grafik wie stark die atmosphärische CO</a:t>
            </a:r>
            <a:r>
              <a:rPr lang="de-DE" sz="2400" spc="-1" baseline="-25000" dirty="0">
                <a:solidFill>
                  <a:srgbClr val="000000"/>
                </a:solidFill>
                <a:ea typeface="DejaVu Sans"/>
              </a:rPr>
              <a:t>2</a:t>
            </a:r>
            <a:r>
              <a:rPr lang="de-DE" sz="2400" spc="-1" dirty="0">
                <a:solidFill>
                  <a:srgbClr val="000000"/>
                </a:solidFill>
                <a:ea typeface="DejaVu Sans"/>
              </a:rPr>
              <a:t> Konzentration in den 10.000 Jahren vor Beginn der industriellen Revolution 1750 schwankte (Maximum - Minimum).</a:t>
            </a:r>
          </a:p>
          <a:p>
            <a:pPr marL="714375" lvl="2" indent="-357188">
              <a:lnSpc>
                <a:spcPct val="100000"/>
              </a:lnSpc>
              <a:spcAft>
                <a:spcPts val="600"/>
              </a:spcAft>
              <a:buClr>
                <a:srgbClr val="000000"/>
              </a:buClr>
              <a:buFont typeface="+mj-lt"/>
              <a:buAutoNum type="alphaLcParenR"/>
            </a:pPr>
            <a:r>
              <a:rPr lang="de-DE" sz="2400" spc="-1" dirty="0">
                <a:solidFill>
                  <a:srgbClr val="000000"/>
                </a:solidFill>
                <a:ea typeface="DejaVu Sans"/>
              </a:rPr>
              <a:t>Vergleiche dies mit dem Anstieg seit 1750.</a:t>
            </a:r>
          </a:p>
          <a:p>
            <a:pPr marL="714375" lvl="2" indent="-357188">
              <a:lnSpc>
                <a:spcPct val="100000"/>
              </a:lnSpc>
              <a:spcAft>
                <a:spcPts val="600"/>
              </a:spcAft>
              <a:buClr>
                <a:srgbClr val="000000"/>
              </a:buClr>
              <a:buFont typeface="+mj-lt"/>
              <a:buAutoNum type="alphaLcParenR"/>
            </a:pPr>
            <a:r>
              <a:rPr lang="de-DE" sz="2400" spc="-1" dirty="0">
                <a:solidFill>
                  <a:srgbClr val="000000"/>
                </a:solidFill>
                <a:ea typeface="DejaVu Sans"/>
              </a:rPr>
              <a:t>Diskutiere das Ergebnis.</a:t>
            </a:r>
            <a:endParaRPr lang="de-DE" sz="2000" spc="-1" dirty="0">
              <a:solidFill>
                <a:srgbClr val="000000"/>
              </a:solidFill>
              <a:ea typeface="DejaVu Sans"/>
            </a:endParaRPr>
          </a:p>
        </p:txBody>
      </p:sp>
      <p:sp>
        <p:nvSpPr>
          <p:cNvPr id="4" name="Titel 1">
            <a:extLst>
              <a:ext uri="{FF2B5EF4-FFF2-40B4-BE49-F238E27FC236}">
                <a16:creationId xmlns:a16="http://schemas.microsoft.com/office/drawing/2014/main" id="{07D8D345-D74F-460E-AFD0-43A114671686}"/>
              </a:ext>
            </a:extLst>
          </p:cNvPr>
          <p:cNvSpPr>
            <a:spLocks noGrp="1"/>
          </p:cNvSpPr>
          <p:nvPr>
            <p:ph type="title"/>
          </p:nvPr>
        </p:nvSpPr>
        <p:spPr>
          <a:xfrm>
            <a:off x="767408" y="116632"/>
            <a:ext cx="11305256" cy="864096"/>
          </a:xfrm>
        </p:spPr>
        <p:txBody>
          <a:bodyPr lIns="360000" rIns="360000" anchor="ctr"/>
          <a:lstStyle/>
          <a:p>
            <a:pPr algn="ctr"/>
            <a:r>
              <a:rPr lang="de-DE" dirty="0"/>
              <a:t>Aufgabe 2 (Anforderungsbereich: I+II+III)</a:t>
            </a:r>
          </a:p>
        </p:txBody>
      </p:sp>
      <p:sp>
        <p:nvSpPr>
          <p:cNvPr id="6" name="Inhaltsplatzhalter 2">
            <a:extLst>
              <a:ext uri="{FF2B5EF4-FFF2-40B4-BE49-F238E27FC236}">
                <a16:creationId xmlns:a16="http://schemas.microsoft.com/office/drawing/2014/main" id="{C2EAE3F2-C1B2-47B2-BF53-D9E0607B3F5C}"/>
              </a:ext>
            </a:extLst>
          </p:cNvPr>
          <p:cNvSpPr txBox="1">
            <a:spLocks/>
          </p:cNvSpPr>
          <p:nvPr/>
        </p:nvSpPr>
        <p:spPr bwMode="gray">
          <a:xfrm>
            <a:off x="767407" y="6381328"/>
            <a:ext cx="11424593" cy="432048"/>
          </a:xfrm>
          <a:prstGeom prst="rect">
            <a:avLst/>
          </a:prstGeom>
        </p:spPr>
        <p:txBody>
          <a:bodyPr vert="horz" lIns="0" tIns="0" rIns="0" bIns="0" rtlCol="0" anchor="t" anchorCtr="0">
            <a:noAutofit/>
          </a:bodyPr>
          <a:lstStyle>
            <a:lvl1pPr marL="266700" indent="-266700" algn="l" defTabSz="914400" rtl="0" eaLnBrk="1" latinLnBrk="0" hangingPunct="1">
              <a:lnSpc>
                <a:spcPct val="114000"/>
              </a:lnSpc>
              <a:spcBef>
                <a:spcPts val="0"/>
              </a:spcBef>
              <a:buFont typeface="Wingdings 3" panose="05040102010807070707" pitchFamily="18" charset="2"/>
              <a:buChar char=""/>
              <a:defRPr sz="1600" kern="1200" spc="30" baseline="0">
                <a:solidFill>
                  <a:schemeClr val="tx1"/>
                </a:solidFill>
                <a:latin typeface="+mn-lt"/>
                <a:ea typeface="+mn-ea"/>
                <a:cs typeface="+mn-cs"/>
              </a:defRPr>
            </a:lvl1pPr>
            <a:lvl2pPr marL="808038" indent="-268288"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2pPr>
            <a:lvl3pPr marL="1341438" indent="-266700"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3pPr>
            <a:lvl4pPr marL="1882775" indent="-268288"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4pPr>
            <a:lvl5pPr marL="2422525" indent="-266700"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000" b="1" dirty="0">
                <a:solidFill>
                  <a:srgbClr val="FF0000"/>
                </a:solidFill>
              </a:rPr>
              <a:t>https://fis.rub.de/klima/das-treibhausgas-co2-im-laufe-der-zeit</a:t>
            </a:r>
            <a:endParaRPr lang="de-DE" sz="2000" b="1" spc="-1" dirty="0">
              <a:solidFill>
                <a:srgbClr val="FF0000"/>
              </a:solidFill>
              <a:ea typeface="DejaVu Sans"/>
            </a:endParaRPr>
          </a:p>
        </p:txBody>
      </p:sp>
    </p:spTree>
    <p:extLst>
      <p:ext uri="{BB962C8B-B14F-4D97-AF65-F5344CB8AC3E}">
        <p14:creationId xmlns:p14="http://schemas.microsoft.com/office/powerpoint/2010/main" val="15335928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07D8D345-D74F-460E-AFD0-43A114671686}"/>
              </a:ext>
            </a:extLst>
          </p:cNvPr>
          <p:cNvSpPr>
            <a:spLocks noGrp="1"/>
          </p:cNvSpPr>
          <p:nvPr>
            <p:ph type="title"/>
          </p:nvPr>
        </p:nvSpPr>
        <p:spPr>
          <a:xfrm>
            <a:off x="767408" y="116632"/>
            <a:ext cx="11305256" cy="864096"/>
          </a:xfrm>
        </p:spPr>
        <p:txBody>
          <a:bodyPr lIns="360000" rIns="360000" anchor="ctr"/>
          <a:lstStyle/>
          <a:p>
            <a:pPr algn="ctr"/>
            <a:r>
              <a:rPr lang="de-DE" dirty="0"/>
              <a:t>Aufgabe 2 (Anforderungsbereich: I+II+III)</a:t>
            </a:r>
          </a:p>
        </p:txBody>
      </p:sp>
      <p:sp>
        <p:nvSpPr>
          <p:cNvPr id="6" name="Inhaltsplatzhalter 2">
            <a:extLst>
              <a:ext uri="{FF2B5EF4-FFF2-40B4-BE49-F238E27FC236}">
                <a16:creationId xmlns:a16="http://schemas.microsoft.com/office/drawing/2014/main" id="{E06579B7-B091-4A10-AE39-576A7CB99ED2}"/>
              </a:ext>
            </a:extLst>
          </p:cNvPr>
          <p:cNvSpPr txBox="1">
            <a:spLocks/>
          </p:cNvSpPr>
          <p:nvPr/>
        </p:nvSpPr>
        <p:spPr bwMode="gray">
          <a:xfrm>
            <a:off x="767407" y="1124744"/>
            <a:ext cx="11233249" cy="2000548"/>
          </a:xfrm>
          <a:prstGeom prst="rect">
            <a:avLst/>
          </a:prstGeom>
        </p:spPr>
        <p:txBody>
          <a:bodyPr vert="horz" lIns="0" tIns="0" rIns="0" bIns="0" rtlCol="0" anchor="t" anchorCtr="0">
            <a:spAutoFit/>
          </a:bodyPr>
          <a:lstStyle>
            <a:lvl1pPr marL="266700" indent="-266700" algn="l" defTabSz="914400" rtl="0" eaLnBrk="1" latinLnBrk="0" hangingPunct="1">
              <a:lnSpc>
                <a:spcPct val="114000"/>
              </a:lnSpc>
              <a:spcBef>
                <a:spcPts val="0"/>
              </a:spcBef>
              <a:buFont typeface="Wingdings 3" panose="05040102010807070707" pitchFamily="18" charset="2"/>
              <a:buChar char=""/>
              <a:defRPr sz="1600" kern="1200" spc="30" baseline="0">
                <a:solidFill>
                  <a:schemeClr val="tx1"/>
                </a:solidFill>
                <a:latin typeface="+mn-lt"/>
                <a:ea typeface="+mn-ea"/>
                <a:cs typeface="+mn-cs"/>
              </a:defRPr>
            </a:lvl1pPr>
            <a:lvl2pPr marL="808038" indent="-268288"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2pPr>
            <a:lvl3pPr marL="1341438" indent="-266700"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3pPr>
            <a:lvl4pPr marL="1882775" indent="-268288"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4pPr>
            <a:lvl5pPr marL="2422525" indent="-266700"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14375" lvl="2" indent="-357188">
              <a:lnSpc>
                <a:spcPct val="100000"/>
              </a:lnSpc>
              <a:spcAft>
                <a:spcPts val="600"/>
              </a:spcAft>
              <a:buClr>
                <a:srgbClr val="000000"/>
              </a:buClr>
              <a:buFont typeface="+mj-lt"/>
              <a:buAutoNum type="alphaLcParenR"/>
            </a:pPr>
            <a:r>
              <a:rPr lang="de-DE" sz="2400" spc="-1" dirty="0">
                <a:solidFill>
                  <a:srgbClr val="000000"/>
                </a:solidFill>
                <a:ea typeface="DejaVu Sans"/>
              </a:rPr>
              <a:t>Berechne mit Hilfe der interaktiven Grafik wie stark die atmosphärische CO</a:t>
            </a:r>
            <a:r>
              <a:rPr lang="de-DE" sz="2400" spc="-1" baseline="-25000" dirty="0">
                <a:solidFill>
                  <a:srgbClr val="000000"/>
                </a:solidFill>
                <a:ea typeface="DejaVu Sans"/>
              </a:rPr>
              <a:t>2</a:t>
            </a:r>
            <a:r>
              <a:rPr lang="de-DE" sz="2400" spc="-1" dirty="0">
                <a:solidFill>
                  <a:srgbClr val="000000"/>
                </a:solidFill>
                <a:ea typeface="DejaVu Sans"/>
              </a:rPr>
              <a:t> Konzentration in den 10.000 Jahren vor Beginn der industriellen Revolution 1750 schwankte (Maximum - Minimum).</a:t>
            </a:r>
          </a:p>
          <a:p>
            <a:pPr marL="714375" lvl="2" indent="-357188">
              <a:lnSpc>
                <a:spcPct val="100000"/>
              </a:lnSpc>
              <a:spcAft>
                <a:spcPts val="600"/>
              </a:spcAft>
              <a:buClr>
                <a:srgbClr val="000000"/>
              </a:buClr>
              <a:buFont typeface="+mj-lt"/>
              <a:buAutoNum type="alphaLcParenR"/>
            </a:pPr>
            <a:r>
              <a:rPr lang="de-DE" sz="2400" spc="-1" dirty="0">
                <a:solidFill>
                  <a:srgbClr val="000000"/>
                </a:solidFill>
                <a:ea typeface="DejaVu Sans"/>
              </a:rPr>
              <a:t>Vergleiche dies mit dem Anstieg seit 1750.</a:t>
            </a:r>
          </a:p>
          <a:p>
            <a:pPr marL="714375" lvl="2" indent="-357188">
              <a:lnSpc>
                <a:spcPct val="100000"/>
              </a:lnSpc>
              <a:spcAft>
                <a:spcPts val="600"/>
              </a:spcAft>
              <a:buClr>
                <a:srgbClr val="000000"/>
              </a:buClr>
              <a:buFont typeface="+mj-lt"/>
              <a:buAutoNum type="alphaLcParenR"/>
            </a:pPr>
            <a:r>
              <a:rPr lang="de-DE" sz="2400" spc="-1" dirty="0">
                <a:solidFill>
                  <a:srgbClr val="000000"/>
                </a:solidFill>
                <a:ea typeface="DejaVu Sans"/>
              </a:rPr>
              <a:t>Diskutiere das Ergebnis.</a:t>
            </a:r>
            <a:endParaRPr lang="de-DE" sz="2000" spc="-1" dirty="0">
              <a:solidFill>
                <a:srgbClr val="000000"/>
              </a:solidFill>
              <a:ea typeface="DejaVu Sans"/>
            </a:endParaRPr>
          </a:p>
        </p:txBody>
      </p:sp>
      <p:sp>
        <p:nvSpPr>
          <p:cNvPr id="7" name="Inhaltsplatzhalter 2">
            <a:extLst>
              <a:ext uri="{FF2B5EF4-FFF2-40B4-BE49-F238E27FC236}">
                <a16:creationId xmlns:a16="http://schemas.microsoft.com/office/drawing/2014/main" id="{669B3284-9B9B-4699-A4F1-D9A54CCD7879}"/>
              </a:ext>
            </a:extLst>
          </p:cNvPr>
          <p:cNvSpPr txBox="1">
            <a:spLocks/>
          </p:cNvSpPr>
          <p:nvPr/>
        </p:nvSpPr>
        <p:spPr bwMode="gray">
          <a:xfrm>
            <a:off x="767406" y="3356992"/>
            <a:ext cx="11233249" cy="3185487"/>
          </a:xfrm>
          <a:prstGeom prst="rect">
            <a:avLst/>
          </a:prstGeom>
        </p:spPr>
        <p:txBody>
          <a:bodyPr vert="horz" lIns="0" tIns="0" rIns="0" bIns="0" rtlCol="0" anchor="t" anchorCtr="0">
            <a:spAutoFit/>
          </a:bodyPr>
          <a:lstStyle>
            <a:lvl1pPr marL="266700" indent="-266700" algn="l" defTabSz="914400" rtl="0" eaLnBrk="1" latinLnBrk="0" hangingPunct="1">
              <a:lnSpc>
                <a:spcPct val="114000"/>
              </a:lnSpc>
              <a:spcBef>
                <a:spcPts val="0"/>
              </a:spcBef>
              <a:buFont typeface="Wingdings 3" panose="05040102010807070707" pitchFamily="18" charset="2"/>
              <a:buChar char=""/>
              <a:defRPr sz="1600" kern="1200" spc="30" baseline="0">
                <a:solidFill>
                  <a:schemeClr val="tx1"/>
                </a:solidFill>
                <a:latin typeface="+mn-lt"/>
                <a:ea typeface="+mn-ea"/>
                <a:cs typeface="+mn-cs"/>
              </a:defRPr>
            </a:lvl1pPr>
            <a:lvl2pPr marL="808038" indent="-268288"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2pPr>
            <a:lvl3pPr marL="1341438" indent="-266700"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3pPr>
            <a:lvl4pPr marL="1882775" indent="-268288"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4pPr>
            <a:lvl5pPr marL="2422525" indent="-266700"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14375" lvl="2" indent="-357188">
              <a:lnSpc>
                <a:spcPct val="100000"/>
              </a:lnSpc>
              <a:spcAft>
                <a:spcPts val="600"/>
              </a:spcAft>
              <a:buClr>
                <a:schemeClr val="accent5"/>
              </a:buClr>
              <a:buFont typeface="+mj-lt"/>
              <a:buAutoNum type="alphaLcParenR"/>
            </a:pPr>
            <a:r>
              <a:rPr lang="de-DE" sz="2400" spc="-1" dirty="0">
                <a:solidFill>
                  <a:schemeClr val="accent5"/>
                </a:solidFill>
                <a:ea typeface="DejaVu Sans"/>
              </a:rPr>
              <a:t>Maximum: 284ppm (1530). Minimum: 258ppm (5088 BC). Differenz: 26ppm.</a:t>
            </a:r>
          </a:p>
          <a:p>
            <a:pPr marL="714375" lvl="2" indent="-357188">
              <a:lnSpc>
                <a:spcPct val="100000"/>
              </a:lnSpc>
              <a:spcAft>
                <a:spcPts val="600"/>
              </a:spcAft>
              <a:buClr>
                <a:schemeClr val="accent5"/>
              </a:buClr>
              <a:buFont typeface="+mj-lt"/>
              <a:buAutoNum type="alphaLcParenR"/>
            </a:pPr>
            <a:r>
              <a:rPr lang="de-DE" sz="2400" spc="-1" dirty="0">
                <a:solidFill>
                  <a:schemeClr val="accent5"/>
                </a:solidFill>
                <a:ea typeface="DejaVu Sans"/>
              </a:rPr>
              <a:t>Anstieg seit 1750: 134ppm.</a:t>
            </a:r>
          </a:p>
          <a:p>
            <a:pPr marL="714375" lvl="2" indent="-357188">
              <a:lnSpc>
                <a:spcPct val="100000"/>
              </a:lnSpc>
              <a:spcAft>
                <a:spcPts val="600"/>
              </a:spcAft>
              <a:buClr>
                <a:schemeClr val="accent5"/>
              </a:buClr>
              <a:buFont typeface="+mj-lt"/>
              <a:buAutoNum type="alphaLcParenR"/>
            </a:pPr>
            <a:r>
              <a:rPr lang="de-DE" sz="2400" spc="-1" dirty="0">
                <a:solidFill>
                  <a:schemeClr val="accent5"/>
                </a:solidFill>
                <a:ea typeface="DejaVu Sans"/>
              </a:rPr>
              <a:t>Der menschgemachte Anstieg ist viel größer und schneller als die natürlichen Schwankungen. Vor der industriellen Revolution war die CO</a:t>
            </a:r>
            <a:r>
              <a:rPr lang="de-DE" sz="2400" spc="-1" baseline="-25000" dirty="0">
                <a:solidFill>
                  <a:schemeClr val="accent5"/>
                </a:solidFill>
                <a:ea typeface="DejaVu Sans"/>
              </a:rPr>
              <a:t>2</a:t>
            </a:r>
            <a:r>
              <a:rPr lang="de-DE" sz="2400" spc="-1" dirty="0">
                <a:solidFill>
                  <a:schemeClr val="accent5"/>
                </a:solidFill>
                <a:ea typeface="DejaVu Sans"/>
              </a:rPr>
              <a:t> Konzentration 10.000 Jahre lang relativ konstant.</a:t>
            </a:r>
          </a:p>
          <a:p>
            <a:pPr marL="357187" lvl="2" indent="0">
              <a:lnSpc>
                <a:spcPct val="100000"/>
              </a:lnSpc>
              <a:spcAft>
                <a:spcPts val="600"/>
              </a:spcAft>
              <a:buClr>
                <a:schemeClr val="accent5"/>
              </a:buClr>
              <a:buNone/>
            </a:pPr>
            <a:r>
              <a:rPr lang="de-DE" sz="2400" b="1" spc="-1" dirty="0">
                <a:solidFill>
                  <a:schemeClr val="accent5"/>
                </a:solidFill>
                <a:ea typeface="DejaVu Sans"/>
              </a:rPr>
              <a:t>Lernziel: </a:t>
            </a:r>
            <a:r>
              <a:rPr lang="de-DE" sz="2400" spc="-1" dirty="0">
                <a:solidFill>
                  <a:schemeClr val="accent5"/>
                </a:solidFill>
                <a:ea typeface="DejaVu Sans"/>
              </a:rPr>
              <a:t>Einfache Analyse einer Zeitreihe. Finden von Minimum und Maximum. Der menschgemachte Anstieg ist viel größer und schneller als die natürlichen Schwankungen.</a:t>
            </a:r>
            <a:endParaRPr lang="de-DE" sz="2000" spc="-1" dirty="0">
              <a:solidFill>
                <a:schemeClr val="accent5"/>
              </a:solidFill>
              <a:ea typeface="DejaVu Sans"/>
            </a:endParaRPr>
          </a:p>
        </p:txBody>
      </p:sp>
    </p:spTree>
    <p:extLst>
      <p:ext uri="{BB962C8B-B14F-4D97-AF65-F5344CB8AC3E}">
        <p14:creationId xmlns:p14="http://schemas.microsoft.com/office/powerpoint/2010/main" val="24177827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2">
            <a:extLst>
              <a:ext uri="{FF2B5EF4-FFF2-40B4-BE49-F238E27FC236}">
                <a16:creationId xmlns:a16="http://schemas.microsoft.com/office/drawing/2014/main" id="{6AC343B4-7F65-4AF9-8305-5FC71737D833}"/>
              </a:ext>
            </a:extLst>
          </p:cNvPr>
          <p:cNvSpPr txBox="1">
            <a:spLocks/>
          </p:cNvSpPr>
          <p:nvPr/>
        </p:nvSpPr>
        <p:spPr bwMode="gray">
          <a:xfrm>
            <a:off x="767407" y="1124744"/>
            <a:ext cx="11233249" cy="738664"/>
          </a:xfrm>
          <a:prstGeom prst="rect">
            <a:avLst/>
          </a:prstGeom>
        </p:spPr>
        <p:txBody>
          <a:bodyPr vert="horz" lIns="0" tIns="0" rIns="0" bIns="0" rtlCol="0" anchor="t" anchorCtr="0">
            <a:spAutoFit/>
          </a:bodyPr>
          <a:lstStyle>
            <a:lvl1pPr marL="266700" indent="-266700" algn="l" defTabSz="914400" rtl="0" eaLnBrk="1" latinLnBrk="0" hangingPunct="1">
              <a:lnSpc>
                <a:spcPct val="114000"/>
              </a:lnSpc>
              <a:spcBef>
                <a:spcPts val="0"/>
              </a:spcBef>
              <a:buFont typeface="Wingdings 3" panose="05040102010807070707" pitchFamily="18" charset="2"/>
              <a:buChar char=""/>
              <a:defRPr sz="1600" kern="1200" spc="30" baseline="0">
                <a:solidFill>
                  <a:schemeClr val="tx1"/>
                </a:solidFill>
                <a:latin typeface="+mn-lt"/>
                <a:ea typeface="+mn-ea"/>
                <a:cs typeface="+mn-cs"/>
              </a:defRPr>
            </a:lvl1pPr>
            <a:lvl2pPr marL="808038" indent="-268288"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2pPr>
            <a:lvl3pPr marL="1341438" indent="-266700"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3pPr>
            <a:lvl4pPr marL="1882775" indent="-268288"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4pPr>
            <a:lvl5pPr marL="2422525" indent="-266700"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7187" lvl="2" indent="0">
              <a:lnSpc>
                <a:spcPct val="100000"/>
              </a:lnSpc>
              <a:spcAft>
                <a:spcPts val="600"/>
              </a:spcAft>
              <a:buClr>
                <a:srgbClr val="000000"/>
              </a:buClr>
              <a:buNone/>
            </a:pPr>
            <a:r>
              <a:rPr lang="de-DE" sz="2400" spc="-1" dirty="0">
                <a:solidFill>
                  <a:srgbClr val="000000"/>
                </a:solidFill>
                <a:ea typeface="DejaVu Sans"/>
              </a:rPr>
              <a:t>Bestimme mit Hilfe der interaktiven Grafik wann die atmosphärische CO</a:t>
            </a:r>
            <a:r>
              <a:rPr lang="de-DE" sz="2400" spc="-1" baseline="-25000" dirty="0">
                <a:solidFill>
                  <a:srgbClr val="000000"/>
                </a:solidFill>
                <a:ea typeface="DejaVu Sans"/>
              </a:rPr>
              <a:t>2</a:t>
            </a:r>
            <a:r>
              <a:rPr lang="de-DE" sz="2400" spc="-1" dirty="0">
                <a:solidFill>
                  <a:srgbClr val="000000"/>
                </a:solidFill>
                <a:ea typeface="DejaVu Sans"/>
              </a:rPr>
              <a:t> Konzentration schon einmal so hoch war wie im Mai 2019.</a:t>
            </a:r>
          </a:p>
        </p:txBody>
      </p:sp>
      <p:sp>
        <p:nvSpPr>
          <p:cNvPr id="4" name="Titel 1">
            <a:extLst>
              <a:ext uri="{FF2B5EF4-FFF2-40B4-BE49-F238E27FC236}">
                <a16:creationId xmlns:a16="http://schemas.microsoft.com/office/drawing/2014/main" id="{07D8D345-D74F-460E-AFD0-43A114671686}"/>
              </a:ext>
            </a:extLst>
          </p:cNvPr>
          <p:cNvSpPr>
            <a:spLocks noGrp="1"/>
          </p:cNvSpPr>
          <p:nvPr>
            <p:ph type="title"/>
          </p:nvPr>
        </p:nvSpPr>
        <p:spPr>
          <a:xfrm>
            <a:off x="767408" y="116632"/>
            <a:ext cx="11305256" cy="864096"/>
          </a:xfrm>
        </p:spPr>
        <p:txBody>
          <a:bodyPr lIns="360000" rIns="360000" anchor="ctr"/>
          <a:lstStyle/>
          <a:p>
            <a:pPr algn="ctr"/>
            <a:r>
              <a:rPr lang="de-DE" dirty="0"/>
              <a:t>Aufgabe 3 (Anforderungsbereich: II)</a:t>
            </a:r>
          </a:p>
        </p:txBody>
      </p:sp>
      <p:sp>
        <p:nvSpPr>
          <p:cNvPr id="6" name="Inhaltsplatzhalter 2">
            <a:extLst>
              <a:ext uri="{FF2B5EF4-FFF2-40B4-BE49-F238E27FC236}">
                <a16:creationId xmlns:a16="http://schemas.microsoft.com/office/drawing/2014/main" id="{C2EAE3F2-C1B2-47B2-BF53-D9E0607B3F5C}"/>
              </a:ext>
            </a:extLst>
          </p:cNvPr>
          <p:cNvSpPr txBox="1">
            <a:spLocks/>
          </p:cNvSpPr>
          <p:nvPr/>
        </p:nvSpPr>
        <p:spPr bwMode="gray">
          <a:xfrm>
            <a:off x="767407" y="6381328"/>
            <a:ext cx="11424593" cy="432048"/>
          </a:xfrm>
          <a:prstGeom prst="rect">
            <a:avLst/>
          </a:prstGeom>
        </p:spPr>
        <p:txBody>
          <a:bodyPr vert="horz" lIns="0" tIns="0" rIns="0" bIns="0" rtlCol="0" anchor="t" anchorCtr="0">
            <a:noAutofit/>
          </a:bodyPr>
          <a:lstStyle>
            <a:lvl1pPr marL="266700" indent="-266700" algn="l" defTabSz="914400" rtl="0" eaLnBrk="1" latinLnBrk="0" hangingPunct="1">
              <a:lnSpc>
                <a:spcPct val="114000"/>
              </a:lnSpc>
              <a:spcBef>
                <a:spcPts val="0"/>
              </a:spcBef>
              <a:buFont typeface="Wingdings 3" panose="05040102010807070707" pitchFamily="18" charset="2"/>
              <a:buChar char=""/>
              <a:defRPr sz="1600" kern="1200" spc="30" baseline="0">
                <a:solidFill>
                  <a:schemeClr val="tx1"/>
                </a:solidFill>
                <a:latin typeface="+mn-lt"/>
                <a:ea typeface="+mn-ea"/>
                <a:cs typeface="+mn-cs"/>
              </a:defRPr>
            </a:lvl1pPr>
            <a:lvl2pPr marL="808038" indent="-268288"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2pPr>
            <a:lvl3pPr marL="1341438" indent="-266700"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3pPr>
            <a:lvl4pPr marL="1882775" indent="-268288"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4pPr>
            <a:lvl5pPr marL="2422525" indent="-266700"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000" b="1" dirty="0">
                <a:solidFill>
                  <a:srgbClr val="FF0000"/>
                </a:solidFill>
              </a:rPr>
              <a:t>https://fis.rub.de/klima/das-treibhausgas-co2-im-laufe-der-zeit</a:t>
            </a:r>
            <a:endParaRPr lang="de-DE" sz="2000" b="1" spc="-1" dirty="0">
              <a:solidFill>
                <a:srgbClr val="FF0000"/>
              </a:solidFill>
              <a:ea typeface="DejaVu Sans"/>
            </a:endParaRPr>
          </a:p>
        </p:txBody>
      </p:sp>
    </p:spTree>
    <p:extLst>
      <p:ext uri="{BB962C8B-B14F-4D97-AF65-F5344CB8AC3E}">
        <p14:creationId xmlns:p14="http://schemas.microsoft.com/office/powerpoint/2010/main" val="26007562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07D8D345-D74F-460E-AFD0-43A114671686}"/>
              </a:ext>
            </a:extLst>
          </p:cNvPr>
          <p:cNvSpPr>
            <a:spLocks noGrp="1"/>
          </p:cNvSpPr>
          <p:nvPr>
            <p:ph type="title"/>
          </p:nvPr>
        </p:nvSpPr>
        <p:spPr>
          <a:xfrm>
            <a:off x="767408" y="116632"/>
            <a:ext cx="11305256" cy="864096"/>
          </a:xfrm>
        </p:spPr>
        <p:txBody>
          <a:bodyPr lIns="360000" rIns="360000" anchor="ctr"/>
          <a:lstStyle/>
          <a:p>
            <a:pPr algn="ctr"/>
            <a:r>
              <a:rPr lang="de-DE" dirty="0"/>
              <a:t>Aufgabe 3 (Anforderungsbereich: II)</a:t>
            </a:r>
          </a:p>
        </p:txBody>
      </p:sp>
      <p:sp>
        <p:nvSpPr>
          <p:cNvPr id="7" name="Inhaltsplatzhalter 2">
            <a:extLst>
              <a:ext uri="{FF2B5EF4-FFF2-40B4-BE49-F238E27FC236}">
                <a16:creationId xmlns:a16="http://schemas.microsoft.com/office/drawing/2014/main" id="{669B3284-9B9B-4699-A4F1-D9A54CCD7879}"/>
              </a:ext>
            </a:extLst>
          </p:cNvPr>
          <p:cNvSpPr txBox="1">
            <a:spLocks/>
          </p:cNvSpPr>
          <p:nvPr/>
        </p:nvSpPr>
        <p:spPr bwMode="gray">
          <a:xfrm>
            <a:off x="767406" y="3356992"/>
            <a:ext cx="11233249" cy="1569660"/>
          </a:xfrm>
          <a:prstGeom prst="rect">
            <a:avLst/>
          </a:prstGeom>
        </p:spPr>
        <p:txBody>
          <a:bodyPr vert="horz" lIns="0" tIns="0" rIns="0" bIns="0" rtlCol="0" anchor="t" anchorCtr="0">
            <a:spAutoFit/>
          </a:bodyPr>
          <a:lstStyle>
            <a:lvl1pPr marL="266700" indent="-266700" algn="l" defTabSz="914400" rtl="0" eaLnBrk="1" latinLnBrk="0" hangingPunct="1">
              <a:lnSpc>
                <a:spcPct val="114000"/>
              </a:lnSpc>
              <a:spcBef>
                <a:spcPts val="0"/>
              </a:spcBef>
              <a:buFont typeface="Wingdings 3" panose="05040102010807070707" pitchFamily="18" charset="2"/>
              <a:buChar char=""/>
              <a:defRPr sz="1600" kern="1200" spc="30" baseline="0">
                <a:solidFill>
                  <a:schemeClr val="tx1"/>
                </a:solidFill>
                <a:latin typeface="+mn-lt"/>
                <a:ea typeface="+mn-ea"/>
                <a:cs typeface="+mn-cs"/>
              </a:defRPr>
            </a:lvl1pPr>
            <a:lvl2pPr marL="808038" indent="-268288"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2pPr>
            <a:lvl3pPr marL="1341438" indent="-266700"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3pPr>
            <a:lvl4pPr marL="1882775" indent="-268288"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4pPr>
            <a:lvl5pPr marL="2422525" indent="-266700"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7187" lvl="2" indent="0">
              <a:lnSpc>
                <a:spcPct val="100000"/>
              </a:lnSpc>
              <a:spcAft>
                <a:spcPts val="600"/>
              </a:spcAft>
              <a:buClr>
                <a:schemeClr val="accent5"/>
              </a:buClr>
              <a:buNone/>
            </a:pPr>
            <a:r>
              <a:rPr lang="de-DE" sz="2400" spc="-1" dirty="0">
                <a:solidFill>
                  <a:schemeClr val="accent5"/>
                </a:solidFill>
                <a:ea typeface="DejaVu Sans"/>
              </a:rPr>
              <a:t>Ca. 3.000.000 Jahre BC (Proxy Einzeldaten).</a:t>
            </a:r>
          </a:p>
          <a:p>
            <a:pPr marL="357187" lvl="2" indent="0">
              <a:lnSpc>
                <a:spcPct val="100000"/>
              </a:lnSpc>
              <a:spcAft>
                <a:spcPts val="600"/>
              </a:spcAft>
              <a:buClr>
                <a:schemeClr val="accent5"/>
              </a:buClr>
              <a:buNone/>
            </a:pPr>
            <a:r>
              <a:rPr lang="de-DE" sz="2400" b="1" spc="-1" dirty="0">
                <a:solidFill>
                  <a:schemeClr val="accent5"/>
                </a:solidFill>
                <a:ea typeface="DejaVu Sans"/>
              </a:rPr>
              <a:t>Lernziel: </a:t>
            </a:r>
            <a:r>
              <a:rPr lang="de-DE" sz="2400" spc="-1" dirty="0">
                <a:solidFill>
                  <a:schemeClr val="accent5"/>
                </a:solidFill>
                <a:ea typeface="DejaVu Sans"/>
              </a:rPr>
              <a:t>Es gab Erdzeitalter in denen die atmosphärische CO</a:t>
            </a:r>
            <a:r>
              <a:rPr lang="de-DE" sz="2400" spc="-1" baseline="-25000" dirty="0">
                <a:solidFill>
                  <a:schemeClr val="accent5"/>
                </a:solidFill>
                <a:ea typeface="DejaVu Sans"/>
              </a:rPr>
              <a:t>2</a:t>
            </a:r>
            <a:r>
              <a:rPr lang="de-DE" sz="2400" spc="-1" dirty="0">
                <a:solidFill>
                  <a:schemeClr val="accent5"/>
                </a:solidFill>
                <a:ea typeface="DejaVu Sans"/>
              </a:rPr>
              <a:t> Konzentration höher war als heute, diese sind aber sehr lange her.</a:t>
            </a:r>
          </a:p>
          <a:p>
            <a:pPr marL="714375" lvl="2" indent="-357188">
              <a:lnSpc>
                <a:spcPct val="100000"/>
              </a:lnSpc>
              <a:spcAft>
                <a:spcPts val="600"/>
              </a:spcAft>
              <a:buClr>
                <a:srgbClr val="000000"/>
              </a:buClr>
              <a:buFont typeface="+mj-lt"/>
              <a:buAutoNum type="alphaLcParenR"/>
            </a:pPr>
            <a:endParaRPr lang="de-DE" sz="2000" spc="-1" dirty="0">
              <a:solidFill>
                <a:schemeClr val="accent5"/>
              </a:solidFill>
              <a:ea typeface="DejaVu Sans"/>
            </a:endParaRPr>
          </a:p>
        </p:txBody>
      </p:sp>
      <p:sp>
        <p:nvSpPr>
          <p:cNvPr id="8" name="Inhaltsplatzhalter 2">
            <a:extLst>
              <a:ext uri="{FF2B5EF4-FFF2-40B4-BE49-F238E27FC236}">
                <a16:creationId xmlns:a16="http://schemas.microsoft.com/office/drawing/2014/main" id="{93334E85-76BD-427C-8B96-C93E4CD560EE}"/>
              </a:ext>
            </a:extLst>
          </p:cNvPr>
          <p:cNvSpPr txBox="1">
            <a:spLocks/>
          </p:cNvSpPr>
          <p:nvPr/>
        </p:nvSpPr>
        <p:spPr bwMode="gray">
          <a:xfrm>
            <a:off x="767407" y="1124744"/>
            <a:ext cx="11233249" cy="738664"/>
          </a:xfrm>
          <a:prstGeom prst="rect">
            <a:avLst/>
          </a:prstGeom>
        </p:spPr>
        <p:txBody>
          <a:bodyPr vert="horz" lIns="0" tIns="0" rIns="0" bIns="0" rtlCol="0" anchor="t" anchorCtr="0">
            <a:spAutoFit/>
          </a:bodyPr>
          <a:lstStyle>
            <a:lvl1pPr marL="266700" indent="-266700" algn="l" defTabSz="914400" rtl="0" eaLnBrk="1" latinLnBrk="0" hangingPunct="1">
              <a:lnSpc>
                <a:spcPct val="114000"/>
              </a:lnSpc>
              <a:spcBef>
                <a:spcPts val="0"/>
              </a:spcBef>
              <a:buFont typeface="Wingdings 3" panose="05040102010807070707" pitchFamily="18" charset="2"/>
              <a:buChar char=""/>
              <a:defRPr sz="1600" kern="1200" spc="30" baseline="0">
                <a:solidFill>
                  <a:schemeClr val="tx1"/>
                </a:solidFill>
                <a:latin typeface="+mn-lt"/>
                <a:ea typeface="+mn-ea"/>
                <a:cs typeface="+mn-cs"/>
              </a:defRPr>
            </a:lvl1pPr>
            <a:lvl2pPr marL="808038" indent="-268288"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2pPr>
            <a:lvl3pPr marL="1341438" indent="-266700"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3pPr>
            <a:lvl4pPr marL="1882775" indent="-268288"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4pPr>
            <a:lvl5pPr marL="2422525" indent="-266700"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7187" lvl="2" indent="0">
              <a:lnSpc>
                <a:spcPct val="100000"/>
              </a:lnSpc>
              <a:spcAft>
                <a:spcPts val="600"/>
              </a:spcAft>
              <a:buClr>
                <a:srgbClr val="000000"/>
              </a:buClr>
              <a:buNone/>
            </a:pPr>
            <a:r>
              <a:rPr lang="de-DE" sz="2400" spc="-1" dirty="0">
                <a:solidFill>
                  <a:srgbClr val="000000"/>
                </a:solidFill>
                <a:ea typeface="DejaVu Sans"/>
              </a:rPr>
              <a:t>Bestimme mit Hilfe der interaktiven Grafik wann die atmosphärische CO</a:t>
            </a:r>
            <a:r>
              <a:rPr lang="de-DE" sz="2400" spc="-1" baseline="-25000" dirty="0">
                <a:solidFill>
                  <a:srgbClr val="000000"/>
                </a:solidFill>
                <a:ea typeface="DejaVu Sans"/>
              </a:rPr>
              <a:t>2</a:t>
            </a:r>
            <a:r>
              <a:rPr lang="de-DE" sz="2400" spc="-1" dirty="0">
                <a:solidFill>
                  <a:srgbClr val="000000"/>
                </a:solidFill>
                <a:ea typeface="DejaVu Sans"/>
              </a:rPr>
              <a:t> Konzentration schon einmal so hoch war wie im Mai 2019.</a:t>
            </a:r>
          </a:p>
        </p:txBody>
      </p:sp>
    </p:spTree>
    <p:extLst>
      <p:ext uri="{BB962C8B-B14F-4D97-AF65-F5344CB8AC3E}">
        <p14:creationId xmlns:p14="http://schemas.microsoft.com/office/powerpoint/2010/main" val="31553134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2">
            <a:extLst>
              <a:ext uri="{FF2B5EF4-FFF2-40B4-BE49-F238E27FC236}">
                <a16:creationId xmlns:a16="http://schemas.microsoft.com/office/drawing/2014/main" id="{6AC343B4-7F65-4AF9-8305-5FC71737D833}"/>
              </a:ext>
            </a:extLst>
          </p:cNvPr>
          <p:cNvSpPr txBox="1">
            <a:spLocks/>
          </p:cNvSpPr>
          <p:nvPr/>
        </p:nvSpPr>
        <p:spPr bwMode="gray">
          <a:xfrm>
            <a:off x="767407" y="1124744"/>
            <a:ext cx="11233249" cy="1631216"/>
          </a:xfrm>
          <a:prstGeom prst="rect">
            <a:avLst/>
          </a:prstGeom>
        </p:spPr>
        <p:txBody>
          <a:bodyPr vert="horz" wrap="square" lIns="0" tIns="0" rIns="0" bIns="0" rtlCol="0" anchor="t" anchorCtr="0">
            <a:spAutoFit/>
          </a:bodyPr>
          <a:lstStyle>
            <a:lvl1pPr marL="266700" indent="-266700" algn="l" defTabSz="914400" rtl="0" eaLnBrk="1" latinLnBrk="0" hangingPunct="1">
              <a:lnSpc>
                <a:spcPct val="114000"/>
              </a:lnSpc>
              <a:spcBef>
                <a:spcPts val="0"/>
              </a:spcBef>
              <a:buFont typeface="Wingdings 3" panose="05040102010807070707" pitchFamily="18" charset="2"/>
              <a:buChar char=""/>
              <a:defRPr sz="1600" kern="1200" spc="30" baseline="0">
                <a:solidFill>
                  <a:schemeClr val="tx1"/>
                </a:solidFill>
                <a:latin typeface="+mn-lt"/>
                <a:ea typeface="+mn-ea"/>
                <a:cs typeface="+mn-cs"/>
              </a:defRPr>
            </a:lvl1pPr>
            <a:lvl2pPr marL="808038" indent="-268288"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2pPr>
            <a:lvl3pPr marL="1341438" indent="-266700"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3pPr>
            <a:lvl4pPr marL="1882775" indent="-268288"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4pPr>
            <a:lvl5pPr marL="2422525" indent="-266700"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14375" lvl="2" indent="-357188">
              <a:lnSpc>
                <a:spcPct val="100000"/>
              </a:lnSpc>
              <a:spcAft>
                <a:spcPts val="600"/>
              </a:spcAft>
              <a:buClr>
                <a:srgbClr val="000000"/>
              </a:buClr>
              <a:buFont typeface="+mj-lt"/>
              <a:buAutoNum type="alphaLcParenR"/>
            </a:pPr>
            <a:r>
              <a:rPr lang="de-DE" sz="2400" spc="-1" dirty="0">
                <a:solidFill>
                  <a:srgbClr val="000000"/>
                </a:solidFill>
                <a:ea typeface="DejaVu Sans"/>
              </a:rPr>
              <a:t>Berechne mit Hilfe der interaktiven Grafik die mittlere Steigerungsrate in ppm/</a:t>
            </a:r>
            <a:r>
              <a:rPr lang="de-DE" sz="2400" spc="-1" dirty="0" err="1">
                <a:solidFill>
                  <a:srgbClr val="000000"/>
                </a:solidFill>
                <a:ea typeface="DejaVu Sans"/>
              </a:rPr>
              <a:t>yr</a:t>
            </a:r>
            <a:r>
              <a:rPr lang="de-DE" sz="2400" spc="-1" dirty="0">
                <a:solidFill>
                  <a:srgbClr val="000000"/>
                </a:solidFill>
                <a:ea typeface="DejaVu Sans"/>
              </a:rPr>
              <a:t> zu Beginn der </a:t>
            </a:r>
            <a:r>
              <a:rPr lang="de-DE" sz="2400" spc="-1" dirty="0" err="1">
                <a:solidFill>
                  <a:srgbClr val="000000"/>
                </a:solidFill>
                <a:ea typeface="DejaVu Sans"/>
              </a:rPr>
              <a:t>Eem</a:t>
            </a:r>
            <a:r>
              <a:rPr lang="de-DE" sz="2400" spc="-1" dirty="0">
                <a:solidFill>
                  <a:srgbClr val="000000"/>
                </a:solidFill>
                <a:ea typeface="DejaVu Sans"/>
              </a:rPr>
              <a:t>-Warmzeit (131.825BC bis 126.516BC).</a:t>
            </a:r>
          </a:p>
          <a:p>
            <a:pPr marL="714375" lvl="2" indent="-357188">
              <a:lnSpc>
                <a:spcPct val="100000"/>
              </a:lnSpc>
              <a:spcAft>
                <a:spcPts val="600"/>
              </a:spcAft>
              <a:buClr>
                <a:srgbClr val="000000"/>
              </a:buClr>
              <a:buFont typeface="+mj-lt"/>
              <a:buAutoNum type="alphaLcParenR"/>
            </a:pPr>
            <a:r>
              <a:rPr lang="de-DE" sz="2400" spc="-1" dirty="0">
                <a:solidFill>
                  <a:srgbClr val="000000"/>
                </a:solidFill>
                <a:ea typeface="DejaVu Sans"/>
              </a:rPr>
              <a:t>Vergleiche den Wert mit der Steigerungsrate zwischen 12/2009 und 12/2019.</a:t>
            </a:r>
          </a:p>
          <a:p>
            <a:pPr marL="714375" lvl="2" indent="-357188">
              <a:lnSpc>
                <a:spcPct val="100000"/>
              </a:lnSpc>
              <a:spcAft>
                <a:spcPts val="600"/>
              </a:spcAft>
              <a:buClr>
                <a:srgbClr val="000000"/>
              </a:buClr>
              <a:buFont typeface="+mj-lt"/>
              <a:buAutoNum type="alphaLcParenR"/>
            </a:pPr>
            <a:r>
              <a:rPr lang="de-DE" sz="2400" spc="-1" dirty="0">
                <a:solidFill>
                  <a:srgbClr val="000000"/>
                </a:solidFill>
                <a:ea typeface="DejaVu Sans"/>
              </a:rPr>
              <a:t>Diskutiere, warum die aktuelle Situation nicht mit früheren vergleichbar ist.</a:t>
            </a:r>
            <a:endParaRPr lang="de-DE" sz="2000" spc="-1" dirty="0">
              <a:solidFill>
                <a:srgbClr val="000000"/>
              </a:solidFill>
              <a:ea typeface="DejaVu Sans"/>
            </a:endParaRPr>
          </a:p>
        </p:txBody>
      </p:sp>
      <p:sp>
        <p:nvSpPr>
          <p:cNvPr id="4" name="Titel 1">
            <a:extLst>
              <a:ext uri="{FF2B5EF4-FFF2-40B4-BE49-F238E27FC236}">
                <a16:creationId xmlns:a16="http://schemas.microsoft.com/office/drawing/2014/main" id="{07D8D345-D74F-460E-AFD0-43A114671686}"/>
              </a:ext>
            </a:extLst>
          </p:cNvPr>
          <p:cNvSpPr>
            <a:spLocks noGrp="1"/>
          </p:cNvSpPr>
          <p:nvPr>
            <p:ph type="title"/>
          </p:nvPr>
        </p:nvSpPr>
        <p:spPr>
          <a:xfrm>
            <a:off x="767408" y="116632"/>
            <a:ext cx="11305256" cy="864096"/>
          </a:xfrm>
        </p:spPr>
        <p:txBody>
          <a:bodyPr lIns="360000" rIns="360000" anchor="ctr"/>
          <a:lstStyle/>
          <a:p>
            <a:pPr algn="ctr"/>
            <a:r>
              <a:rPr lang="de-DE" dirty="0"/>
              <a:t>Aufgabe 4 (Anforderungsbereich: II+III)</a:t>
            </a:r>
          </a:p>
        </p:txBody>
      </p:sp>
      <p:sp>
        <p:nvSpPr>
          <p:cNvPr id="6" name="Inhaltsplatzhalter 2">
            <a:extLst>
              <a:ext uri="{FF2B5EF4-FFF2-40B4-BE49-F238E27FC236}">
                <a16:creationId xmlns:a16="http://schemas.microsoft.com/office/drawing/2014/main" id="{C2EAE3F2-C1B2-47B2-BF53-D9E0607B3F5C}"/>
              </a:ext>
            </a:extLst>
          </p:cNvPr>
          <p:cNvSpPr txBox="1">
            <a:spLocks/>
          </p:cNvSpPr>
          <p:nvPr/>
        </p:nvSpPr>
        <p:spPr bwMode="gray">
          <a:xfrm>
            <a:off x="767407" y="6381328"/>
            <a:ext cx="11424593" cy="432048"/>
          </a:xfrm>
          <a:prstGeom prst="rect">
            <a:avLst/>
          </a:prstGeom>
        </p:spPr>
        <p:txBody>
          <a:bodyPr vert="horz" lIns="0" tIns="0" rIns="0" bIns="0" rtlCol="0" anchor="t" anchorCtr="0">
            <a:noAutofit/>
          </a:bodyPr>
          <a:lstStyle>
            <a:lvl1pPr marL="266700" indent="-266700" algn="l" defTabSz="914400" rtl="0" eaLnBrk="1" latinLnBrk="0" hangingPunct="1">
              <a:lnSpc>
                <a:spcPct val="114000"/>
              </a:lnSpc>
              <a:spcBef>
                <a:spcPts val="0"/>
              </a:spcBef>
              <a:buFont typeface="Wingdings 3" panose="05040102010807070707" pitchFamily="18" charset="2"/>
              <a:buChar char=""/>
              <a:defRPr sz="1600" kern="1200" spc="30" baseline="0">
                <a:solidFill>
                  <a:schemeClr val="tx1"/>
                </a:solidFill>
                <a:latin typeface="+mn-lt"/>
                <a:ea typeface="+mn-ea"/>
                <a:cs typeface="+mn-cs"/>
              </a:defRPr>
            </a:lvl1pPr>
            <a:lvl2pPr marL="808038" indent="-268288"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2pPr>
            <a:lvl3pPr marL="1341438" indent="-266700"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3pPr>
            <a:lvl4pPr marL="1882775" indent="-268288"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4pPr>
            <a:lvl5pPr marL="2422525" indent="-266700"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000" b="1" dirty="0">
                <a:solidFill>
                  <a:srgbClr val="FF0000"/>
                </a:solidFill>
              </a:rPr>
              <a:t>https://fis.rub.de/klima/das-treibhausgas-co2-im-laufe-der-zeit</a:t>
            </a:r>
            <a:endParaRPr lang="de-DE" sz="2000" b="1" spc="-1" dirty="0">
              <a:solidFill>
                <a:srgbClr val="FF0000"/>
              </a:solidFill>
              <a:ea typeface="DejaVu Sans"/>
            </a:endParaRPr>
          </a:p>
        </p:txBody>
      </p:sp>
    </p:spTree>
    <p:extLst>
      <p:ext uri="{BB962C8B-B14F-4D97-AF65-F5344CB8AC3E}">
        <p14:creationId xmlns:p14="http://schemas.microsoft.com/office/powerpoint/2010/main" val="31262410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07D8D345-D74F-460E-AFD0-43A114671686}"/>
              </a:ext>
            </a:extLst>
          </p:cNvPr>
          <p:cNvSpPr>
            <a:spLocks noGrp="1"/>
          </p:cNvSpPr>
          <p:nvPr>
            <p:ph type="title"/>
          </p:nvPr>
        </p:nvSpPr>
        <p:spPr>
          <a:xfrm>
            <a:off x="767408" y="116632"/>
            <a:ext cx="11305256" cy="864096"/>
          </a:xfrm>
        </p:spPr>
        <p:txBody>
          <a:bodyPr lIns="360000" rIns="360000" anchor="ctr"/>
          <a:lstStyle/>
          <a:p>
            <a:pPr algn="ctr"/>
            <a:r>
              <a:rPr lang="de-DE" dirty="0"/>
              <a:t>Aufgabe 4 (Anforderungsbereich: II+III)</a:t>
            </a:r>
          </a:p>
        </p:txBody>
      </p:sp>
      <p:sp>
        <p:nvSpPr>
          <p:cNvPr id="7" name="Inhaltsplatzhalter 2">
            <a:extLst>
              <a:ext uri="{FF2B5EF4-FFF2-40B4-BE49-F238E27FC236}">
                <a16:creationId xmlns:a16="http://schemas.microsoft.com/office/drawing/2014/main" id="{669B3284-9B9B-4699-A4F1-D9A54CCD7879}"/>
              </a:ext>
            </a:extLst>
          </p:cNvPr>
          <p:cNvSpPr txBox="1">
            <a:spLocks/>
          </p:cNvSpPr>
          <p:nvPr/>
        </p:nvSpPr>
        <p:spPr bwMode="gray">
          <a:xfrm>
            <a:off x="767406" y="3356992"/>
            <a:ext cx="11233249" cy="2816156"/>
          </a:xfrm>
          <a:prstGeom prst="rect">
            <a:avLst/>
          </a:prstGeom>
        </p:spPr>
        <p:txBody>
          <a:bodyPr vert="horz" lIns="0" tIns="0" rIns="0" bIns="0" rtlCol="0" anchor="t" anchorCtr="0">
            <a:spAutoFit/>
          </a:bodyPr>
          <a:lstStyle>
            <a:lvl1pPr marL="266700" indent="-266700" algn="l" defTabSz="914400" rtl="0" eaLnBrk="1" latinLnBrk="0" hangingPunct="1">
              <a:lnSpc>
                <a:spcPct val="114000"/>
              </a:lnSpc>
              <a:spcBef>
                <a:spcPts val="0"/>
              </a:spcBef>
              <a:buFont typeface="Wingdings 3" panose="05040102010807070707" pitchFamily="18" charset="2"/>
              <a:buChar char=""/>
              <a:defRPr sz="1600" kern="1200" spc="30" baseline="0">
                <a:solidFill>
                  <a:schemeClr val="tx1"/>
                </a:solidFill>
                <a:latin typeface="+mn-lt"/>
                <a:ea typeface="+mn-ea"/>
                <a:cs typeface="+mn-cs"/>
              </a:defRPr>
            </a:lvl1pPr>
            <a:lvl2pPr marL="808038" indent="-268288"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2pPr>
            <a:lvl3pPr marL="1341438" indent="-266700"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3pPr>
            <a:lvl4pPr marL="1882775" indent="-268288"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4pPr>
            <a:lvl5pPr marL="2422525" indent="-266700"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14375" lvl="2" indent="-357188">
              <a:lnSpc>
                <a:spcPct val="100000"/>
              </a:lnSpc>
              <a:spcAft>
                <a:spcPts val="600"/>
              </a:spcAft>
              <a:buClr>
                <a:schemeClr val="accent5"/>
              </a:buClr>
              <a:buFont typeface="+mj-lt"/>
              <a:buAutoNum type="alphaLcParenR"/>
            </a:pPr>
            <a:r>
              <a:rPr lang="de-DE" sz="2400" spc="-1" dirty="0">
                <a:solidFill>
                  <a:schemeClr val="accent5"/>
                </a:solidFill>
                <a:ea typeface="DejaVu Sans"/>
              </a:rPr>
              <a:t>Steigerungsrate </a:t>
            </a:r>
            <a:r>
              <a:rPr lang="de-DE" sz="2400" spc="-1" dirty="0" err="1">
                <a:solidFill>
                  <a:schemeClr val="accent5"/>
                </a:solidFill>
                <a:ea typeface="DejaVu Sans"/>
              </a:rPr>
              <a:t>Eem</a:t>
            </a:r>
            <a:r>
              <a:rPr lang="de-DE" sz="2400" spc="-1" dirty="0">
                <a:solidFill>
                  <a:schemeClr val="accent5"/>
                </a:solidFill>
                <a:ea typeface="DejaVu Sans"/>
              </a:rPr>
              <a:t>-Warmzeit: 0,012ppm/</a:t>
            </a:r>
            <a:r>
              <a:rPr lang="de-DE" sz="2400" spc="-1" dirty="0" err="1">
                <a:solidFill>
                  <a:schemeClr val="accent5"/>
                </a:solidFill>
                <a:ea typeface="DejaVu Sans"/>
              </a:rPr>
              <a:t>yr</a:t>
            </a:r>
            <a:r>
              <a:rPr lang="de-DE" sz="2400" spc="-1" dirty="0">
                <a:solidFill>
                  <a:schemeClr val="accent5"/>
                </a:solidFill>
                <a:ea typeface="DejaVu Sans"/>
              </a:rPr>
              <a:t>.</a:t>
            </a:r>
            <a:br>
              <a:rPr lang="de-DE" sz="2400" spc="-1" dirty="0">
                <a:solidFill>
                  <a:schemeClr val="accent5"/>
                </a:solidFill>
                <a:ea typeface="DejaVu Sans"/>
              </a:rPr>
            </a:br>
            <a:r>
              <a:rPr lang="de-DE" sz="2400" spc="-1" dirty="0">
                <a:solidFill>
                  <a:schemeClr val="accent5"/>
                </a:solidFill>
                <a:ea typeface="DejaVu Sans"/>
              </a:rPr>
              <a:t>Steigerungsrate 2009-2019: 2,435ppm/</a:t>
            </a:r>
            <a:r>
              <a:rPr lang="de-DE" sz="2400" spc="-1" dirty="0" err="1">
                <a:solidFill>
                  <a:schemeClr val="accent5"/>
                </a:solidFill>
                <a:ea typeface="DejaVu Sans"/>
              </a:rPr>
              <a:t>yr</a:t>
            </a:r>
            <a:r>
              <a:rPr lang="de-DE" sz="2400" spc="-1" dirty="0">
                <a:solidFill>
                  <a:schemeClr val="accent5"/>
                </a:solidFill>
                <a:ea typeface="DejaVu Sans"/>
              </a:rPr>
              <a:t>.</a:t>
            </a:r>
          </a:p>
          <a:p>
            <a:pPr marL="714375" lvl="2" indent="-357188">
              <a:lnSpc>
                <a:spcPct val="100000"/>
              </a:lnSpc>
              <a:spcAft>
                <a:spcPts val="600"/>
              </a:spcAft>
              <a:buClr>
                <a:schemeClr val="accent5"/>
              </a:buClr>
              <a:buFont typeface="+mj-lt"/>
              <a:buAutoNum type="alphaLcParenR"/>
            </a:pPr>
            <a:r>
              <a:rPr lang="de-DE" sz="2400" spc="-1" dirty="0">
                <a:solidFill>
                  <a:schemeClr val="accent5"/>
                </a:solidFill>
                <a:ea typeface="DejaVu Sans"/>
              </a:rPr>
              <a:t>Die heutige Änderung der CO</a:t>
            </a:r>
            <a:r>
              <a:rPr lang="de-DE" sz="2400" spc="-1" baseline="-25000" dirty="0">
                <a:solidFill>
                  <a:schemeClr val="accent5"/>
                </a:solidFill>
                <a:ea typeface="DejaVu Sans"/>
              </a:rPr>
              <a:t>2</a:t>
            </a:r>
            <a:r>
              <a:rPr lang="de-DE" sz="2400" spc="-1" dirty="0">
                <a:solidFill>
                  <a:schemeClr val="accent5"/>
                </a:solidFill>
                <a:ea typeface="DejaVu Sans"/>
              </a:rPr>
              <a:t>-Konzentration geschieht ~200x schneller.</a:t>
            </a:r>
          </a:p>
          <a:p>
            <a:pPr marL="714375" lvl="2" indent="-357188">
              <a:lnSpc>
                <a:spcPct val="100000"/>
              </a:lnSpc>
              <a:spcAft>
                <a:spcPts val="600"/>
              </a:spcAft>
              <a:buClr>
                <a:schemeClr val="accent5"/>
              </a:buClr>
              <a:buFont typeface="+mj-lt"/>
              <a:buAutoNum type="alphaLcParenR"/>
            </a:pPr>
            <a:r>
              <a:rPr lang="de-DE" sz="2400" spc="-1" dirty="0">
                <a:solidFill>
                  <a:schemeClr val="accent5"/>
                </a:solidFill>
                <a:ea typeface="DejaVu Sans"/>
              </a:rPr>
              <a:t>Die Gründe für die Änderungen unterscheiden sich (</a:t>
            </a:r>
            <a:r>
              <a:rPr lang="de-DE" sz="2400" spc="-1" dirty="0" err="1">
                <a:solidFill>
                  <a:schemeClr val="accent5"/>
                </a:solidFill>
                <a:ea typeface="DejaVu Sans"/>
              </a:rPr>
              <a:t>Milankovic</a:t>
            </a:r>
            <a:r>
              <a:rPr lang="de-DE" sz="2400" spc="-1" dirty="0">
                <a:solidFill>
                  <a:schemeClr val="accent5"/>
                </a:solidFill>
                <a:ea typeface="DejaVu Sans"/>
              </a:rPr>
              <a:t>-Zyklen, Verbrennung fossiler Energieträger).</a:t>
            </a:r>
          </a:p>
          <a:p>
            <a:pPr marL="357187" lvl="2" indent="0">
              <a:lnSpc>
                <a:spcPct val="100000"/>
              </a:lnSpc>
              <a:spcAft>
                <a:spcPts val="600"/>
              </a:spcAft>
              <a:buClr>
                <a:schemeClr val="accent5"/>
              </a:buClr>
              <a:buNone/>
            </a:pPr>
            <a:r>
              <a:rPr lang="de-DE" sz="2400" b="1" spc="-1" dirty="0">
                <a:solidFill>
                  <a:schemeClr val="accent5"/>
                </a:solidFill>
                <a:ea typeface="DejaVu Sans"/>
              </a:rPr>
              <a:t>Lernziel: </a:t>
            </a:r>
            <a:r>
              <a:rPr lang="de-DE" sz="2400" spc="-1" dirty="0">
                <a:solidFill>
                  <a:schemeClr val="accent5"/>
                </a:solidFill>
                <a:ea typeface="DejaVu Sans"/>
              </a:rPr>
              <a:t>Nummerische Bestimmung der Ableitung. Die heutige Klimaänderung geschieht viel schneller als frühere.</a:t>
            </a:r>
            <a:endParaRPr lang="de-DE" sz="2000" spc="-1" dirty="0">
              <a:solidFill>
                <a:schemeClr val="accent5"/>
              </a:solidFill>
              <a:ea typeface="DejaVu Sans"/>
            </a:endParaRPr>
          </a:p>
        </p:txBody>
      </p:sp>
      <p:sp>
        <p:nvSpPr>
          <p:cNvPr id="8" name="Inhaltsplatzhalter 2">
            <a:extLst>
              <a:ext uri="{FF2B5EF4-FFF2-40B4-BE49-F238E27FC236}">
                <a16:creationId xmlns:a16="http://schemas.microsoft.com/office/drawing/2014/main" id="{3E01F463-3621-4E49-925D-A19DAB3E97A5}"/>
              </a:ext>
            </a:extLst>
          </p:cNvPr>
          <p:cNvSpPr txBox="1">
            <a:spLocks/>
          </p:cNvSpPr>
          <p:nvPr/>
        </p:nvSpPr>
        <p:spPr bwMode="gray">
          <a:xfrm>
            <a:off x="767407" y="1124744"/>
            <a:ext cx="11233249" cy="1631216"/>
          </a:xfrm>
          <a:prstGeom prst="rect">
            <a:avLst/>
          </a:prstGeom>
        </p:spPr>
        <p:txBody>
          <a:bodyPr vert="horz" wrap="square" lIns="0" tIns="0" rIns="0" bIns="0" rtlCol="0" anchor="t" anchorCtr="0">
            <a:spAutoFit/>
          </a:bodyPr>
          <a:lstStyle>
            <a:lvl1pPr marL="266700" indent="-266700" algn="l" defTabSz="914400" rtl="0" eaLnBrk="1" latinLnBrk="0" hangingPunct="1">
              <a:lnSpc>
                <a:spcPct val="114000"/>
              </a:lnSpc>
              <a:spcBef>
                <a:spcPts val="0"/>
              </a:spcBef>
              <a:buFont typeface="Wingdings 3" panose="05040102010807070707" pitchFamily="18" charset="2"/>
              <a:buChar char=""/>
              <a:defRPr sz="1600" kern="1200" spc="30" baseline="0">
                <a:solidFill>
                  <a:schemeClr val="tx1"/>
                </a:solidFill>
                <a:latin typeface="+mn-lt"/>
                <a:ea typeface="+mn-ea"/>
                <a:cs typeface="+mn-cs"/>
              </a:defRPr>
            </a:lvl1pPr>
            <a:lvl2pPr marL="808038" indent="-268288"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2pPr>
            <a:lvl3pPr marL="1341438" indent="-266700"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3pPr>
            <a:lvl4pPr marL="1882775" indent="-268288"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4pPr>
            <a:lvl5pPr marL="2422525" indent="-266700"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14375" lvl="2" indent="-357188">
              <a:lnSpc>
                <a:spcPct val="100000"/>
              </a:lnSpc>
              <a:spcAft>
                <a:spcPts val="600"/>
              </a:spcAft>
              <a:buClr>
                <a:srgbClr val="000000"/>
              </a:buClr>
              <a:buFont typeface="+mj-lt"/>
              <a:buAutoNum type="alphaLcParenR"/>
            </a:pPr>
            <a:r>
              <a:rPr lang="de-DE" sz="2400" spc="-1" dirty="0">
                <a:solidFill>
                  <a:srgbClr val="000000"/>
                </a:solidFill>
                <a:ea typeface="DejaVu Sans"/>
              </a:rPr>
              <a:t>Berechne mit Hilfe der interaktiven Grafik die mittlere Steigerungsrate in ppm/</a:t>
            </a:r>
            <a:r>
              <a:rPr lang="de-DE" sz="2400" spc="-1" dirty="0" err="1">
                <a:solidFill>
                  <a:srgbClr val="000000"/>
                </a:solidFill>
                <a:ea typeface="DejaVu Sans"/>
              </a:rPr>
              <a:t>yr</a:t>
            </a:r>
            <a:r>
              <a:rPr lang="de-DE" sz="2400" spc="-1" dirty="0">
                <a:solidFill>
                  <a:srgbClr val="000000"/>
                </a:solidFill>
                <a:ea typeface="DejaVu Sans"/>
              </a:rPr>
              <a:t> zu Beginn der </a:t>
            </a:r>
            <a:r>
              <a:rPr lang="de-DE" sz="2400" spc="-1" dirty="0" err="1">
                <a:solidFill>
                  <a:srgbClr val="000000"/>
                </a:solidFill>
                <a:ea typeface="DejaVu Sans"/>
              </a:rPr>
              <a:t>Eem</a:t>
            </a:r>
            <a:r>
              <a:rPr lang="de-DE" sz="2400" spc="-1" dirty="0">
                <a:solidFill>
                  <a:srgbClr val="000000"/>
                </a:solidFill>
                <a:ea typeface="DejaVu Sans"/>
              </a:rPr>
              <a:t>-Warmzeit (131.825BC bis 126.516BC).</a:t>
            </a:r>
          </a:p>
          <a:p>
            <a:pPr marL="714375" lvl="2" indent="-357188">
              <a:lnSpc>
                <a:spcPct val="100000"/>
              </a:lnSpc>
              <a:spcAft>
                <a:spcPts val="600"/>
              </a:spcAft>
              <a:buClr>
                <a:srgbClr val="000000"/>
              </a:buClr>
              <a:buFont typeface="+mj-lt"/>
              <a:buAutoNum type="alphaLcParenR"/>
            </a:pPr>
            <a:r>
              <a:rPr lang="de-DE" sz="2400" spc="-1" dirty="0">
                <a:solidFill>
                  <a:srgbClr val="000000"/>
                </a:solidFill>
                <a:ea typeface="DejaVu Sans"/>
              </a:rPr>
              <a:t>Vergleiche den Wert mit der Steigerungsrate zwischen 12/2009 und 12/2019.</a:t>
            </a:r>
          </a:p>
          <a:p>
            <a:pPr marL="714375" lvl="2" indent="-357188">
              <a:lnSpc>
                <a:spcPct val="100000"/>
              </a:lnSpc>
              <a:spcAft>
                <a:spcPts val="600"/>
              </a:spcAft>
              <a:buClr>
                <a:srgbClr val="000000"/>
              </a:buClr>
              <a:buFont typeface="+mj-lt"/>
              <a:buAutoNum type="alphaLcParenR"/>
            </a:pPr>
            <a:r>
              <a:rPr lang="de-DE" sz="2400" spc="-1" dirty="0">
                <a:solidFill>
                  <a:srgbClr val="000000"/>
                </a:solidFill>
                <a:ea typeface="DejaVu Sans"/>
              </a:rPr>
              <a:t>Diskutiere, warum die aktuelle Situation nicht mit früheren vergleichbar ist.</a:t>
            </a:r>
            <a:endParaRPr lang="de-DE" sz="2000" spc="-1" dirty="0">
              <a:solidFill>
                <a:srgbClr val="000000"/>
              </a:solidFill>
              <a:ea typeface="DejaVu Sans"/>
            </a:endParaRPr>
          </a:p>
        </p:txBody>
      </p:sp>
    </p:spTree>
    <p:extLst>
      <p:ext uri="{BB962C8B-B14F-4D97-AF65-F5344CB8AC3E}">
        <p14:creationId xmlns:p14="http://schemas.microsoft.com/office/powerpoint/2010/main" val="37918670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2">
            <a:extLst>
              <a:ext uri="{FF2B5EF4-FFF2-40B4-BE49-F238E27FC236}">
                <a16:creationId xmlns:a16="http://schemas.microsoft.com/office/drawing/2014/main" id="{F23CD3FA-9027-451A-A295-D562D93D638F}"/>
              </a:ext>
            </a:extLst>
          </p:cNvPr>
          <p:cNvSpPr txBox="1">
            <a:spLocks/>
          </p:cNvSpPr>
          <p:nvPr/>
        </p:nvSpPr>
        <p:spPr bwMode="gray">
          <a:xfrm>
            <a:off x="767407" y="1124744"/>
            <a:ext cx="11233249" cy="5256584"/>
          </a:xfrm>
          <a:prstGeom prst="rect">
            <a:avLst/>
          </a:prstGeom>
        </p:spPr>
        <p:txBody>
          <a:bodyPr vert="horz" lIns="0" tIns="0" rIns="0" bIns="0" rtlCol="0" anchor="t" anchorCtr="0">
            <a:noAutofit/>
          </a:bodyPr>
          <a:lstStyle>
            <a:lvl1pPr marL="266700" indent="-266700" algn="l" defTabSz="914400" rtl="0" eaLnBrk="1" latinLnBrk="0" hangingPunct="1">
              <a:lnSpc>
                <a:spcPct val="114000"/>
              </a:lnSpc>
              <a:spcBef>
                <a:spcPts val="0"/>
              </a:spcBef>
              <a:buFont typeface="Wingdings 3" panose="05040102010807070707" pitchFamily="18" charset="2"/>
              <a:buChar char=""/>
              <a:defRPr sz="1600" kern="1200" spc="30" baseline="0">
                <a:solidFill>
                  <a:schemeClr val="tx1"/>
                </a:solidFill>
                <a:latin typeface="+mn-lt"/>
                <a:ea typeface="+mn-ea"/>
                <a:cs typeface="+mn-cs"/>
              </a:defRPr>
            </a:lvl1pPr>
            <a:lvl2pPr marL="808038" indent="-268288"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2pPr>
            <a:lvl3pPr marL="1341438" indent="-266700"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3pPr>
            <a:lvl4pPr marL="1882775" indent="-268288"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4pPr>
            <a:lvl5pPr marL="2422525" indent="-266700"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25475" lvl="2" indent="-269875">
              <a:lnSpc>
                <a:spcPct val="100000"/>
              </a:lnSpc>
              <a:spcAft>
                <a:spcPts val="600"/>
              </a:spcAft>
              <a:buClr>
                <a:srgbClr val="000000"/>
              </a:buClr>
              <a:buFont typeface="Symbol"/>
              <a:buChar char=""/>
            </a:pPr>
            <a:r>
              <a:rPr lang="de-DE" sz="2400" spc="-1" dirty="0">
                <a:solidFill>
                  <a:srgbClr val="000000"/>
                </a:solidFill>
                <a:ea typeface="DejaVu Sans"/>
              </a:rPr>
              <a:t>Ähnlich hohe Konzentrationen wie heute hat es in den letzten Millionen Jahren nicht gegeben.</a:t>
            </a:r>
          </a:p>
          <a:p>
            <a:pPr marL="625475" lvl="2" indent="-269875">
              <a:lnSpc>
                <a:spcPct val="100000"/>
              </a:lnSpc>
              <a:spcAft>
                <a:spcPts val="600"/>
              </a:spcAft>
              <a:buClr>
                <a:srgbClr val="000000"/>
              </a:buClr>
              <a:buFont typeface="Symbol"/>
              <a:buChar char=""/>
            </a:pPr>
            <a:r>
              <a:rPr lang="de-DE" sz="2400" spc="-1" dirty="0">
                <a:solidFill>
                  <a:srgbClr val="000000"/>
                </a:solidFill>
                <a:ea typeface="DejaVu Sans"/>
              </a:rPr>
              <a:t>Vor der Industrialisierung war die CO</a:t>
            </a:r>
            <a:r>
              <a:rPr lang="de-DE" sz="2400" spc="-1" baseline="-25000" dirty="0">
                <a:solidFill>
                  <a:srgbClr val="000000"/>
                </a:solidFill>
                <a:ea typeface="DejaVu Sans"/>
              </a:rPr>
              <a:t>2</a:t>
            </a:r>
            <a:r>
              <a:rPr lang="de-DE" sz="2400" spc="-1" dirty="0">
                <a:solidFill>
                  <a:srgbClr val="000000"/>
                </a:solidFill>
                <a:ea typeface="DejaVu Sans"/>
              </a:rPr>
              <a:t> Konzentration etwa 10.000 Jahre lang relativ konstant.</a:t>
            </a:r>
          </a:p>
          <a:p>
            <a:pPr marL="625475" lvl="2" indent="-269875">
              <a:lnSpc>
                <a:spcPct val="100000"/>
              </a:lnSpc>
              <a:spcAft>
                <a:spcPts val="600"/>
              </a:spcAft>
              <a:buClr>
                <a:srgbClr val="000000"/>
              </a:buClr>
              <a:buFont typeface="Symbol"/>
              <a:buChar char=""/>
            </a:pPr>
            <a:r>
              <a:rPr lang="de-DE" sz="2400" spc="-1" dirty="0">
                <a:solidFill>
                  <a:srgbClr val="000000"/>
                </a:solidFill>
                <a:ea typeface="DejaVu Sans"/>
              </a:rPr>
              <a:t>Die aktuelle Steigerungsrate ist wahrscheinlich größer als sie mindestens während der letzten 56 Millionen Jahre jemals war.</a:t>
            </a:r>
          </a:p>
          <a:p>
            <a:pPr marL="625475" lvl="2" indent="-269875">
              <a:lnSpc>
                <a:spcPct val="100000"/>
              </a:lnSpc>
              <a:spcAft>
                <a:spcPts val="600"/>
              </a:spcAft>
              <a:buClr>
                <a:srgbClr val="000000"/>
              </a:buClr>
              <a:buFont typeface="Symbol"/>
              <a:buChar char=""/>
            </a:pPr>
            <a:endParaRPr lang="de-DE" sz="2400" spc="-1" dirty="0">
              <a:solidFill>
                <a:srgbClr val="000000"/>
              </a:solidFill>
              <a:ea typeface="DejaVu Sans"/>
            </a:endParaRPr>
          </a:p>
          <a:p>
            <a:pPr marL="625475" lvl="2" indent="-269875">
              <a:lnSpc>
                <a:spcPct val="100000"/>
              </a:lnSpc>
              <a:spcAft>
                <a:spcPts val="600"/>
              </a:spcAft>
              <a:buClr>
                <a:srgbClr val="000000"/>
              </a:buClr>
              <a:buFont typeface="Symbol"/>
              <a:buChar char=""/>
            </a:pPr>
            <a:endParaRPr lang="de-DE" sz="2400" spc="-1" dirty="0">
              <a:solidFill>
                <a:srgbClr val="000000"/>
              </a:solidFill>
              <a:ea typeface="DejaVu Sans"/>
            </a:endParaRPr>
          </a:p>
          <a:p>
            <a:pPr marL="625475" lvl="2" indent="-269875">
              <a:lnSpc>
                <a:spcPct val="100000"/>
              </a:lnSpc>
              <a:spcAft>
                <a:spcPts val="600"/>
              </a:spcAft>
              <a:buClr>
                <a:srgbClr val="000000"/>
              </a:buClr>
              <a:buFont typeface="Symbol"/>
              <a:buChar char=""/>
            </a:pPr>
            <a:endParaRPr lang="de-DE" sz="2400" spc="-1" dirty="0">
              <a:solidFill>
                <a:srgbClr val="000000"/>
              </a:solidFill>
              <a:ea typeface="DejaVu Sans"/>
            </a:endParaRPr>
          </a:p>
          <a:p>
            <a:pPr marL="443775" lvl="2" indent="0">
              <a:lnSpc>
                <a:spcPct val="100000"/>
              </a:lnSpc>
              <a:spcAft>
                <a:spcPts val="1200"/>
              </a:spcAft>
              <a:buClr>
                <a:srgbClr val="000000"/>
              </a:buClr>
              <a:buNone/>
            </a:pPr>
            <a:endParaRPr lang="de-DE" sz="2400" spc="-1" dirty="0">
              <a:solidFill>
                <a:srgbClr val="000000"/>
              </a:solidFill>
              <a:ea typeface="DejaVu Sans"/>
            </a:endParaRPr>
          </a:p>
        </p:txBody>
      </p:sp>
      <p:sp>
        <p:nvSpPr>
          <p:cNvPr id="4" name="Titel 1">
            <a:extLst>
              <a:ext uri="{FF2B5EF4-FFF2-40B4-BE49-F238E27FC236}">
                <a16:creationId xmlns:a16="http://schemas.microsoft.com/office/drawing/2014/main" id="{07D8D345-D74F-460E-AFD0-43A114671686}"/>
              </a:ext>
            </a:extLst>
          </p:cNvPr>
          <p:cNvSpPr>
            <a:spLocks noGrp="1"/>
          </p:cNvSpPr>
          <p:nvPr>
            <p:ph type="title"/>
          </p:nvPr>
        </p:nvSpPr>
        <p:spPr>
          <a:xfrm>
            <a:off x="767408" y="116632"/>
            <a:ext cx="11305256" cy="864096"/>
          </a:xfrm>
        </p:spPr>
        <p:txBody>
          <a:bodyPr lIns="360000" rIns="360000" anchor="ctr"/>
          <a:lstStyle/>
          <a:p>
            <a:pPr algn="ctr"/>
            <a:r>
              <a:rPr lang="de-DE" dirty="0"/>
              <a:t>Wesentliche Erkenntnisse</a:t>
            </a:r>
          </a:p>
        </p:txBody>
      </p:sp>
    </p:spTree>
    <p:extLst>
      <p:ext uri="{BB962C8B-B14F-4D97-AF65-F5344CB8AC3E}">
        <p14:creationId xmlns:p14="http://schemas.microsoft.com/office/powerpoint/2010/main" val="19228146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2">
            <a:extLst>
              <a:ext uri="{FF2B5EF4-FFF2-40B4-BE49-F238E27FC236}">
                <a16:creationId xmlns:a16="http://schemas.microsoft.com/office/drawing/2014/main" id="{F23CD3FA-9027-451A-A295-D562D93D638F}"/>
              </a:ext>
            </a:extLst>
          </p:cNvPr>
          <p:cNvSpPr txBox="1">
            <a:spLocks/>
          </p:cNvSpPr>
          <p:nvPr/>
        </p:nvSpPr>
        <p:spPr bwMode="gray">
          <a:xfrm>
            <a:off x="767407" y="908720"/>
            <a:ext cx="6840761" cy="5472608"/>
          </a:xfrm>
          <a:prstGeom prst="rect">
            <a:avLst/>
          </a:prstGeom>
        </p:spPr>
        <p:txBody>
          <a:bodyPr vert="horz" lIns="0" tIns="0" rIns="0" bIns="0" rtlCol="0" anchor="t" anchorCtr="0">
            <a:noAutofit/>
          </a:bodyPr>
          <a:lstStyle>
            <a:lvl1pPr marL="266700" indent="-266700" algn="l" defTabSz="914400" rtl="0" eaLnBrk="1" latinLnBrk="0" hangingPunct="1">
              <a:lnSpc>
                <a:spcPct val="114000"/>
              </a:lnSpc>
              <a:spcBef>
                <a:spcPts val="0"/>
              </a:spcBef>
              <a:buFont typeface="Wingdings 3" panose="05040102010807070707" pitchFamily="18" charset="2"/>
              <a:buChar char=""/>
              <a:defRPr sz="1600" kern="1200" spc="30" baseline="0">
                <a:solidFill>
                  <a:schemeClr val="tx1"/>
                </a:solidFill>
                <a:latin typeface="+mn-lt"/>
                <a:ea typeface="+mn-ea"/>
                <a:cs typeface="+mn-cs"/>
              </a:defRPr>
            </a:lvl1pPr>
            <a:lvl2pPr marL="808038" indent="-268288"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2pPr>
            <a:lvl3pPr marL="1341438" indent="-266700"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3pPr>
            <a:lvl4pPr marL="1882775" indent="-268288"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4pPr>
            <a:lvl5pPr marL="2422525" indent="-266700"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0850" lvl="2" indent="-269875">
              <a:lnSpc>
                <a:spcPct val="100000"/>
              </a:lnSpc>
              <a:spcAft>
                <a:spcPts val="600"/>
              </a:spcAft>
              <a:buClr>
                <a:srgbClr val="000000"/>
              </a:buClr>
              <a:buFont typeface="Symbol"/>
              <a:buChar char=""/>
            </a:pPr>
            <a:r>
              <a:rPr lang="de-DE" sz="2400" spc="-1" dirty="0">
                <a:solidFill>
                  <a:srgbClr val="000000"/>
                </a:solidFill>
                <a:ea typeface="DejaVu Sans"/>
              </a:rPr>
              <a:t>CO</a:t>
            </a:r>
            <a:r>
              <a:rPr lang="de-DE" sz="2400" spc="-1" baseline="-25000" dirty="0">
                <a:solidFill>
                  <a:srgbClr val="000000"/>
                </a:solidFill>
                <a:ea typeface="DejaVu Sans"/>
              </a:rPr>
              <a:t>2</a:t>
            </a:r>
            <a:r>
              <a:rPr lang="de-DE" sz="2400" spc="-1" dirty="0">
                <a:solidFill>
                  <a:srgbClr val="000000"/>
                </a:solidFill>
                <a:ea typeface="DejaVu Sans"/>
              </a:rPr>
              <a:t> ist das wichtigste anthropogene Treibhausgas und hauptverantwortlich für den Klimawandel.</a:t>
            </a:r>
          </a:p>
          <a:p>
            <a:pPr marL="450850" lvl="2" indent="-269875">
              <a:lnSpc>
                <a:spcPct val="100000"/>
              </a:lnSpc>
              <a:spcAft>
                <a:spcPts val="1200"/>
              </a:spcAft>
              <a:buClr>
                <a:srgbClr val="000000"/>
              </a:buClr>
              <a:buFont typeface="Symbol"/>
              <a:buChar char=""/>
            </a:pPr>
            <a:r>
              <a:rPr lang="de-DE" sz="2400" spc="-1" dirty="0">
                <a:solidFill>
                  <a:srgbClr val="000000"/>
                </a:solidFill>
                <a:ea typeface="DejaVu Sans"/>
              </a:rPr>
              <a:t>Durch die Verbrennung fossiler Energieträger, stieg die atmosphärische CO</a:t>
            </a:r>
            <a:r>
              <a:rPr lang="de-DE" sz="2400" spc="-1" baseline="-25000" dirty="0">
                <a:solidFill>
                  <a:srgbClr val="000000"/>
                </a:solidFill>
                <a:ea typeface="DejaVu Sans"/>
              </a:rPr>
              <a:t>2</a:t>
            </a:r>
            <a:r>
              <a:rPr lang="de-DE" sz="2400" spc="-1" dirty="0">
                <a:solidFill>
                  <a:srgbClr val="000000"/>
                </a:solidFill>
                <a:ea typeface="DejaVu Sans"/>
              </a:rPr>
              <a:t> Konzentration seit der industriellen Revolution von 278ppm im Jahr 1750 auf 410ppm im Jahr 2019.</a:t>
            </a:r>
          </a:p>
          <a:p>
            <a:pPr marL="450850" lvl="2" indent="-269875">
              <a:lnSpc>
                <a:spcPct val="100000"/>
              </a:lnSpc>
              <a:spcAft>
                <a:spcPts val="1200"/>
              </a:spcAft>
              <a:buClr>
                <a:srgbClr val="000000"/>
              </a:buClr>
              <a:buNone/>
            </a:pPr>
            <a:endParaRPr lang="de-DE" sz="2400" spc="-1" dirty="0">
              <a:solidFill>
                <a:srgbClr val="000000"/>
              </a:solidFill>
              <a:ea typeface="DejaVu Sans"/>
            </a:endParaRPr>
          </a:p>
        </p:txBody>
      </p:sp>
      <p:sp>
        <p:nvSpPr>
          <p:cNvPr id="4" name="Titel 1">
            <a:extLst>
              <a:ext uri="{FF2B5EF4-FFF2-40B4-BE49-F238E27FC236}">
                <a16:creationId xmlns:a16="http://schemas.microsoft.com/office/drawing/2014/main" id="{07D8D345-D74F-460E-AFD0-43A114671686}"/>
              </a:ext>
            </a:extLst>
          </p:cNvPr>
          <p:cNvSpPr>
            <a:spLocks noGrp="1"/>
          </p:cNvSpPr>
          <p:nvPr>
            <p:ph type="title"/>
          </p:nvPr>
        </p:nvSpPr>
        <p:spPr>
          <a:xfrm>
            <a:off x="767408" y="116632"/>
            <a:ext cx="6982101" cy="864096"/>
          </a:xfrm>
        </p:spPr>
        <p:txBody>
          <a:bodyPr lIns="360000" rIns="360000" anchor="ctr"/>
          <a:lstStyle/>
          <a:p>
            <a:pPr algn="ctr"/>
            <a:r>
              <a:rPr lang="de-DE"/>
              <a:t>Einleitung</a:t>
            </a:r>
          </a:p>
        </p:txBody>
      </p:sp>
      <p:pic>
        <p:nvPicPr>
          <p:cNvPr id="3" name="Grafik 2">
            <a:extLst>
              <a:ext uri="{FF2B5EF4-FFF2-40B4-BE49-F238E27FC236}">
                <a16:creationId xmlns:a16="http://schemas.microsoft.com/office/drawing/2014/main" id="{EC93B2CC-FF74-4887-8057-7F8C5870D9B6}"/>
              </a:ext>
            </a:extLst>
          </p:cNvPr>
          <p:cNvPicPr>
            <a:picLocks noChangeAspect="1"/>
          </p:cNvPicPr>
          <p:nvPr/>
        </p:nvPicPr>
        <p:blipFill>
          <a:blip r:embed="rId3"/>
          <a:stretch>
            <a:fillRect/>
          </a:stretch>
        </p:blipFill>
        <p:spPr>
          <a:xfrm>
            <a:off x="1199456" y="3668618"/>
            <a:ext cx="3685865" cy="3096344"/>
          </a:xfrm>
          <a:prstGeom prst="rect">
            <a:avLst/>
          </a:prstGeom>
          <a:noFill/>
          <a:ln w="6350">
            <a:solidFill>
              <a:schemeClr val="tx1"/>
            </a:solidFill>
            <a:extLst>
              <a:ext uri="{C807C97D-BFC1-408E-A445-0C87EB9F89A2}">
                <ask:lineSketchStyleProps xmlns:ask="http://schemas.microsoft.com/office/drawing/2018/sketchyshapes" sd="1219033472">
                  <a:custGeom>
                    <a:avLst/>
                    <a:gdLst>
                      <a:gd name="connsiteX0" fmla="*/ 0 w 4853316"/>
                      <a:gd name="connsiteY0" fmla="*/ 0 h 4077072"/>
                      <a:gd name="connsiteX1" fmla="*/ 490724 w 4853316"/>
                      <a:gd name="connsiteY1" fmla="*/ 0 h 4077072"/>
                      <a:gd name="connsiteX2" fmla="*/ 884382 w 4853316"/>
                      <a:gd name="connsiteY2" fmla="*/ 0 h 4077072"/>
                      <a:gd name="connsiteX3" fmla="*/ 1520706 w 4853316"/>
                      <a:gd name="connsiteY3" fmla="*/ 0 h 4077072"/>
                      <a:gd name="connsiteX4" fmla="*/ 2011430 w 4853316"/>
                      <a:gd name="connsiteY4" fmla="*/ 0 h 4077072"/>
                      <a:gd name="connsiteX5" fmla="*/ 2502154 w 4853316"/>
                      <a:gd name="connsiteY5" fmla="*/ 0 h 4077072"/>
                      <a:gd name="connsiteX6" fmla="*/ 3138478 w 4853316"/>
                      <a:gd name="connsiteY6" fmla="*/ 0 h 4077072"/>
                      <a:gd name="connsiteX7" fmla="*/ 3580669 w 4853316"/>
                      <a:gd name="connsiteY7" fmla="*/ 0 h 4077072"/>
                      <a:gd name="connsiteX8" fmla="*/ 4216992 w 4853316"/>
                      <a:gd name="connsiteY8" fmla="*/ 0 h 4077072"/>
                      <a:gd name="connsiteX9" fmla="*/ 4853316 w 4853316"/>
                      <a:gd name="connsiteY9" fmla="*/ 0 h 4077072"/>
                      <a:gd name="connsiteX10" fmla="*/ 4853316 w 4853316"/>
                      <a:gd name="connsiteY10" fmla="*/ 582439 h 4077072"/>
                      <a:gd name="connsiteX11" fmla="*/ 4853316 w 4853316"/>
                      <a:gd name="connsiteY11" fmla="*/ 1164878 h 4077072"/>
                      <a:gd name="connsiteX12" fmla="*/ 4853316 w 4853316"/>
                      <a:gd name="connsiteY12" fmla="*/ 1788087 h 4077072"/>
                      <a:gd name="connsiteX13" fmla="*/ 4853316 w 4853316"/>
                      <a:gd name="connsiteY13" fmla="*/ 2248214 h 4077072"/>
                      <a:gd name="connsiteX14" fmla="*/ 4853316 w 4853316"/>
                      <a:gd name="connsiteY14" fmla="*/ 2830653 h 4077072"/>
                      <a:gd name="connsiteX15" fmla="*/ 4853316 w 4853316"/>
                      <a:gd name="connsiteY15" fmla="*/ 3413092 h 4077072"/>
                      <a:gd name="connsiteX16" fmla="*/ 4853316 w 4853316"/>
                      <a:gd name="connsiteY16" fmla="*/ 4077072 h 4077072"/>
                      <a:gd name="connsiteX17" fmla="*/ 4265526 w 4853316"/>
                      <a:gd name="connsiteY17" fmla="*/ 4077072 h 4077072"/>
                      <a:gd name="connsiteX18" fmla="*/ 3726268 w 4853316"/>
                      <a:gd name="connsiteY18" fmla="*/ 4077072 h 4077072"/>
                      <a:gd name="connsiteX19" fmla="*/ 3332610 w 4853316"/>
                      <a:gd name="connsiteY19" fmla="*/ 4077072 h 4077072"/>
                      <a:gd name="connsiteX20" fmla="*/ 2890419 w 4853316"/>
                      <a:gd name="connsiteY20" fmla="*/ 4077072 h 4077072"/>
                      <a:gd name="connsiteX21" fmla="*/ 2254096 w 4853316"/>
                      <a:gd name="connsiteY21" fmla="*/ 4077072 h 4077072"/>
                      <a:gd name="connsiteX22" fmla="*/ 1714838 w 4853316"/>
                      <a:gd name="connsiteY22" fmla="*/ 4077072 h 4077072"/>
                      <a:gd name="connsiteX23" fmla="*/ 1272647 w 4853316"/>
                      <a:gd name="connsiteY23" fmla="*/ 4077072 h 4077072"/>
                      <a:gd name="connsiteX24" fmla="*/ 733390 w 4853316"/>
                      <a:gd name="connsiteY24" fmla="*/ 4077072 h 4077072"/>
                      <a:gd name="connsiteX25" fmla="*/ 0 w 4853316"/>
                      <a:gd name="connsiteY25" fmla="*/ 4077072 h 4077072"/>
                      <a:gd name="connsiteX26" fmla="*/ 0 w 4853316"/>
                      <a:gd name="connsiteY26" fmla="*/ 3616945 h 4077072"/>
                      <a:gd name="connsiteX27" fmla="*/ 0 w 4853316"/>
                      <a:gd name="connsiteY27" fmla="*/ 2993736 h 4077072"/>
                      <a:gd name="connsiteX28" fmla="*/ 0 w 4853316"/>
                      <a:gd name="connsiteY28" fmla="*/ 2492838 h 4077072"/>
                      <a:gd name="connsiteX29" fmla="*/ 0 w 4853316"/>
                      <a:gd name="connsiteY29" fmla="*/ 1828858 h 4077072"/>
                      <a:gd name="connsiteX30" fmla="*/ 0 w 4853316"/>
                      <a:gd name="connsiteY30" fmla="*/ 1287190 h 4077072"/>
                      <a:gd name="connsiteX31" fmla="*/ 0 w 4853316"/>
                      <a:gd name="connsiteY31" fmla="*/ 827063 h 4077072"/>
                      <a:gd name="connsiteX32" fmla="*/ 0 w 4853316"/>
                      <a:gd name="connsiteY32" fmla="*/ 0 h 4077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853316" h="4077072" extrusionOk="0">
                        <a:moveTo>
                          <a:pt x="0" y="0"/>
                        </a:moveTo>
                        <a:cubicBezTo>
                          <a:pt x="172545" y="-15917"/>
                          <a:pt x="368920" y="4486"/>
                          <a:pt x="490724" y="0"/>
                        </a:cubicBezTo>
                        <a:cubicBezTo>
                          <a:pt x="612528" y="-4486"/>
                          <a:pt x="730161" y="18708"/>
                          <a:pt x="884382" y="0"/>
                        </a:cubicBezTo>
                        <a:cubicBezTo>
                          <a:pt x="1038603" y="-18708"/>
                          <a:pt x="1296176" y="44616"/>
                          <a:pt x="1520706" y="0"/>
                        </a:cubicBezTo>
                        <a:cubicBezTo>
                          <a:pt x="1745236" y="-44616"/>
                          <a:pt x="1777183" y="31288"/>
                          <a:pt x="2011430" y="0"/>
                        </a:cubicBezTo>
                        <a:cubicBezTo>
                          <a:pt x="2245677" y="-31288"/>
                          <a:pt x="2381659" y="12959"/>
                          <a:pt x="2502154" y="0"/>
                        </a:cubicBezTo>
                        <a:cubicBezTo>
                          <a:pt x="2622649" y="-12959"/>
                          <a:pt x="2912921" y="32091"/>
                          <a:pt x="3138478" y="0"/>
                        </a:cubicBezTo>
                        <a:cubicBezTo>
                          <a:pt x="3364035" y="-32091"/>
                          <a:pt x="3488159" y="11349"/>
                          <a:pt x="3580669" y="0"/>
                        </a:cubicBezTo>
                        <a:cubicBezTo>
                          <a:pt x="3673179" y="-11349"/>
                          <a:pt x="4013278" y="15156"/>
                          <a:pt x="4216992" y="0"/>
                        </a:cubicBezTo>
                        <a:cubicBezTo>
                          <a:pt x="4420706" y="-15156"/>
                          <a:pt x="4601203" y="16769"/>
                          <a:pt x="4853316" y="0"/>
                        </a:cubicBezTo>
                        <a:cubicBezTo>
                          <a:pt x="4915618" y="244206"/>
                          <a:pt x="4831825" y="408618"/>
                          <a:pt x="4853316" y="582439"/>
                        </a:cubicBezTo>
                        <a:cubicBezTo>
                          <a:pt x="4874807" y="756260"/>
                          <a:pt x="4811272" y="893222"/>
                          <a:pt x="4853316" y="1164878"/>
                        </a:cubicBezTo>
                        <a:cubicBezTo>
                          <a:pt x="4895360" y="1436534"/>
                          <a:pt x="4841621" y="1553148"/>
                          <a:pt x="4853316" y="1788087"/>
                        </a:cubicBezTo>
                        <a:cubicBezTo>
                          <a:pt x="4865011" y="2023026"/>
                          <a:pt x="4815012" y="2146709"/>
                          <a:pt x="4853316" y="2248214"/>
                        </a:cubicBezTo>
                        <a:cubicBezTo>
                          <a:pt x="4891620" y="2349719"/>
                          <a:pt x="4850763" y="2576080"/>
                          <a:pt x="4853316" y="2830653"/>
                        </a:cubicBezTo>
                        <a:cubicBezTo>
                          <a:pt x="4855869" y="3085226"/>
                          <a:pt x="4794939" y="3142895"/>
                          <a:pt x="4853316" y="3413092"/>
                        </a:cubicBezTo>
                        <a:cubicBezTo>
                          <a:pt x="4911693" y="3683289"/>
                          <a:pt x="4808193" y="3784288"/>
                          <a:pt x="4853316" y="4077072"/>
                        </a:cubicBezTo>
                        <a:cubicBezTo>
                          <a:pt x="4634699" y="4116482"/>
                          <a:pt x="4553943" y="4050045"/>
                          <a:pt x="4265526" y="4077072"/>
                        </a:cubicBezTo>
                        <a:cubicBezTo>
                          <a:pt x="3977109" y="4104099"/>
                          <a:pt x="3875790" y="4035397"/>
                          <a:pt x="3726268" y="4077072"/>
                        </a:cubicBezTo>
                        <a:cubicBezTo>
                          <a:pt x="3576746" y="4118747"/>
                          <a:pt x="3511098" y="4034412"/>
                          <a:pt x="3332610" y="4077072"/>
                        </a:cubicBezTo>
                        <a:cubicBezTo>
                          <a:pt x="3154122" y="4119732"/>
                          <a:pt x="2984378" y="4032414"/>
                          <a:pt x="2890419" y="4077072"/>
                        </a:cubicBezTo>
                        <a:cubicBezTo>
                          <a:pt x="2796460" y="4121730"/>
                          <a:pt x="2560745" y="4061296"/>
                          <a:pt x="2254096" y="4077072"/>
                        </a:cubicBezTo>
                        <a:cubicBezTo>
                          <a:pt x="1947447" y="4092848"/>
                          <a:pt x="1954945" y="4037215"/>
                          <a:pt x="1714838" y="4077072"/>
                        </a:cubicBezTo>
                        <a:cubicBezTo>
                          <a:pt x="1474731" y="4116929"/>
                          <a:pt x="1491613" y="4064203"/>
                          <a:pt x="1272647" y="4077072"/>
                        </a:cubicBezTo>
                        <a:cubicBezTo>
                          <a:pt x="1053681" y="4089941"/>
                          <a:pt x="905248" y="4028647"/>
                          <a:pt x="733390" y="4077072"/>
                        </a:cubicBezTo>
                        <a:cubicBezTo>
                          <a:pt x="561532" y="4125497"/>
                          <a:pt x="322524" y="4004268"/>
                          <a:pt x="0" y="4077072"/>
                        </a:cubicBezTo>
                        <a:cubicBezTo>
                          <a:pt x="-14711" y="3899606"/>
                          <a:pt x="41556" y="3750819"/>
                          <a:pt x="0" y="3616945"/>
                        </a:cubicBezTo>
                        <a:cubicBezTo>
                          <a:pt x="-41556" y="3483071"/>
                          <a:pt x="63655" y="3244155"/>
                          <a:pt x="0" y="2993736"/>
                        </a:cubicBezTo>
                        <a:cubicBezTo>
                          <a:pt x="-63655" y="2743317"/>
                          <a:pt x="34714" y="2669399"/>
                          <a:pt x="0" y="2492838"/>
                        </a:cubicBezTo>
                        <a:cubicBezTo>
                          <a:pt x="-34714" y="2316277"/>
                          <a:pt x="52209" y="2043650"/>
                          <a:pt x="0" y="1828858"/>
                        </a:cubicBezTo>
                        <a:cubicBezTo>
                          <a:pt x="-52209" y="1614066"/>
                          <a:pt x="30161" y="1554265"/>
                          <a:pt x="0" y="1287190"/>
                        </a:cubicBezTo>
                        <a:cubicBezTo>
                          <a:pt x="-30161" y="1020115"/>
                          <a:pt x="36420" y="1016241"/>
                          <a:pt x="0" y="827063"/>
                        </a:cubicBezTo>
                        <a:cubicBezTo>
                          <a:pt x="-36420" y="637885"/>
                          <a:pt x="31420" y="368285"/>
                          <a:pt x="0" y="0"/>
                        </a:cubicBezTo>
                        <a:close/>
                      </a:path>
                    </a:pathLst>
                  </a:custGeom>
                  <ask:type>
                    <ask:lineSketchNone/>
                  </ask:type>
                </ask:lineSketchStyleProps>
              </a:ext>
            </a:extLst>
          </a:ln>
          <a:effectLst>
            <a:outerShdw blurRad="50800" dist="38100" dir="5400000" algn="t" rotWithShape="0">
              <a:prstClr val="black">
                <a:alpha val="40000"/>
              </a:prstClr>
            </a:outerShdw>
          </a:effectLst>
        </p:spPr>
      </p:pic>
      <p:sp>
        <p:nvSpPr>
          <p:cNvPr id="9" name="Textfeld 8">
            <a:extLst>
              <a:ext uri="{FF2B5EF4-FFF2-40B4-BE49-F238E27FC236}">
                <a16:creationId xmlns:a16="http://schemas.microsoft.com/office/drawing/2014/main" id="{F3DFF8B6-D995-4C22-80B6-27EE00F14120}"/>
              </a:ext>
            </a:extLst>
          </p:cNvPr>
          <p:cNvSpPr txBox="1"/>
          <p:nvPr/>
        </p:nvSpPr>
        <p:spPr>
          <a:xfrm>
            <a:off x="5015761" y="5759182"/>
            <a:ext cx="2042369" cy="1015663"/>
          </a:xfrm>
          <a:prstGeom prst="rect">
            <a:avLst/>
          </a:prstGeom>
          <a:noFill/>
        </p:spPr>
        <p:txBody>
          <a:bodyPr wrap="square" lIns="0" tIns="0" rIns="0" bIns="0">
            <a:spAutoFit/>
          </a:bodyPr>
          <a:lstStyle/>
          <a:p>
            <a:r>
              <a:rPr lang="de-DE" sz="600" dirty="0"/>
              <a:t>Figure SPM.2 in IPCC, 2021: Summary </a:t>
            </a:r>
            <a:r>
              <a:rPr lang="de-DE" sz="600" dirty="0" err="1"/>
              <a:t>for</a:t>
            </a:r>
            <a:r>
              <a:rPr lang="de-DE" sz="600" dirty="0"/>
              <a:t> </a:t>
            </a:r>
            <a:r>
              <a:rPr lang="de-DE" sz="600" dirty="0" err="1"/>
              <a:t>Policymakers</a:t>
            </a:r>
            <a:r>
              <a:rPr lang="de-DE" sz="600" dirty="0"/>
              <a:t>. In: </a:t>
            </a:r>
            <a:r>
              <a:rPr lang="de-DE" sz="600" i="1" dirty="0"/>
              <a:t>Climate Change 2021: The </a:t>
            </a:r>
            <a:r>
              <a:rPr lang="de-DE" sz="600" i="1" dirty="0" err="1"/>
              <a:t>Physical</a:t>
            </a:r>
            <a:r>
              <a:rPr lang="de-DE" sz="600" i="1" dirty="0"/>
              <a:t> Science Basis. </a:t>
            </a:r>
            <a:r>
              <a:rPr lang="de-DE" sz="600" i="1" dirty="0" err="1"/>
              <a:t>Contribution</a:t>
            </a:r>
            <a:r>
              <a:rPr lang="de-DE" sz="600" i="1" dirty="0"/>
              <a:t> </a:t>
            </a:r>
            <a:r>
              <a:rPr lang="de-DE" sz="600" i="1" dirty="0" err="1"/>
              <a:t>of</a:t>
            </a:r>
            <a:r>
              <a:rPr lang="de-DE" sz="600" i="1" dirty="0"/>
              <a:t> Working Group I </a:t>
            </a:r>
            <a:r>
              <a:rPr lang="de-DE" sz="600" i="1" dirty="0" err="1"/>
              <a:t>to</a:t>
            </a:r>
            <a:r>
              <a:rPr lang="de-DE" sz="600" i="1" dirty="0"/>
              <a:t> </a:t>
            </a:r>
            <a:r>
              <a:rPr lang="de-DE" sz="600" i="1" dirty="0" err="1"/>
              <a:t>the</a:t>
            </a:r>
            <a:r>
              <a:rPr lang="de-DE" sz="600" i="1" dirty="0"/>
              <a:t> </a:t>
            </a:r>
            <a:r>
              <a:rPr lang="de-DE" sz="600" i="1" dirty="0" err="1"/>
              <a:t>Sixth</a:t>
            </a:r>
            <a:r>
              <a:rPr lang="de-DE" sz="600" i="1" dirty="0"/>
              <a:t> Assessment Report </a:t>
            </a:r>
            <a:r>
              <a:rPr lang="de-DE" sz="600" i="1" dirty="0" err="1"/>
              <a:t>of</a:t>
            </a:r>
            <a:r>
              <a:rPr lang="de-DE" sz="600" i="1" dirty="0"/>
              <a:t> </a:t>
            </a:r>
            <a:r>
              <a:rPr lang="de-DE" sz="600" i="1" dirty="0" err="1"/>
              <a:t>the</a:t>
            </a:r>
            <a:r>
              <a:rPr lang="de-DE" sz="600" i="1" dirty="0"/>
              <a:t> </a:t>
            </a:r>
            <a:r>
              <a:rPr lang="de-DE" sz="600" i="1" dirty="0" err="1"/>
              <a:t>Intergovernmental</a:t>
            </a:r>
            <a:r>
              <a:rPr lang="de-DE" sz="600" i="1" dirty="0"/>
              <a:t> Panel on Climate Change </a:t>
            </a:r>
            <a:r>
              <a:rPr lang="de-DE" sz="600" dirty="0"/>
              <a:t>[Masson-</a:t>
            </a:r>
            <a:r>
              <a:rPr lang="de-DE" sz="600" dirty="0" err="1"/>
              <a:t>Delmotte</a:t>
            </a:r>
            <a:r>
              <a:rPr lang="de-DE" sz="600" dirty="0"/>
              <a:t>, V., P. </a:t>
            </a:r>
            <a:r>
              <a:rPr lang="de-DE" sz="600" dirty="0" err="1"/>
              <a:t>Zhai</a:t>
            </a:r>
            <a:r>
              <a:rPr lang="de-DE" sz="600" dirty="0"/>
              <a:t>, A. </a:t>
            </a:r>
            <a:r>
              <a:rPr lang="de-DE" sz="600" dirty="0" err="1"/>
              <a:t>Pirani</a:t>
            </a:r>
            <a:r>
              <a:rPr lang="de-DE" sz="600" dirty="0"/>
              <a:t>, S.L. Connors, C. Péan, S. Berger, N. </a:t>
            </a:r>
            <a:r>
              <a:rPr lang="de-DE" sz="600" dirty="0" err="1"/>
              <a:t>Caud</a:t>
            </a:r>
            <a:r>
              <a:rPr lang="de-DE" sz="600" dirty="0"/>
              <a:t>, Y. Chen, L. </a:t>
            </a:r>
            <a:r>
              <a:rPr lang="de-DE" sz="600" dirty="0" err="1"/>
              <a:t>Goldfarb</a:t>
            </a:r>
            <a:r>
              <a:rPr lang="de-DE" sz="600" dirty="0"/>
              <a:t>, M.I. Gomis, M. Huang, K. </a:t>
            </a:r>
            <a:r>
              <a:rPr lang="de-DE" sz="600" dirty="0" err="1"/>
              <a:t>Leitzell</a:t>
            </a:r>
            <a:r>
              <a:rPr lang="de-DE" sz="600" dirty="0"/>
              <a:t>, E. </a:t>
            </a:r>
            <a:r>
              <a:rPr lang="de-DE" sz="600" dirty="0" err="1"/>
              <a:t>Lonnoy</a:t>
            </a:r>
            <a:r>
              <a:rPr lang="de-DE" sz="600" dirty="0"/>
              <a:t>, J.B.R. Matthews, T.K. </a:t>
            </a:r>
            <a:r>
              <a:rPr lang="de-DE" sz="600" dirty="0" err="1"/>
              <a:t>Maycock</a:t>
            </a:r>
            <a:r>
              <a:rPr lang="de-DE" sz="600" dirty="0"/>
              <a:t>, T. </a:t>
            </a:r>
            <a:r>
              <a:rPr lang="de-DE" sz="600" dirty="0" err="1"/>
              <a:t>Waterfield</a:t>
            </a:r>
            <a:r>
              <a:rPr lang="de-DE" sz="600" dirty="0"/>
              <a:t>, O. </a:t>
            </a:r>
            <a:r>
              <a:rPr lang="de-DE" sz="600" dirty="0" err="1"/>
              <a:t>Yelekçi</a:t>
            </a:r>
            <a:r>
              <a:rPr lang="de-DE" sz="600" dirty="0"/>
              <a:t>, R. </a:t>
            </a:r>
            <a:r>
              <a:rPr lang="de-DE" sz="600" dirty="0" err="1"/>
              <a:t>Yu</a:t>
            </a:r>
            <a:r>
              <a:rPr lang="de-DE" sz="600" dirty="0"/>
              <a:t>, and B. Zhou (</a:t>
            </a:r>
            <a:r>
              <a:rPr lang="de-DE" sz="600" dirty="0" err="1"/>
              <a:t>eds</a:t>
            </a:r>
            <a:r>
              <a:rPr lang="de-DE" sz="600" dirty="0"/>
              <a:t>.)]. Cambridge University Press, Cambridge, UK and New York, NY,USA, pp. 3−32, </a:t>
            </a:r>
            <a:r>
              <a:rPr lang="de-DE" sz="600" dirty="0" err="1"/>
              <a:t>doi</a:t>
            </a:r>
            <a:r>
              <a:rPr lang="de-DE" sz="600" dirty="0"/>
              <a:t>: </a:t>
            </a:r>
            <a:r>
              <a:rPr lang="de-DE" sz="600" dirty="0">
                <a:hlinkClick r:id="rId4"/>
              </a:rPr>
              <a:t>10.1017/9781009157896.001 </a:t>
            </a:r>
            <a:r>
              <a:rPr lang="de-DE" sz="600" dirty="0"/>
              <a:t>.]</a:t>
            </a:r>
          </a:p>
        </p:txBody>
      </p:sp>
      <p:pic>
        <p:nvPicPr>
          <p:cNvPr id="11" name="Grafik 10">
            <a:extLst>
              <a:ext uri="{FF2B5EF4-FFF2-40B4-BE49-F238E27FC236}">
                <a16:creationId xmlns:a16="http://schemas.microsoft.com/office/drawing/2014/main" id="{C5F8F886-6298-4421-A57A-7E269FF2D80B}"/>
              </a:ext>
            </a:extLst>
          </p:cNvPr>
          <p:cNvPicPr>
            <a:picLocks noChangeAspect="1"/>
          </p:cNvPicPr>
          <p:nvPr/>
        </p:nvPicPr>
        <p:blipFill>
          <a:blip r:embed="rId5"/>
          <a:stretch>
            <a:fillRect/>
          </a:stretch>
        </p:blipFill>
        <p:spPr>
          <a:xfrm>
            <a:off x="7749509" y="260648"/>
            <a:ext cx="4389780" cy="5538143"/>
          </a:xfrm>
          <a:prstGeom prst="rect">
            <a:avLst/>
          </a:prstGeom>
          <a:ln w="6350">
            <a:solidFill>
              <a:schemeClr val="tx1"/>
            </a:solidFill>
          </a:ln>
          <a:effectLst>
            <a:outerShdw blurRad="50800" dist="38100" dir="5400000" algn="t" rotWithShape="0">
              <a:prstClr val="black">
                <a:alpha val="40000"/>
              </a:prstClr>
            </a:outerShdw>
            <a:softEdge rad="0"/>
          </a:effectLst>
        </p:spPr>
      </p:pic>
      <p:sp>
        <p:nvSpPr>
          <p:cNvPr id="12" name="Textfeld 11">
            <a:extLst>
              <a:ext uri="{FF2B5EF4-FFF2-40B4-BE49-F238E27FC236}">
                <a16:creationId xmlns:a16="http://schemas.microsoft.com/office/drawing/2014/main" id="{F340606B-138F-4806-B275-0968F714CC6C}"/>
              </a:ext>
            </a:extLst>
          </p:cNvPr>
          <p:cNvSpPr txBox="1"/>
          <p:nvPr/>
        </p:nvSpPr>
        <p:spPr>
          <a:xfrm>
            <a:off x="7749509" y="5942356"/>
            <a:ext cx="4389780" cy="738664"/>
          </a:xfrm>
          <a:prstGeom prst="rect">
            <a:avLst/>
          </a:prstGeom>
          <a:noFill/>
        </p:spPr>
        <p:txBody>
          <a:bodyPr wrap="square" lIns="0" tIns="0" rIns="0" bIns="0">
            <a:spAutoFit/>
          </a:bodyPr>
          <a:lstStyle/>
          <a:p>
            <a:r>
              <a:rPr lang="de-DE" sz="600" dirty="0"/>
              <a:t>Figure TS.9 in IPCC, 2021: Technical Summary. In: Climate Change 2021: The </a:t>
            </a:r>
            <a:r>
              <a:rPr lang="de-DE" sz="600" dirty="0" err="1"/>
              <a:t>Physical</a:t>
            </a:r>
            <a:r>
              <a:rPr lang="de-DE" sz="600" dirty="0"/>
              <a:t> Science Basis. </a:t>
            </a:r>
            <a:r>
              <a:rPr lang="de-DE" sz="600" dirty="0" err="1"/>
              <a:t>Contribution</a:t>
            </a:r>
            <a:r>
              <a:rPr lang="de-DE" sz="600" dirty="0"/>
              <a:t> </a:t>
            </a:r>
            <a:r>
              <a:rPr lang="de-DE" sz="600" dirty="0" err="1"/>
              <a:t>of</a:t>
            </a:r>
            <a:r>
              <a:rPr lang="de-DE" sz="600" dirty="0"/>
              <a:t> Working Group I </a:t>
            </a:r>
            <a:r>
              <a:rPr lang="de-DE" sz="600" dirty="0" err="1"/>
              <a:t>to</a:t>
            </a:r>
            <a:r>
              <a:rPr lang="de-DE" sz="600" dirty="0"/>
              <a:t> </a:t>
            </a:r>
            <a:r>
              <a:rPr lang="de-DE" sz="600" dirty="0" err="1"/>
              <a:t>the</a:t>
            </a:r>
            <a:r>
              <a:rPr lang="de-DE" sz="600" dirty="0"/>
              <a:t> </a:t>
            </a:r>
            <a:r>
              <a:rPr lang="de-DE" sz="600" dirty="0" err="1"/>
              <a:t>Sixth</a:t>
            </a:r>
            <a:r>
              <a:rPr lang="de-DE" sz="600" dirty="0"/>
              <a:t> Assessment Report </a:t>
            </a:r>
            <a:r>
              <a:rPr lang="de-DE" sz="600" dirty="0" err="1"/>
              <a:t>of</a:t>
            </a:r>
            <a:r>
              <a:rPr lang="de-DE" sz="600" dirty="0"/>
              <a:t> </a:t>
            </a:r>
            <a:r>
              <a:rPr lang="de-DE" sz="600" dirty="0" err="1"/>
              <a:t>the</a:t>
            </a:r>
            <a:r>
              <a:rPr lang="de-DE" sz="600" dirty="0"/>
              <a:t> </a:t>
            </a:r>
            <a:r>
              <a:rPr lang="de-DE" sz="600" dirty="0" err="1"/>
              <a:t>Intergovernmental</a:t>
            </a:r>
            <a:r>
              <a:rPr lang="de-DE" sz="600" dirty="0"/>
              <a:t> Panel on Climate Change [Chen, D., M. Rojas, B.H. </a:t>
            </a:r>
            <a:r>
              <a:rPr lang="de-DE" sz="600" dirty="0" err="1"/>
              <a:t>Samset</a:t>
            </a:r>
            <a:r>
              <a:rPr lang="de-DE" sz="600" dirty="0"/>
              <a:t>, K. Cobb, A. </a:t>
            </a:r>
            <a:r>
              <a:rPr lang="de-DE" sz="600" dirty="0" err="1"/>
              <a:t>Diongue</a:t>
            </a:r>
            <a:r>
              <a:rPr lang="de-DE" sz="600" dirty="0"/>
              <a:t> </a:t>
            </a:r>
            <a:r>
              <a:rPr lang="de-DE" sz="600" dirty="0" err="1"/>
              <a:t>Niang</a:t>
            </a:r>
            <a:r>
              <a:rPr lang="de-DE" sz="600" dirty="0"/>
              <a:t>, P. Edwards, S. </a:t>
            </a:r>
            <a:r>
              <a:rPr lang="de-DE" sz="600" dirty="0" err="1"/>
              <a:t>Emori</a:t>
            </a:r>
            <a:r>
              <a:rPr lang="de-DE" sz="600" dirty="0"/>
              <a:t>, S.H. </a:t>
            </a:r>
            <a:r>
              <a:rPr lang="de-DE" sz="600" dirty="0" err="1"/>
              <a:t>Faria</a:t>
            </a:r>
            <a:r>
              <a:rPr lang="de-DE" sz="600" dirty="0"/>
              <a:t>, E. Hawkins, P. Hope, P. </a:t>
            </a:r>
            <a:r>
              <a:rPr lang="de-DE" sz="600" dirty="0" err="1"/>
              <a:t>Huybrechts</a:t>
            </a:r>
            <a:r>
              <a:rPr lang="de-DE" sz="600" dirty="0"/>
              <a:t>, M. </a:t>
            </a:r>
            <a:r>
              <a:rPr lang="de-DE" sz="600" dirty="0" err="1"/>
              <a:t>Meinshausen</a:t>
            </a:r>
            <a:r>
              <a:rPr lang="de-DE" sz="600" dirty="0"/>
              <a:t>, S.K. Mustafa, G.-K. Plattner, and A.-M. </a:t>
            </a:r>
            <a:r>
              <a:rPr lang="de-DE" sz="600" dirty="0" err="1"/>
              <a:t>Tréguier</a:t>
            </a:r>
            <a:r>
              <a:rPr lang="de-DE" sz="600" dirty="0"/>
              <a:t>, 2021: Framing, </a:t>
            </a:r>
            <a:r>
              <a:rPr lang="de-DE" sz="600" dirty="0" err="1"/>
              <a:t>Context</a:t>
            </a:r>
            <a:r>
              <a:rPr lang="de-DE" sz="600" dirty="0"/>
              <a:t>, and Methods. </a:t>
            </a:r>
            <a:r>
              <a:rPr lang="de-DE" sz="600" dirty="0" err="1"/>
              <a:t>InClimate</a:t>
            </a:r>
            <a:r>
              <a:rPr lang="de-DE" sz="600" dirty="0"/>
              <a:t> Change 2021: The </a:t>
            </a:r>
            <a:r>
              <a:rPr lang="de-DE" sz="600" dirty="0" err="1"/>
              <a:t>Physical</a:t>
            </a:r>
            <a:r>
              <a:rPr lang="de-DE" sz="600" dirty="0"/>
              <a:t> Science Basis. </a:t>
            </a:r>
            <a:r>
              <a:rPr lang="de-DE" sz="600" dirty="0" err="1"/>
              <a:t>Contribution</a:t>
            </a:r>
            <a:r>
              <a:rPr lang="de-DE" sz="600" dirty="0"/>
              <a:t> </a:t>
            </a:r>
            <a:r>
              <a:rPr lang="de-DE" sz="600" dirty="0" err="1"/>
              <a:t>of</a:t>
            </a:r>
            <a:r>
              <a:rPr lang="de-DE" sz="600" dirty="0"/>
              <a:t> Working Group I </a:t>
            </a:r>
            <a:r>
              <a:rPr lang="de-DE" sz="600" dirty="0" err="1"/>
              <a:t>to</a:t>
            </a:r>
            <a:r>
              <a:rPr lang="de-DE" sz="600" dirty="0"/>
              <a:t> </a:t>
            </a:r>
            <a:r>
              <a:rPr lang="de-DE" sz="600" dirty="0" err="1"/>
              <a:t>the</a:t>
            </a:r>
            <a:r>
              <a:rPr lang="de-DE" sz="600" dirty="0"/>
              <a:t> </a:t>
            </a:r>
            <a:r>
              <a:rPr lang="de-DE" sz="600" dirty="0" err="1"/>
              <a:t>Sixth</a:t>
            </a:r>
            <a:r>
              <a:rPr lang="de-DE" sz="600" dirty="0"/>
              <a:t> Assessment Report </a:t>
            </a:r>
            <a:r>
              <a:rPr lang="de-DE" sz="600" dirty="0" err="1"/>
              <a:t>of</a:t>
            </a:r>
            <a:r>
              <a:rPr lang="de-DE" sz="600" dirty="0"/>
              <a:t> </a:t>
            </a:r>
            <a:r>
              <a:rPr lang="de-DE" sz="600" dirty="0" err="1"/>
              <a:t>the</a:t>
            </a:r>
            <a:r>
              <a:rPr lang="de-DE" sz="600" dirty="0"/>
              <a:t> </a:t>
            </a:r>
            <a:r>
              <a:rPr lang="de-DE" sz="600" dirty="0" err="1"/>
              <a:t>Intergovernmental</a:t>
            </a:r>
            <a:r>
              <a:rPr lang="de-DE" sz="600" dirty="0"/>
              <a:t> Panel on Climate Change[Masson-</a:t>
            </a:r>
            <a:r>
              <a:rPr lang="de-DE" sz="600" dirty="0" err="1"/>
              <a:t>Delmotte</a:t>
            </a:r>
            <a:r>
              <a:rPr lang="de-DE" sz="600" dirty="0"/>
              <a:t>, V., P. </a:t>
            </a:r>
            <a:r>
              <a:rPr lang="de-DE" sz="600" dirty="0" err="1"/>
              <a:t>Zhai</a:t>
            </a:r>
            <a:r>
              <a:rPr lang="de-DE" sz="600" dirty="0"/>
              <a:t>, A. </a:t>
            </a:r>
            <a:r>
              <a:rPr lang="de-DE" sz="600" dirty="0" err="1"/>
              <a:t>Pirani</a:t>
            </a:r>
            <a:r>
              <a:rPr lang="de-DE" sz="600" dirty="0"/>
              <a:t>, S.L. Connors, C. Péan, S. Berger, N. </a:t>
            </a:r>
            <a:r>
              <a:rPr lang="de-DE" sz="600" dirty="0" err="1"/>
              <a:t>Caud</a:t>
            </a:r>
            <a:r>
              <a:rPr lang="de-DE" sz="600" dirty="0"/>
              <a:t>, Y. Chen, L. </a:t>
            </a:r>
            <a:r>
              <a:rPr lang="de-DE" sz="600" dirty="0" err="1"/>
              <a:t>Goldfarb</a:t>
            </a:r>
            <a:r>
              <a:rPr lang="de-DE" sz="600" dirty="0"/>
              <a:t>, M.I. Gomis, M. Huang, K. </a:t>
            </a:r>
            <a:r>
              <a:rPr lang="de-DE" sz="600" dirty="0" err="1"/>
              <a:t>Leitzell</a:t>
            </a:r>
            <a:r>
              <a:rPr lang="de-DE" sz="600" dirty="0"/>
              <a:t>, E. </a:t>
            </a:r>
            <a:r>
              <a:rPr lang="de-DE" sz="600" dirty="0" err="1"/>
              <a:t>Lonnoy</a:t>
            </a:r>
            <a:r>
              <a:rPr lang="de-DE" sz="600" dirty="0"/>
              <a:t>, J.B.R. Matthews, T.K. </a:t>
            </a:r>
            <a:r>
              <a:rPr lang="de-DE" sz="600" dirty="0" err="1"/>
              <a:t>Maycock</a:t>
            </a:r>
            <a:r>
              <a:rPr lang="de-DE" sz="600" dirty="0"/>
              <a:t>, T. </a:t>
            </a:r>
            <a:r>
              <a:rPr lang="de-DE" sz="600" dirty="0" err="1"/>
              <a:t>Waterfield</a:t>
            </a:r>
            <a:r>
              <a:rPr lang="de-DE" sz="600" dirty="0"/>
              <a:t>, O. </a:t>
            </a:r>
            <a:r>
              <a:rPr lang="de-DE" sz="600" dirty="0" err="1"/>
              <a:t>Yelekçi</a:t>
            </a:r>
            <a:r>
              <a:rPr lang="de-DE" sz="600" dirty="0"/>
              <a:t>, R. </a:t>
            </a:r>
            <a:r>
              <a:rPr lang="de-DE" sz="600" dirty="0" err="1"/>
              <a:t>Yu</a:t>
            </a:r>
            <a:r>
              <a:rPr lang="de-DE" sz="600" dirty="0"/>
              <a:t>, and B. Zhou (</a:t>
            </a:r>
            <a:r>
              <a:rPr lang="de-DE" sz="600" dirty="0" err="1"/>
              <a:t>eds</a:t>
            </a:r>
            <a:r>
              <a:rPr lang="de-DE" sz="600" dirty="0"/>
              <a:t>.)]. Cambridge University Press, Cambridge, United Kingdom and New York, NY, USA, pp. 147–286, doi:10.1017/9781009157896.003.]</a:t>
            </a:r>
          </a:p>
        </p:txBody>
      </p:sp>
    </p:spTree>
    <p:extLst>
      <p:ext uri="{BB962C8B-B14F-4D97-AF65-F5344CB8AC3E}">
        <p14:creationId xmlns:p14="http://schemas.microsoft.com/office/powerpoint/2010/main" val="7884213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2">
            <a:extLst>
              <a:ext uri="{FF2B5EF4-FFF2-40B4-BE49-F238E27FC236}">
                <a16:creationId xmlns:a16="http://schemas.microsoft.com/office/drawing/2014/main" id="{F23CD3FA-9027-451A-A295-D562D93D638F}"/>
              </a:ext>
            </a:extLst>
          </p:cNvPr>
          <p:cNvSpPr txBox="1">
            <a:spLocks/>
          </p:cNvSpPr>
          <p:nvPr/>
        </p:nvSpPr>
        <p:spPr bwMode="gray">
          <a:xfrm>
            <a:off x="767407" y="1196752"/>
            <a:ext cx="11233249" cy="5184576"/>
          </a:xfrm>
          <a:prstGeom prst="rect">
            <a:avLst/>
          </a:prstGeom>
        </p:spPr>
        <p:txBody>
          <a:bodyPr vert="horz" lIns="0" tIns="0" rIns="0" bIns="0" rtlCol="0" anchor="t" anchorCtr="0">
            <a:noAutofit/>
          </a:bodyPr>
          <a:lstStyle>
            <a:lvl1pPr marL="266700" indent="-266700" algn="l" defTabSz="914400" rtl="0" eaLnBrk="1" latinLnBrk="0" hangingPunct="1">
              <a:lnSpc>
                <a:spcPct val="114000"/>
              </a:lnSpc>
              <a:spcBef>
                <a:spcPts val="0"/>
              </a:spcBef>
              <a:buFont typeface="Wingdings 3" panose="05040102010807070707" pitchFamily="18" charset="2"/>
              <a:buChar char=""/>
              <a:defRPr sz="1600" kern="1200" spc="30" baseline="0">
                <a:solidFill>
                  <a:schemeClr val="tx1"/>
                </a:solidFill>
                <a:latin typeface="+mn-lt"/>
                <a:ea typeface="+mn-ea"/>
                <a:cs typeface="+mn-cs"/>
              </a:defRPr>
            </a:lvl1pPr>
            <a:lvl2pPr marL="808038" indent="-268288"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2pPr>
            <a:lvl3pPr marL="1341438" indent="-266700"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3pPr>
            <a:lvl4pPr marL="1882775" indent="-268288"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4pPr>
            <a:lvl5pPr marL="2422525" indent="-266700"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0850" lvl="2" indent="-269875">
              <a:lnSpc>
                <a:spcPct val="100000"/>
              </a:lnSpc>
              <a:spcAft>
                <a:spcPts val="1200"/>
              </a:spcAft>
              <a:buClr>
                <a:srgbClr val="000000"/>
              </a:buClr>
              <a:buFont typeface="Symbol"/>
              <a:buChar char=""/>
            </a:pPr>
            <a:r>
              <a:rPr lang="de-DE" sz="2400" spc="-1" dirty="0">
                <a:solidFill>
                  <a:srgbClr val="000000"/>
                </a:solidFill>
                <a:ea typeface="DejaVu Sans"/>
              </a:rPr>
              <a:t>Aufgrund den folgenden Fragestellungen ist es naheliegend diese Änderungen im Kontext zu erdgeschichtlichen CO</a:t>
            </a:r>
            <a:r>
              <a:rPr lang="de-DE" sz="2400" spc="-1" baseline="-25000" dirty="0">
                <a:solidFill>
                  <a:srgbClr val="000000"/>
                </a:solidFill>
                <a:ea typeface="DejaVu Sans"/>
              </a:rPr>
              <a:t>2</a:t>
            </a:r>
            <a:r>
              <a:rPr lang="de-DE" sz="2400" spc="-1" dirty="0">
                <a:solidFill>
                  <a:srgbClr val="000000"/>
                </a:solidFill>
                <a:ea typeface="DejaVu Sans"/>
              </a:rPr>
              <a:t> Änderungen zu betrachten.</a:t>
            </a:r>
          </a:p>
          <a:p>
            <a:pPr marL="806450" lvl="3">
              <a:lnSpc>
                <a:spcPct val="100000"/>
              </a:lnSpc>
              <a:spcAft>
                <a:spcPts val="1200"/>
              </a:spcAft>
              <a:buClr>
                <a:srgbClr val="000000"/>
              </a:buClr>
              <a:buFont typeface="Symbol"/>
              <a:buChar char=""/>
            </a:pPr>
            <a:r>
              <a:rPr lang="de-DE" sz="2400" spc="-1" dirty="0">
                <a:solidFill>
                  <a:srgbClr val="000000"/>
                </a:solidFill>
                <a:ea typeface="DejaVu Sans"/>
              </a:rPr>
              <a:t>Sind die menschgemachten Änderungen groß, klein, schnell oder langsam im Vergleich zu natürlichen?</a:t>
            </a:r>
          </a:p>
          <a:p>
            <a:pPr marL="806450" lvl="3">
              <a:lnSpc>
                <a:spcPct val="100000"/>
              </a:lnSpc>
              <a:spcAft>
                <a:spcPts val="1200"/>
              </a:spcAft>
              <a:buClr>
                <a:srgbClr val="000000"/>
              </a:buClr>
              <a:buFont typeface="Symbol"/>
              <a:buChar char=""/>
            </a:pPr>
            <a:r>
              <a:rPr lang="de-DE" sz="2400" spc="-1" dirty="0">
                <a:solidFill>
                  <a:srgbClr val="000000"/>
                </a:solidFill>
                <a:ea typeface="DejaVu Sans"/>
              </a:rPr>
              <a:t>Wie reagierte das Klima auf vergangene Änderungen?</a:t>
            </a:r>
          </a:p>
          <a:p>
            <a:pPr marL="806450" lvl="3">
              <a:lnSpc>
                <a:spcPct val="100000"/>
              </a:lnSpc>
              <a:spcAft>
                <a:spcPts val="1200"/>
              </a:spcAft>
              <a:buClr>
                <a:srgbClr val="000000"/>
              </a:buClr>
              <a:buFont typeface="Symbol"/>
              <a:buChar char=""/>
            </a:pPr>
            <a:r>
              <a:rPr lang="de-DE" sz="2400" spc="-1" dirty="0">
                <a:solidFill>
                  <a:srgbClr val="000000"/>
                </a:solidFill>
                <a:ea typeface="DejaVu Sans"/>
              </a:rPr>
              <a:t>Welche Prozesse bestimmen die CO</a:t>
            </a:r>
            <a:r>
              <a:rPr lang="de-DE" sz="2400" spc="-1" baseline="-25000" dirty="0">
                <a:solidFill>
                  <a:srgbClr val="000000"/>
                </a:solidFill>
                <a:ea typeface="DejaVu Sans"/>
              </a:rPr>
              <a:t>2</a:t>
            </a:r>
            <a:r>
              <a:rPr lang="de-DE" sz="2400" spc="-1" dirty="0">
                <a:solidFill>
                  <a:srgbClr val="000000"/>
                </a:solidFill>
                <a:ea typeface="DejaVu Sans"/>
              </a:rPr>
              <a:t> Konzentration?</a:t>
            </a:r>
          </a:p>
          <a:p>
            <a:pPr marL="806450" lvl="3">
              <a:lnSpc>
                <a:spcPct val="100000"/>
              </a:lnSpc>
              <a:spcAft>
                <a:spcPts val="1200"/>
              </a:spcAft>
              <a:buClr>
                <a:srgbClr val="000000"/>
              </a:buClr>
              <a:buFont typeface="Symbol"/>
              <a:buChar char=""/>
            </a:pPr>
            <a:r>
              <a:rPr lang="de-DE" sz="2400" spc="-1" dirty="0">
                <a:solidFill>
                  <a:srgbClr val="000000"/>
                </a:solidFill>
                <a:ea typeface="DejaVu Sans"/>
              </a:rPr>
              <a:t>Wie reagieren diese Prozesse auf Störungen (wie die des Menschen)?</a:t>
            </a:r>
          </a:p>
          <a:p>
            <a:pPr marL="450850" lvl="2" indent="-269875">
              <a:lnSpc>
                <a:spcPct val="100000"/>
              </a:lnSpc>
              <a:spcAft>
                <a:spcPts val="1200"/>
              </a:spcAft>
              <a:buClr>
                <a:srgbClr val="000000"/>
              </a:buClr>
              <a:buFont typeface="Symbol"/>
              <a:buChar char=""/>
            </a:pPr>
            <a:r>
              <a:rPr lang="de-DE" sz="2400" spc="-1" dirty="0">
                <a:solidFill>
                  <a:srgbClr val="000000"/>
                </a:solidFill>
                <a:ea typeface="DejaVu Sans"/>
              </a:rPr>
              <a:t>Der Verlauf der erdgeschichtlichen CO</a:t>
            </a:r>
            <a:r>
              <a:rPr lang="de-DE" sz="2400" spc="-1" baseline="-25000" dirty="0">
                <a:solidFill>
                  <a:srgbClr val="000000"/>
                </a:solidFill>
                <a:ea typeface="DejaVu Sans"/>
              </a:rPr>
              <a:t>2</a:t>
            </a:r>
            <a:r>
              <a:rPr lang="de-DE" sz="2400" spc="-1" dirty="0">
                <a:solidFill>
                  <a:srgbClr val="000000"/>
                </a:solidFill>
                <a:ea typeface="DejaVu Sans"/>
              </a:rPr>
              <a:t> Konzentration wird häufig von Klimaskeptikern bewusst oder unbewusst falsch interpretiert. Die Arbeit mit der Grafik ermöglicht den </a:t>
            </a:r>
            <a:r>
              <a:rPr lang="de-DE" sz="2400" spc="-1" dirty="0" err="1">
                <a:solidFill>
                  <a:srgbClr val="000000"/>
                </a:solidFill>
                <a:ea typeface="DejaVu Sans"/>
              </a:rPr>
              <a:t>SuS</a:t>
            </a:r>
            <a:r>
              <a:rPr lang="de-DE" sz="2400" spc="-1" dirty="0">
                <a:solidFill>
                  <a:srgbClr val="000000"/>
                </a:solidFill>
                <a:ea typeface="DejaVu Sans"/>
              </a:rPr>
              <a:t> eigene Schlussfolgerungen ziehen.</a:t>
            </a:r>
          </a:p>
          <a:p>
            <a:pPr marL="443775" lvl="2" indent="0">
              <a:lnSpc>
                <a:spcPct val="100000"/>
              </a:lnSpc>
              <a:spcAft>
                <a:spcPts val="1200"/>
              </a:spcAft>
              <a:buClr>
                <a:srgbClr val="000000"/>
              </a:buClr>
              <a:buNone/>
            </a:pPr>
            <a:endParaRPr lang="de-DE" sz="2400" spc="-1" dirty="0">
              <a:solidFill>
                <a:srgbClr val="000000"/>
              </a:solidFill>
              <a:ea typeface="DejaVu Sans"/>
            </a:endParaRPr>
          </a:p>
        </p:txBody>
      </p:sp>
      <p:sp>
        <p:nvSpPr>
          <p:cNvPr id="4" name="Titel 1">
            <a:extLst>
              <a:ext uri="{FF2B5EF4-FFF2-40B4-BE49-F238E27FC236}">
                <a16:creationId xmlns:a16="http://schemas.microsoft.com/office/drawing/2014/main" id="{07D8D345-D74F-460E-AFD0-43A114671686}"/>
              </a:ext>
            </a:extLst>
          </p:cNvPr>
          <p:cNvSpPr>
            <a:spLocks noGrp="1"/>
          </p:cNvSpPr>
          <p:nvPr>
            <p:ph type="title"/>
          </p:nvPr>
        </p:nvSpPr>
        <p:spPr>
          <a:xfrm>
            <a:off x="767408" y="116632"/>
            <a:ext cx="11305256" cy="864096"/>
          </a:xfrm>
        </p:spPr>
        <p:txBody>
          <a:bodyPr lIns="360000" rIns="360000" anchor="ctr"/>
          <a:lstStyle/>
          <a:p>
            <a:pPr algn="ctr"/>
            <a:r>
              <a:rPr lang="de-DE" dirty="0"/>
              <a:t>Einleitung</a:t>
            </a:r>
          </a:p>
        </p:txBody>
      </p:sp>
    </p:spTree>
    <p:extLst>
      <p:ext uri="{BB962C8B-B14F-4D97-AF65-F5344CB8AC3E}">
        <p14:creationId xmlns:p14="http://schemas.microsoft.com/office/powerpoint/2010/main" val="23638170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2">
            <a:extLst>
              <a:ext uri="{FF2B5EF4-FFF2-40B4-BE49-F238E27FC236}">
                <a16:creationId xmlns:a16="http://schemas.microsoft.com/office/drawing/2014/main" id="{F23CD3FA-9027-451A-A295-D562D93D638F}"/>
              </a:ext>
            </a:extLst>
          </p:cNvPr>
          <p:cNvSpPr txBox="1">
            <a:spLocks/>
          </p:cNvSpPr>
          <p:nvPr/>
        </p:nvSpPr>
        <p:spPr bwMode="gray">
          <a:xfrm>
            <a:off x="767407" y="908720"/>
            <a:ext cx="6048671" cy="5472608"/>
          </a:xfrm>
          <a:prstGeom prst="rect">
            <a:avLst/>
          </a:prstGeom>
        </p:spPr>
        <p:txBody>
          <a:bodyPr vert="horz" lIns="0" tIns="0" rIns="0" bIns="0" rtlCol="0" anchor="t" anchorCtr="0">
            <a:noAutofit/>
          </a:bodyPr>
          <a:lstStyle>
            <a:lvl1pPr marL="266700" indent="-266700" algn="l" defTabSz="914400" rtl="0" eaLnBrk="1" latinLnBrk="0" hangingPunct="1">
              <a:lnSpc>
                <a:spcPct val="114000"/>
              </a:lnSpc>
              <a:spcBef>
                <a:spcPts val="0"/>
              </a:spcBef>
              <a:buFont typeface="Wingdings 3" panose="05040102010807070707" pitchFamily="18" charset="2"/>
              <a:buChar char=""/>
              <a:defRPr sz="1600" kern="1200" spc="30" baseline="0">
                <a:solidFill>
                  <a:schemeClr val="tx1"/>
                </a:solidFill>
                <a:latin typeface="+mn-lt"/>
                <a:ea typeface="+mn-ea"/>
                <a:cs typeface="+mn-cs"/>
              </a:defRPr>
            </a:lvl1pPr>
            <a:lvl2pPr marL="808038" indent="-268288"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2pPr>
            <a:lvl3pPr marL="1341438" indent="-266700"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3pPr>
            <a:lvl4pPr marL="1882775" indent="-268288"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4pPr>
            <a:lvl5pPr marL="2422525" indent="-266700"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0850" lvl="2" indent="-269875">
              <a:lnSpc>
                <a:spcPct val="100000"/>
              </a:lnSpc>
              <a:spcAft>
                <a:spcPts val="600"/>
              </a:spcAft>
              <a:buClr>
                <a:srgbClr val="000000"/>
              </a:buClr>
              <a:buFont typeface="Symbol"/>
              <a:buChar char=""/>
            </a:pPr>
            <a:r>
              <a:rPr lang="de-DE" sz="2000" spc="-1" dirty="0">
                <a:solidFill>
                  <a:srgbClr val="000000"/>
                </a:solidFill>
                <a:ea typeface="DejaVu Sans"/>
              </a:rPr>
              <a:t>Es gibt mehr oder weniger verlässliche Daten zur atmosphärischen CO</a:t>
            </a:r>
            <a:r>
              <a:rPr lang="de-DE" sz="2000" spc="-1" baseline="-25000" dirty="0">
                <a:solidFill>
                  <a:srgbClr val="000000"/>
                </a:solidFill>
                <a:ea typeface="DejaVu Sans"/>
              </a:rPr>
              <a:t>2</a:t>
            </a:r>
            <a:r>
              <a:rPr lang="de-DE" sz="2000" spc="-1" dirty="0">
                <a:solidFill>
                  <a:srgbClr val="000000"/>
                </a:solidFill>
                <a:ea typeface="DejaVu Sans"/>
              </a:rPr>
              <a:t> Konzentration für die vergangenen 450 </a:t>
            </a:r>
            <a:r>
              <a:rPr lang="de-DE" sz="2000" spc="-1" dirty="0" err="1">
                <a:solidFill>
                  <a:srgbClr val="000000"/>
                </a:solidFill>
                <a:ea typeface="DejaVu Sans"/>
              </a:rPr>
              <a:t>Mio</a:t>
            </a:r>
            <a:r>
              <a:rPr lang="de-DE" sz="2000" spc="-1" dirty="0">
                <a:solidFill>
                  <a:srgbClr val="000000"/>
                </a:solidFill>
                <a:ea typeface="DejaVu Sans"/>
              </a:rPr>
              <a:t> Jahre.</a:t>
            </a:r>
          </a:p>
          <a:p>
            <a:pPr marL="450850" lvl="2" indent="-269875">
              <a:lnSpc>
                <a:spcPct val="100000"/>
              </a:lnSpc>
              <a:spcAft>
                <a:spcPts val="600"/>
              </a:spcAft>
              <a:buClr>
                <a:srgbClr val="000000"/>
              </a:buClr>
              <a:buFont typeface="Symbol"/>
              <a:buChar char=""/>
            </a:pPr>
            <a:r>
              <a:rPr lang="de-DE" sz="2000" spc="-1" dirty="0">
                <a:solidFill>
                  <a:srgbClr val="000000"/>
                </a:solidFill>
                <a:ea typeface="DejaVu Sans"/>
              </a:rPr>
              <a:t>Auf verschiedenen Zeitskalen dominieren sehr unterschiedliche Prozesse.</a:t>
            </a:r>
          </a:p>
          <a:p>
            <a:pPr marL="450850" lvl="2" indent="-269875">
              <a:lnSpc>
                <a:spcPct val="100000"/>
              </a:lnSpc>
              <a:spcAft>
                <a:spcPts val="600"/>
              </a:spcAft>
              <a:buClr>
                <a:srgbClr val="000000"/>
              </a:buClr>
              <a:buFont typeface="Symbol"/>
              <a:buChar char=""/>
            </a:pPr>
            <a:r>
              <a:rPr lang="de-DE" sz="2000" spc="-1" dirty="0">
                <a:solidFill>
                  <a:srgbClr val="000000"/>
                </a:solidFill>
                <a:ea typeface="DejaVu Sans"/>
              </a:rPr>
              <a:t>Deshalb ist es nicht einfach diese Daten in einem statischen Plot zu zeigen.</a:t>
            </a:r>
          </a:p>
          <a:p>
            <a:pPr marL="450850" lvl="2" indent="-269875">
              <a:lnSpc>
                <a:spcPct val="100000"/>
              </a:lnSpc>
              <a:spcAft>
                <a:spcPts val="600"/>
              </a:spcAft>
              <a:buClr>
                <a:srgbClr val="000000"/>
              </a:buClr>
              <a:buFont typeface="Symbol"/>
              <a:buChar char=""/>
            </a:pPr>
            <a:r>
              <a:rPr lang="de-DE" sz="2000" spc="-1" dirty="0">
                <a:solidFill>
                  <a:srgbClr val="000000"/>
                </a:solidFill>
                <a:ea typeface="DejaVu Sans"/>
              </a:rPr>
              <a:t>Üblicherweise wählt man verschiedene Zeitachsen.</a:t>
            </a:r>
          </a:p>
          <a:p>
            <a:pPr marL="450850" lvl="2" indent="-269875">
              <a:lnSpc>
                <a:spcPct val="100000"/>
              </a:lnSpc>
              <a:spcAft>
                <a:spcPts val="600"/>
              </a:spcAft>
              <a:buClr>
                <a:srgbClr val="000000"/>
              </a:buClr>
              <a:buFont typeface="Symbol"/>
              <a:buChar char=""/>
            </a:pPr>
            <a:r>
              <a:rPr lang="de-DE" sz="2000" spc="-1" dirty="0">
                <a:solidFill>
                  <a:srgbClr val="000000"/>
                </a:solidFill>
                <a:ea typeface="DejaVu Sans"/>
              </a:rPr>
              <a:t>Dies hat jedoch Nachteile: es erschwert dem ungeübten Betrachter die zeitliche Einordnung von Ereignissen und den Vergleich zeitlicher Konzentrationsänderungen.</a:t>
            </a:r>
          </a:p>
          <a:p>
            <a:pPr marL="450850" lvl="2" indent="-269875">
              <a:lnSpc>
                <a:spcPct val="100000"/>
              </a:lnSpc>
              <a:spcAft>
                <a:spcPts val="600"/>
              </a:spcAft>
              <a:buClr>
                <a:srgbClr val="000000"/>
              </a:buClr>
              <a:buFont typeface="Symbol"/>
              <a:buChar char=""/>
            </a:pPr>
            <a:endParaRPr lang="de-DE" sz="2000" spc="-1" dirty="0">
              <a:solidFill>
                <a:srgbClr val="000000"/>
              </a:solidFill>
              <a:ea typeface="DejaVu Sans"/>
            </a:endParaRPr>
          </a:p>
          <a:p>
            <a:pPr marL="450850" lvl="2" indent="-269875">
              <a:lnSpc>
                <a:spcPct val="100000"/>
              </a:lnSpc>
              <a:spcAft>
                <a:spcPts val="600"/>
              </a:spcAft>
              <a:buClr>
                <a:srgbClr val="000000"/>
              </a:buClr>
              <a:buFont typeface="Symbol"/>
              <a:buChar char=""/>
            </a:pPr>
            <a:endParaRPr lang="de-DE" sz="2000" spc="-1" dirty="0">
              <a:solidFill>
                <a:srgbClr val="000000"/>
              </a:solidFill>
              <a:ea typeface="DejaVu Sans"/>
            </a:endParaRPr>
          </a:p>
          <a:p>
            <a:pPr marL="450850" lvl="2" indent="-269875">
              <a:lnSpc>
                <a:spcPct val="100000"/>
              </a:lnSpc>
              <a:spcAft>
                <a:spcPts val="600"/>
              </a:spcAft>
              <a:buClr>
                <a:srgbClr val="000000"/>
              </a:buClr>
              <a:buFont typeface="Symbol"/>
              <a:buChar char=""/>
            </a:pPr>
            <a:endParaRPr lang="de-DE" sz="2000" spc="-1" dirty="0">
              <a:solidFill>
                <a:srgbClr val="000000"/>
              </a:solidFill>
              <a:ea typeface="DejaVu Sans"/>
            </a:endParaRPr>
          </a:p>
          <a:p>
            <a:pPr marL="450850" lvl="2" indent="-269875">
              <a:lnSpc>
                <a:spcPct val="100000"/>
              </a:lnSpc>
              <a:spcAft>
                <a:spcPts val="600"/>
              </a:spcAft>
              <a:buClr>
                <a:srgbClr val="000000"/>
              </a:buClr>
              <a:buFont typeface="Symbol"/>
              <a:buChar char=""/>
            </a:pPr>
            <a:endParaRPr lang="de-DE" sz="2000" spc="-1" dirty="0">
              <a:solidFill>
                <a:srgbClr val="000000"/>
              </a:solidFill>
              <a:ea typeface="DejaVu Sans"/>
            </a:endParaRPr>
          </a:p>
          <a:p>
            <a:pPr marL="450850" lvl="2" indent="-269875">
              <a:lnSpc>
                <a:spcPct val="100000"/>
              </a:lnSpc>
              <a:spcAft>
                <a:spcPts val="1200"/>
              </a:spcAft>
              <a:buClr>
                <a:srgbClr val="000000"/>
              </a:buClr>
              <a:buNone/>
            </a:pPr>
            <a:endParaRPr lang="de-DE" sz="2000" spc="-1" dirty="0">
              <a:solidFill>
                <a:srgbClr val="000000"/>
              </a:solidFill>
              <a:ea typeface="DejaVu Sans"/>
            </a:endParaRPr>
          </a:p>
        </p:txBody>
      </p:sp>
      <p:sp>
        <p:nvSpPr>
          <p:cNvPr id="4" name="Titel 1">
            <a:extLst>
              <a:ext uri="{FF2B5EF4-FFF2-40B4-BE49-F238E27FC236}">
                <a16:creationId xmlns:a16="http://schemas.microsoft.com/office/drawing/2014/main" id="{07D8D345-D74F-460E-AFD0-43A114671686}"/>
              </a:ext>
            </a:extLst>
          </p:cNvPr>
          <p:cNvSpPr>
            <a:spLocks noGrp="1"/>
          </p:cNvSpPr>
          <p:nvPr>
            <p:ph type="title"/>
          </p:nvPr>
        </p:nvSpPr>
        <p:spPr>
          <a:xfrm>
            <a:off x="767408" y="116632"/>
            <a:ext cx="6048671" cy="864096"/>
          </a:xfrm>
        </p:spPr>
        <p:txBody>
          <a:bodyPr lIns="360000" rIns="360000" anchor="ctr"/>
          <a:lstStyle/>
          <a:p>
            <a:pPr algn="ctr"/>
            <a:r>
              <a:rPr lang="de-DE" dirty="0"/>
              <a:t>Einleitung</a:t>
            </a:r>
          </a:p>
        </p:txBody>
      </p:sp>
      <p:pic>
        <p:nvPicPr>
          <p:cNvPr id="3" name="Grafik 2">
            <a:extLst>
              <a:ext uri="{FF2B5EF4-FFF2-40B4-BE49-F238E27FC236}">
                <a16:creationId xmlns:a16="http://schemas.microsoft.com/office/drawing/2014/main" id="{15368A4F-12FE-4C7D-9C95-6E60B41F0B34}"/>
              </a:ext>
            </a:extLst>
          </p:cNvPr>
          <p:cNvPicPr>
            <a:picLocks noChangeAspect="1"/>
          </p:cNvPicPr>
          <p:nvPr/>
        </p:nvPicPr>
        <p:blipFill>
          <a:blip r:embed="rId3"/>
          <a:stretch>
            <a:fillRect/>
          </a:stretch>
        </p:blipFill>
        <p:spPr>
          <a:xfrm>
            <a:off x="6816080" y="194117"/>
            <a:ext cx="3069400" cy="4242995"/>
          </a:xfrm>
          <a:prstGeom prst="rect">
            <a:avLst/>
          </a:prstGeom>
          <a:ln w="6350">
            <a:solidFill>
              <a:schemeClr val="tx1"/>
            </a:solidFill>
          </a:ln>
          <a:effectLst>
            <a:outerShdw blurRad="50800" dist="38100" dir="5400000" algn="t" rotWithShape="0">
              <a:prstClr val="black">
                <a:alpha val="40000"/>
              </a:prstClr>
            </a:outerShdw>
          </a:effectLst>
        </p:spPr>
      </p:pic>
      <p:pic>
        <p:nvPicPr>
          <p:cNvPr id="7" name="Grafik 6">
            <a:extLst>
              <a:ext uri="{FF2B5EF4-FFF2-40B4-BE49-F238E27FC236}">
                <a16:creationId xmlns:a16="http://schemas.microsoft.com/office/drawing/2014/main" id="{6D3D5D5B-8B21-41D8-96FF-21ECE8B23798}"/>
              </a:ext>
            </a:extLst>
          </p:cNvPr>
          <p:cNvPicPr>
            <a:picLocks noChangeAspect="1"/>
          </p:cNvPicPr>
          <p:nvPr/>
        </p:nvPicPr>
        <p:blipFill>
          <a:blip r:embed="rId4"/>
          <a:stretch>
            <a:fillRect/>
          </a:stretch>
        </p:blipFill>
        <p:spPr>
          <a:xfrm>
            <a:off x="9984775" y="188640"/>
            <a:ext cx="2015882" cy="4248472"/>
          </a:xfrm>
          <a:prstGeom prst="rect">
            <a:avLst/>
          </a:prstGeom>
          <a:ln w="6350">
            <a:solidFill>
              <a:schemeClr val="tx1"/>
            </a:solidFill>
          </a:ln>
          <a:effectLst>
            <a:outerShdw blurRad="50800" dist="38100" dir="5400000" algn="t" rotWithShape="0">
              <a:prstClr val="black">
                <a:alpha val="40000"/>
              </a:prstClr>
            </a:outerShdw>
          </a:effectLst>
        </p:spPr>
      </p:pic>
      <p:pic>
        <p:nvPicPr>
          <p:cNvPr id="9" name="Grafik 8">
            <a:extLst>
              <a:ext uri="{FF2B5EF4-FFF2-40B4-BE49-F238E27FC236}">
                <a16:creationId xmlns:a16="http://schemas.microsoft.com/office/drawing/2014/main" id="{F01EBB32-5CAF-4D2B-B4B6-7D8E63F78694}"/>
              </a:ext>
            </a:extLst>
          </p:cNvPr>
          <p:cNvPicPr>
            <a:picLocks noChangeAspect="1"/>
          </p:cNvPicPr>
          <p:nvPr/>
        </p:nvPicPr>
        <p:blipFill>
          <a:blip r:embed="rId5"/>
          <a:stretch>
            <a:fillRect/>
          </a:stretch>
        </p:blipFill>
        <p:spPr>
          <a:xfrm>
            <a:off x="9195931" y="4576648"/>
            <a:ext cx="2804725" cy="2027177"/>
          </a:xfrm>
          <a:prstGeom prst="rect">
            <a:avLst/>
          </a:prstGeom>
          <a:ln w="6350">
            <a:solidFill>
              <a:schemeClr val="tx1"/>
            </a:solidFill>
          </a:ln>
          <a:effectLst>
            <a:outerShdw blurRad="50800" dist="38100" dir="5400000" algn="t" rotWithShape="0">
              <a:prstClr val="black">
                <a:alpha val="40000"/>
              </a:prstClr>
            </a:outerShdw>
          </a:effectLst>
        </p:spPr>
      </p:pic>
      <p:sp>
        <p:nvSpPr>
          <p:cNvPr id="10" name="Textfeld 9">
            <a:extLst>
              <a:ext uri="{FF2B5EF4-FFF2-40B4-BE49-F238E27FC236}">
                <a16:creationId xmlns:a16="http://schemas.microsoft.com/office/drawing/2014/main" id="{D8034E73-17A5-4F9C-9B14-1F6FF8D7F361}"/>
              </a:ext>
            </a:extLst>
          </p:cNvPr>
          <p:cNvSpPr txBox="1"/>
          <p:nvPr/>
        </p:nvSpPr>
        <p:spPr>
          <a:xfrm>
            <a:off x="6816079" y="4725144"/>
            <a:ext cx="2282935" cy="738664"/>
          </a:xfrm>
          <a:prstGeom prst="rect">
            <a:avLst/>
          </a:prstGeom>
          <a:noFill/>
        </p:spPr>
        <p:txBody>
          <a:bodyPr wrap="square" lIns="0" tIns="0" rIns="0" bIns="0">
            <a:spAutoFit/>
          </a:bodyPr>
          <a:lstStyle/>
          <a:p>
            <a:r>
              <a:rPr lang="de-DE" sz="600" dirty="0"/>
              <a:t>Figure 2.3-5 in IPCC, 2021: Climate Change 2021: The </a:t>
            </a:r>
            <a:r>
              <a:rPr lang="de-DE" sz="600" dirty="0" err="1"/>
              <a:t>Physical</a:t>
            </a:r>
            <a:r>
              <a:rPr lang="de-DE" sz="600" dirty="0"/>
              <a:t> Science Basis. </a:t>
            </a:r>
            <a:r>
              <a:rPr lang="de-DE" sz="600" dirty="0" err="1"/>
              <a:t>Contribution</a:t>
            </a:r>
            <a:r>
              <a:rPr lang="de-DE" sz="600" dirty="0"/>
              <a:t> </a:t>
            </a:r>
            <a:r>
              <a:rPr lang="de-DE" sz="600" dirty="0" err="1"/>
              <a:t>of</a:t>
            </a:r>
            <a:r>
              <a:rPr lang="de-DE" sz="600" dirty="0"/>
              <a:t> Working Group I </a:t>
            </a:r>
            <a:r>
              <a:rPr lang="de-DE" sz="600" dirty="0" err="1"/>
              <a:t>to</a:t>
            </a:r>
            <a:r>
              <a:rPr lang="de-DE" sz="600" dirty="0"/>
              <a:t> </a:t>
            </a:r>
            <a:r>
              <a:rPr lang="de-DE" sz="600" dirty="0" err="1"/>
              <a:t>the</a:t>
            </a:r>
            <a:r>
              <a:rPr lang="de-DE" sz="600" dirty="0"/>
              <a:t> </a:t>
            </a:r>
            <a:r>
              <a:rPr lang="de-DE" sz="600" dirty="0" err="1"/>
              <a:t>Sixth</a:t>
            </a:r>
            <a:r>
              <a:rPr lang="de-DE" sz="600" dirty="0"/>
              <a:t> Assessment Report </a:t>
            </a:r>
            <a:r>
              <a:rPr lang="de-DE" sz="600" dirty="0" err="1"/>
              <a:t>of</a:t>
            </a:r>
            <a:r>
              <a:rPr lang="de-DE" sz="600" dirty="0"/>
              <a:t> </a:t>
            </a:r>
            <a:r>
              <a:rPr lang="de-DE" sz="600" dirty="0" err="1"/>
              <a:t>the</a:t>
            </a:r>
            <a:r>
              <a:rPr lang="de-DE" sz="600" dirty="0"/>
              <a:t> </a:t>
            </a:r>
            <a:r>
              <a:rPr lang="de-DE" sz="600" dirty="0" err="1"/>
              <a:t>Intergovernmental</a:t>
            </a:r>
            <a:r>
              <a:rPr lang="de-DE" sz="600" dirty="0"/>
              <a:t> Panel on Climate Change [Masson-</a:t>
            </a:r>
            <a:r>
              <a:rPr lang="de-DE" sz="600" dirty="0" err="1"/>
              <a:t>Delmotte</a:t>
            </a:r>
            <a:r>
              <a:rPr lang="de-DE" sz="600" dirty="0"/>
              <a:t>, V., P. </a:t>
            </a:r>
            <a:r>
              <a:rPr lang="de-DE" sz="600" dirty="0" err="1"/>
              <a:t>Zhai</a:t>
            </a:r>
            <a:r>
              <a:rPr lang="de-DE" sz="600" dirty="0"/>
              <a:t>, A. </a:t>
            </a:r>
            <a:r>
              <a:rPr lang="de-DE" sz="600" dirty="0" err="1"/>
              <a:t>Pirani</a:t>
            </a:r>
            <a:r>
              <a:rPr lang="de-DE" sz="600" dirty="0"/>
              <a:t>, S.L. Connors, C. Péan, S. Berger, N. </a:t>
            </a:r>
            <a:r>
              <a:rPr lang="de-DE" sz="600" dirty="0" err="1"/>
              <a:t>Caud</a:t>
            </a:r>
            <a:r>
              <a:rPr lang="de-DE" sz="600" dirty="0"/>
              <a:t>, Y. Chen, L. </a:t>
            </a:r>
            <a:r>
              <a:rPr lang="de-DE" sz="600" dirty="0" err="1"/>
              <a:t>Goldfarb</a:t>
            </a:r>
            <a:r>
              <a:rPr lang="de-DE" sz="600" dirty="0"/>
              <a:t>, M.I. Gomis, M. Huang, K. </a:t>
            </a:r>
            <a:r>
              <a:rPr lang="de-DE" sz="600" dirty="0" err="1"/>
              <a:t>Leitzell</a:t>
            </a:r>
            <a:r>
              <a:rPr lang="de-DE" sz="600" dirty="0"/>
              <a:t>, E. </a:t>
            </a:r>
            <a:r>
              <a:rPr lang="de-DE" sz="600" dirty="0" err="1"/>
              <a:t>Lonnoy</a:t>
            </a:r>
            <a:r>
              <a:rPr lang="de-DE" sz="600" dirty="0"/>
              <a:t>, J.B.R. Matthews, T.K. </a:t>
            </a:r>
            <a:r>
              <a:rPr lang="de-DE" sz="600" dirty="0" err="1"/>
              <a:t>Maycock</a:t>
            </a:r>
            <a:r>
              <a:rPr lang="de-DE" sz="600" dirty="0"/>
              <a:t>, T. </a:t>
            </a:r>
            <a:r>
              <a:rPr lang="de-DE" sz="600" dirty="0" err="1"/>
              <a:t>Waterfield</a:t>
            </a:r>
            <a:r>
              <a:rPr lang="de-DE" sz="600" dirty="0"/>
              <a:t>, O. </a:t>
            </a:r>
            <a:r>
              <a:rPr lang="de-DE" sz="600" dirty="0" err="1"/>
              <a:t>Yelekçi</a:t>
            </a:r>
            <a:r>
              <a:rPr lang="de-DE" sz="600" dirty="0"/>
              <a:t>, R. </a:t>
            </a:r>
            <a:r>
              <a:rPr lang="de-DE" sz="600" dirty="0" err="1"/>
              <a:t>Yu</a:t>
            </a:r>
            <a:r>
              <a:rPr lang="de-DE" sz="600" dirty="0"/>
              <a:t>, and B. Zhou (</a:t>
            </a:r>
            <a:r>
              <a:rPr lang="de-DE" sz="600" dirty="0" err="1"/>
              <a:t>eds</a:t>
            </a:r>
            <a:r>
              <a:rPr lang="de-DE" sz="600" dirty="0"/>
              <a:t>.)]. Cambridge University Press. In Press.</a:t>
            </a:r>
          </a:p>
        </p:txBody>
      </p:sp>
    </p:spTree>
    <p:extLst>
      <p:ext uri="{BB962C8B-B14F-4D97-AF65-F5344CB8AC3E}">
        <p14:creationId xmlns:p14="http://schemas.microsoft.com/office/powerpoint/2010/main" val="5218024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8F625655-8BDF-4777-9A99-D68CBD3BCF0E}"/>
              </a:ext>
            </a:extLst>
          </p:cNvPr>
          <p:cNvPicPr>
            <a:picLocks noChangeAspect="1"/>
          </p:cNvPicPr>
          <p:nvPr/>
        </p:nvPicPr>
        <p:blipFill>
          <a:blip r:embed="rId4"/>
          <a:srcRect/>
          <a:stretch/>
        </p:blipFill>
        <p:spPr>
          <a:xfrm>
            <a:off x="1546787" y="764704"/>
            <a:ext cx="9204500" cy="4364303"/>
          </a:xfrm>
          <a:prstGeom prst="rect">
            <a:avLst/>
          </a:prstGeom>
        </p:spPr>
      </p:pic>
      <p:sp>
        <p:nvSpPr>
          <p:cNvPr id="5" name="Inhaltsplatzhalter 2">
            <a:extLst>
              <a:ext uri="{FF2B5EF4-FFF2-40B4-BE49-F238E27FC236}">
                <a16:creationId xmlns:a16="http://schemas.microsoft.com/office/drawing/2014/main" id="{F23CD3FA-9027-451A-A295-D562D93D638F}"/>
              </a:ext>
            </a:extLst>
          </p:cNvPr>
          <p:cNvSpPr txBox="1">
            <a:spLocks/>
          </p:cNvSpPr>
          <p:nvPr/>
        </p:nvSpPr>
        <p:spPr bwMode="gray">
          <a:xfrm>
            <a:off x="767407" y="908720"/>
            <a:ext cx="11233249" cy="2088232"/>
          </a:xfrm>
          <a:prstGeom prst="rect">
            <a:avLst/>
          </a:prstGeom>
        </p:spPr>
        <p:txBody>
          <a:bodyPr vert="horz" lIns="0" tIns="0" rIns="0" bIns="0" rtlCol="0" anchor="t" anchorCtr="0">
            <a:noAutofit/>
          </a:bodyPr>
          <a:lstStyle>
            <a:lvl1pPr marL="266700" indent="-266700" algn="l" defTabSz="914400" rtl="0" eaLnBrk="1" latinLnBrk="0" hangingPunct="1">
              <a:lnSpc>
                <a:spcPct val="114000"/>
              </a:lnSpc>
              <a:spcBef>
                <a:spcPts val="0"/>
              </a:spcBef>
              <a:buFont typeface="Wingdings 3" panose="05040102010807070707" pitchFamily="18" charset="2"/>
              <a:buChar char=""/>
              <a:defRPr sz="1600" kern="1200" spc="30" baseline="0">
                <a:solidFill>
                  <a:schemeClr val="tx1"/>
                </a:solidFill>
                <a:latin typeface="+mn-lt"/>
                <a:ea typeface="+mn-ea"/>
                <a:cs typeface="+mn-cs"/>
              </a:defRPr>
            </a:lvl1pPr>
            <a:lvl2pPr marL="808038" indent="-268288"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2pPr>
            <a:lvl3pPr marL="1341438" indent="-266700"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3pPr>
            <a:lvl4pPr marL="1882775" indent="-268288"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4pPr>
            <a:lvl5pPr marL="2422525" indent="-266700"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25475" lvl="2" indent="-269875">
              <a:lnSpc>
                <a:spcPct val="100000"/>
              </a:lnSpc>
              <a:spcAft>
                <a:spcPts val="600"/>
              </a:spcAft>
              <a:buClr>
                <a:srgbClr val="000000"/>
              </a:buClr>
              <a:buFont typeface="Symbol"/>
              <a:buChar char=""/>
            </a:pPr>
            <a:endParaRPr lang="de-DE" sz="2400" spc="-1" dirty="0">
              <a:solidFill>
                <a:srgbClr val="000000"/>
              </a:solidFill>
              <a:ea typeface="DejaVu Sans"/>
            </a:endParaRPr>
          </a:p>
          <a:p>
            <a:pPr marL="625475" lvl="2" indent="-269875">
              <a:lnSpc>
                <a:spcPct val="100000"/>
              </a:lnSpc>
              <a:spcAft>
                <a:spcPts val="600"/>
              </a:spcAft>
              <a:buClr>
                <a:srgbClr val="000000"/>
              </a:buClr>
              <a:buFont typeface="Symbol"/>
              <a:buChar char=""/>
            </a:pPr>
            <a:endParaRPr lang="de-DE" sz="2400" spc="-1" dirty="0">
              <a:solidFill>
                <a:srgbClr val="000000"/>
              </a:solidFill>
              <a:ea typeface="DejaVu Sans"/>
            </a:endParaRPr>
          </a:p>
          <a:p>
            <a:pPr marL="625475" lvl="2" indent="-269875">
              <a:lnSpc>
                <a:spcPct val="100000"/>
              </a:lnSpc>
              <a:spcAft>
                <a:spcPts val="600"/>
              </a:spcAft>
              <a:buClr>
                <a:srgbClr val="000000"/>
              </a:buClr>
              <a:buFont typeface="Symbol"/>
              <a:buChar char=""/>
            </a:pPr>
            <a:endParaRPr lang="de-DE" sz="2400" spc="-1" dirty="0">
              <a:solidFill>
                <a:srgbClr val="000000"/>
              </a:solidFill>
              <a:ea typeface="DejaVu Sans"/>
            </a:endParaRPr>
          </a:p>
          <a:p>
            <a:pPr marL="443775" lvl="2" indent="0">
              <a:lnSpc>
                <a:spcPct val="100000"/>
              </a:lnSpc>
              <a:spcAft>
                <a:spcPts val="1200"/>
              </a:spcAft>
              <a:buClr>
                <a:srgbClr val="000000"/>
              </a:buClr>
              <a:buNone/>
            </a:pPr>
            <a:endParaRPr lang="de-DE" sz="2400" spc="-1" dirty="0">
              <a:solidFill>
                <a:srgbClr val="000000"/>
              </a:solidFill>
              <a:ea typeface="DejaVu Sans"/>
            </a:endParaRPr>
          </a:p>
        </p:txBody>
      </p:sp>
      <p:sp>
        <p:nvSpPr>
          <p:cNvPr id="4" name="Titel 1">
            <a:extLst>
              <a:ext uri="{FF2B5EF4-FFF2-40B4-BE49-F238E27FC236}">
                <a16:creationId xmlns:a16="http://schemas.microsoft.com/office/drawing/2014/main" id="{07D8D345-D74F-460E-AFD0-43A114671686}"/>
              </a:ext>
            </a:extLst>
          </p:cNvPr>
          <p:cNvSpPr>
            <a:spLocks noGrp="1"/>
          </p:cNvSpPr>
          <p:nvPr>
            <p:ph type="title"/>
          </p:nvPr>
        </p:nvSpPr>
        <p:spPr>
          <a:xfrm>
            <a:off x="767408" y="116632"/>
            <a:ext cx="11305256" cy="864096"/>
          </a:xfrm>
        </p:spPr>
        <p:txBody>
          <a:bodyPr lIns="360000" rIns="360000" anchor="ctr"/>
          <a:lstStyle/>
          <a:p>
            <a:pPr algn="ctr"/>
            <a:r>
              <a:rPr lang="de-DE" dirty="0"/>
              <a:t>Interaktive Grafik</a:t>
            </a:r>
          </a:p>
        </p:txBody>
      </p:sp>
      <p:sp>
        <p:nvSpPr>
          <p:cNvPr id="11" name="Textfeld 10">
            <a:extLst>
              <a:ext uri="{FF2B5EF4-FFF2-40B4-BE49-F238E27FC236}">
                <a16:creationId xmlns:a16="http://schemas.microsoft.com/office/drawing/2014/main" id="{0CEC960D-197A-4AFB-9BA1-7546C12948D8}"/>
              </a:ext>
            </a:extLst>
          </p:cNvPr>
          <p:cNvSpPr txBox="1"/>
          <p:nvPr/>
        </p:nvSpPr>
        <p:spPr>
          <a:xfrm>
            <a:off x="2201906" y="2075057"/>
            <a:ext cx="3957430" cy="492443"/>
          </a:xfrm>
          <a:prstGeom prst="rect">
            <a:avLst/>
          </a:prstGeom>
          <a:solidFill>
            <a:schemeClr val="bg1">
              <a:alpha val="67000"/>
            </a:schemeClr>
          </a:solidFill>
          <a:ln w="3175">
            <a:solidFill>
              <a:schemeClr val="tx1"/>
            </a:solidFill>
          </a:ln>
        </p:spPr>
        <p:txBody>
          <a:bodyPr wrap="none" lIns="0" tIns="0" rIns="0" bIns="0">
            <a:spAutoFit/>
          </a:bodyPr>
          <a:lstStyle/>
          <a:p>
            <a:pPr marL="0" lvl="2" algn="ctr">
              <a:lnSpc>
                <a:spcPct val="100000"/>
              </a:lnSpc>
              <a:spcAft>
                <a:spcPts val="600"/>
              </a:spcAft>
              <a:buClr>
                <a:srgbClr val="000000"/>
              </a:buClr>
            </a:pPr>
            <a:r>
              <a:rPr lang="de-DE" sz="1600" spc="-1" dirty="0">
                <a:solidFill>
                  <a:srgbClr val="FF0000"/>
                </a:solidFill>
                <a:ea typeface="DejaVu Sans"/>
              </a:rPr>
              <a:t>ppm = </a:t>
            </a:r>
            <a:r>
              <a:rPr lang="de-DE" sz="1600" spc="-1" dirty="0" err="1">
                <a:solidFill>
                  <a:srgbClr val="FF0000"/>
                </a:solidFill>
                <a:ea typeface="DejaVu Sans"/>
              </a:rPr>
              <a:t>parts</a:t>
            </a:r>
            <a:r>
              <a:rPr lang="de-DE" sz="1600" spc="-1" dirty="0">
                <a:solidFill>
                  <a:srgbClr val="FF0000"/>
                </a:solidFill>
                <a:ea typeface="DejaVu Sans"/>
              </a:rPr>
              <a:t> per </a:t>
            </a:r>
            <a:r>
              <a:rPr lang="de-DE" sz="1600" spc="-1" dirty="0" err="1">
                <a:solidFill>
                  <a:srgbClr val="FF0000"/>
                </a:solidFill>
                <a:ea typeface="DejaVu Sans"/>
              </a:rPr>
              <a:t>million</a:t>
            </a:r>
            <a:br>
              <a:rPr lang="de-DE" sz="1600" spc="-1" dirty="0">
                <a:solidFill>
                  <a:srgbClr val="FF0000"/>
                </a:solidFill>
                <a:ea typeface="DejaVu Sans"/>
              </a:rPr>
            </a:br>
            <a:r>
              <a:rPr lang="de-DE" sz="1600" spc="-1" dirty="0">
                <a:solidFill>
                  <a:srgbClr val="FF0000"/>
                </a:solidFill>
                <a:ea typeface="DejaVu Sans"/>
              </a:rPr>
              <a:t>(1ppm = 1 CO</a:t>
            </a:r>
            <a:r>
              <a:rPr lang="de-DE" sz="1600" spc="-1" baseline="-25000" dirty="0">
                <a:solidFill>
                  <a:srgbClr val="FF0000"/>
                </a:solidFill>
                <a:ea typeface="DejaVu Sans"/>
              </a:rPr>
              <a:t>2</a:t>
            </a:r>
            <a:r>
              <a:rPr lang="de-DE" sz="1600" spc="-1" dirty="0">
                <a:solidFill>
                  <a:srgbClr val="FF0000"/>
                </a:solidFill>
                <a:ea typeface="DejaVu Sans"/>
              </a:rPr>
              <a:t>-Molekül pro </a:t>
            </a:r>
            <a:r>
              <a:rPr lang="de-DE" sz="1600" spc="-1" dirty="0" err="1">
                <a:solidFill>
                  <a:srgbClr val="FF0000"/>
                </a:solidFill>
                <a:ea typeface="DejaVu Sans"/>
              </a:rPr>
              <a:t>Mio</a:t>
            </a:r>
            <a:r>
              <a:rPr lang="de-DE" sz="1600" spc="-1" dirty="0">
                <a:solidFill>
                  <a:srgbClr val="FF0000"/>
                </a:solidFill>
                <a:ea typeface="DejaVu Sans"/>
              </a:rPr>
              <a:t> </a:t>
            </a:r>
            <a:r>
              <a:rPr lang="de-DE" sz="1600" spc="-1" dirty="0" err="1">
                <a:solidFill>
                  <a:srgbClr val="FF0000"/>
                </a:solidFill>
                <a:ea typeface="DejaVu Sans"/>
              </a:rPr>
              <a:t>Luftmolek</a:t>
            </a:r>
            <a:r>
              <a:rPr lang="de-DE" sz="1600" spc="-1" dirty="0">
                <a:solidFill>
                  <a:srgbClr val="FF0000"/>
                </a:solidFill>
                <a:ea typeface="DejaVu Sans"/>
              </a:rPr>
              <a:t>.)</a:t>
            </a:r>
          </a:p>
        </p:txBody>
      </p:sp>
      <p:cxnSp>
        <p:nvCxnSpPr>
          <p:cNvPr id="9" name="Gerade Verbindung mit Pfeil 8">
            <a:extLst>
              <a:ext uri="{FF2B5EF4-FFF2-40B4-BE49-F238E27FC236}">
                <a16:creationId xmlns:a16="http://schemas.microsoft.com/office/drawing/2014/main" id="{8AEEFED4-37FF-46D4-B237-1DF44FBF1300}"/>
              </a:ext>
            </a:extLst>
          </p:cNvPr>
          <p:cNvCxnSpPr>
            <a:cxnSpLocks/>
          </p:cNvCxnSpPr>
          <p:nvPr/>
        </p:nvCxnSpPr>
        <p:spPr>
          <a:xfrm flipH="1">
            <a:off x="1733550" y="2232212"/>
            <a:ext cx="1265144" cy="123638"/>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feld 14">
            <a:extLst>
              <a:ext uri="{FF2B5EF4-FFF2-40B4-BE49-F238E27FC236}">
                <a16:creationId xmlns:a16="http://schemas.microsoft.com/office/drawing/2014/main" id="{C47C634C-086C-46E5-A137-0D06E5073DAD}"/>
              </a:ext>
            </a:extLst>
          </p:cNvPr>
          <p:cNvSpPr txBox="1"/>
          <p:nvPr/>
        </p:nvSpPr>
        <p:spPr>
          <a:xfrm>
            <a:off x="3405193" y="4660669"/>
            <a:ext cx="2330767" cy="246221"/>
          </a:xfrm>
          <a:prstGeom prst="rect">
            <a:avLst/>
          </a:prstGeom>
          <a:solidFill>
            <a:schemeClr val="bg1">
              <a:alpha val="67000"/>
            </a:schemeClr>
          </a:solidFill>
          <a:ln w="3175">
            <a:solidFill>
              <a:schemeClr val="tx1"/>
            </a:solidFill>
          </a:ln>
        </p:spPr>
        <p:txBody>
          <a:bodyPr wrap="none" lIns="0" tIns="0" rIns="0" bIns="0">
            <a:spAutoFit/>
          </a:bodyPr>
          <a:lstStyle/>
          <a:p>
            <a:pPr marL="0" lvl="2" algn="ctr">
              <a:lnSpc>
                <a:spcPct val="100000"/>
              </a:lnSpc>
              <a:spcAft>
                <a:spcPts val="600"/>
              </a:spcAft>
              <a:buClr>
                <a:srgbClr val="000000"/>
              </a:buClr>
            </a:pPr>
            <a:r>
              <a:rPr lang="de-DE" sz="1600" spc="-1" dirty="0">
                <a:solidFill>
                  <a:srgbClr val="FF0000"/>
                </a:solidFill>
                <a:ea typeface="DejaVu Sans"/>
              </a:rPr>
              <a:t>Schieberegler Zeitbereich</a:t>
            </a:r>
          </a:p>
        </p:txBody>
      </p:sp>
      <p:sp>
        <p:nvSpPr>
          <p:cNvPr id="21" name="Textfeld 20">
            <a:extLst>
              <a:ext uri="{FF2B5EF4-FFF2-40B4-BE49-F238E27FC236}">
                <a16:creationId xmlns:a16="http://schemas.microsoft.com/office/drawing/2014/main" id="{FE47934E-4AFB-4775-916C-DC02DFA47977}"/>
              </a:ext>
            </a:extLst>
          </p:cNvPr>
          <p:cNvSpPr txBox="1"/>
          <p:nvPr/>
        </p:nvSpPr>
        <p:spPr>
          <a:xfrm>
            <a:off x="5275790" y="2890666"/>
            <a:ext cx="1909818" cy="246221"/>
          </a:xfrm>
          <a:prstGeom prst="rect">
            <a:avLst/>
          </a:prstGeom>
          <a:solidFill>
            <a:schemeClr val="bg1">
              <a:alpha val="67000"/>
            </a:schemeClr>
          </a:solidFill>
          <a:ln w="3175">
            <a:solidFill>
              <a:schemeClr val="tx1"/>
            </a:solidFill>
          </a:ln>
        </p:spPr>
        <p:txBody>
          <a:bodyPr wrap="none" lIns="0" tIns="0" rIns="0" bIns="0">
            <a:spAutoFit/>
          </a:bodyPr>
          <a:lstStyle/>
          <a:p>
            <a:pPr marL="0" lvl="2" algn="ctr">
              <a:lnSpc>
                <a:spcPct val="100000"/>
              </a:lnSpc>
              <a:spcAft>
                <a:spcPts val="600"/>
              </a:spcAft>
              <a:buClr>
                <a:srgbClr val="000000"/>
              </a:buClr>
            </a:pPr>
            <a:r>
              <a:rPr lang="de-DE" sz="1600" spc="-1" dirty="0">
                <a:solidFill>
                  <a:srgbClr val="FF0000"/>
                </a:solidFill>
                <a:ea typeface="DejaVu Sans"/>
              </a:rPr>
              <a:t>Unsicherheitsbereich</a:t>
            </a:r>
          </a:p>
        </p:txBody>
      </p:sp>
      <p:cxnSp>
        <p:nvCxnSpPr>
          <p:cNvPr id="22" name="Gerade Verbindung mit Pfeil 21">
            <a:extLst>
              <a:ext uri="{FF2B5EF4-FFF2-40B4-BE49-F238E27FC236}">
                <a16:creationId xmlns:a16="http://schemas.microsoft.com/office/drawing/2014/main" id="{5543AA79-A5A2-477E-9E65-049C758558BC}"/>
              </a:ext>
            </a:extLst>
          </p:cNvPr>
          <p:cNvCxnSpPr>
            <a:cxnSpLocks/>
          </p:cNvCxnSpPr>
          <p:nvPr/>
        </p:nvCxnSpPr>
        <p:spPr>
          <a:xfrm>
            <a:off x="7297925" y="2420888"/>
            <a:ext cx="3828" cy="799683"/>
          </a:xfrm>
          <a:prstGeom prst="straightConnector1">
            <a:avLst/>
          </a:prstGeom>
          <a:ln w="635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27" name="Gruppieren 26">
            <a:extLst>
              <a:ext uri="{FF2B5EF4-FFF2-40B4-BE49-F238E27FC236}">
                <a16:creationId xmlns:a16="http://schemas.microsoft.com/office/drawing/2014/main" id="{B6560380-BF21-4C5B-B7EF-E23E370FB60A}"/>
              </a:ext>
            </a:extLst>
          </p:cNvPr>
          <p:cNvGrpSpPr/>
          <p:nvPr/>
        </p:nvGrpSpPr>
        <p:grpSpPr>
          <a:xfrm>
            <a:off x="3907680" y="4989069"/>
            <a:ext cx="1325793" cy="2"/>
            <a:chOff x="3907414" y="4989069"/>
            <a:chExt cx="1325793" cy="2"/>
          </a:xfrm>
        </p:grpSpPr>
        <p:cxnSp>
          <p:nvCxnSpPr>
            <p:cNvPr id="30" name="Gerade Verbindung mit Pfeil 29">
              <a:extLst>
                <a:ext uri="{FF2B5EF4-FFF2-40B4-BE49-F238E27FC236}">
                  <a16:creationId xmlns:a16="http://schemas.microsoft.com/office/drawing/2014/main" id="{D06DD591-1DCB-41E0-8423-86721264C36A}"/>
                </a:ext>
              </a:extLst>
            </p:cNvPr>
            <p:cNvCxnSpPr>
              <a:cxnSpLocks/>
            </p:cNvCxnSpPr>
            <p:nvPr/>
          </p:nvCxnSpPr>
          <p:spPr>
            <a:xfrm flipH="1">
              <a:off x="3907414" y="4989070"/>
              <a:ext cx="546414" cy="1"/>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Gerade Verbindung mit Pfeil 31">
              <a:extLst>
                <a:ext uri="{FF2B5EF4-FFF2-40B4-BE49-F238E27FC236}">
                  <a16:creationId xmlns:a16="http://schemas.microsoft.com/office/drawing/2014/main" id="{B77C56D6-62C4-4BA4-A799-8D0907F1063D}"/>
                </a:ext>
              </a:extLst>
            </p:cNvPr>
            <p:cNvCxnSpPr>
              <a:cxnSpLocks/>
            </p:cNvCxnSpPr>
            <p:nvPr/>
          </p:nvCxnSpPr>
          <p:spPr>
            <a:xfrm flipH="1">
              <a:off x="4686793" y="4989069"/>
              <a:ext cx="546414" cy="1"/>
            </a:xfrm>
            <a:prstGeom prst="straightConnector1">
              <a:avLst/>
            </a:prstGeom>
            <a:ln w="635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grpSp>
      <p:sp>
        <p:nvSpPr>
          <p:cNvPr id="33" name="Textfeld 32">
            <a:extLst>
              <a:ext uri="{FF2B5EF4-FFF2-40B4-BE49-F238E27FC236}">
                <a16:creationId xmlns:a16="http://schemas.microsoft.com/office/drawing/2014/main" id="{48315633-676E-48FE-A6E5-08115FD3C794}"/>
              </a:ext>
            </a:extLst>
          </p:cNvPr>
          <p:cNvSpPr txBox="1"/>
          <p:nvPr/>
        </p:nvSpPr>
        <p:spPr>
          <a:xfrm>
            <a:off x="6805922" y="1124744"/>
            <a:ext cx="3702232" cy="246221"/>
          </a:xfrm>
          <a:prstGeom prst="rect">
            <a:avLst/>
          </a:prstGeom>
          <a:solidFill>
            <a:schemeClr val="bg1">
              <a:alpha val="67000"/>
            </a:schemeClr>
          </a:solidFill>
          <a:ln w="3175">
            <a:solidFill>
              <a:schemeClr val="tx1"/>
            </a:solidFill>
          </a:ln>
        </p:spPr>
        <p:txBody>
          <a:bodyPr wrap="none" lIns="0" tIns="0" rIns="0" bIns="0">
            <a:spAutoFit/>
          </a:bodyPr>
          <a:lstStyle/>
          <a:p>
            <a:pPr marL="0" lvl="2" algn="ctr">
              <a:lnSpc>
                <a:spcPct val="100000"/>
              </a:lnSpc>
              <a:spcAft>
                <a:spcPts val="600"/>
              </a:spcAft>
              <a:buClr>
                <a:srgbClr val="000000"/>
              </a:buClr>
            </a:pPr>
            <a:r>
              <a:rPr lang="de-DE" sz="1600" spc="-1" dirty="0">
                <a:solidFill>
                  <a:srgbClr val="FF0000"/>
                </a:solidFill>
                <a:ea typeface="DejaVu Sans"/>
              </a:rPr>
              <a:t>Erdzeitalter (Ära, Periode, Epoche, Alter)</a:t>
            </a:r>
          </a:p>
        </p:txBody>
      </p:sp>
      <p:sp>
        <p:nvSpPr>
          <p:cNvPr id="34" name="Textfeld 33">
            <a:extLst>
              <a:ext uri="{FF2B5EF4-FFF2-40B4-BE49-F238E27FC236}">
                <a16:creationId xmlns:a16="http://schemas.microsoft.com/office/drawing/2014/main" id="{4BD8E975-87B2-494D-9CC6-BD87686AA0AB}"/>
              </a:ext>
            </a:extLst>
          </p:cNvPr>
          <p:cNvSpPr txBox="1"/>
          <p:nvPr/>
        </p:nvSpPr>
        <p:spPr>
          <a:xfrm>
            <a:off x="3575720" y="4213353"/>
            <a:ext cx="3763787" cy="246221"/>
          </a:xfrm>
          <a:prstGeom prst="rect">
            <a:avLst/>
          </a:prstGeom>
          <a:solidFill>
            <a:schemeClr val="bg1">
              <a:alpha val="67000"/>
            </a:schemeClr>
          </a:solidFill>
          <a:ln w="3175">
            <a:solidFill>
              <a:schemeClr val="tx1"/>
            </a:solidFill>
          </a:ln>
        </p:spPr>
        <p:txBody>
          <a:bodyPr wrap="none" lIns="0" tIns="0" rIns="0" bIns="0">
            <a:spAutoFit/>
          </a:bodyPr>
          <a:lstStyle/>
          <a:p>
            <a:pPr marL="0" lvl="2" algn="ctr">
              <a:lnSpc>
                <a:spcPct val="100000"/>
              </a:lnSpc>
              <a:spcAft>
                <a:spcPts val="600"/>
              </a:spcAft>
              <a:buClr>
                <a:srgbClr val="000000"/>
              </a:buClr>
            </a:pPr>
            <a:r>
              <a:rPr lang="de-DE" sz="1600" spc="-1" dirty="0">
                <a:solidFill>
                  <a:srgbClr val="FF0000"/>
                </a:solidFill>
                <a:ea typeface="DejaVu Sans"/>
              </a:rPr>
              <a:t>Dynamisch ein-/ausblendende Ereignisse</a:t>
            </a:r>
          </a:p>
        </p:txBody>
      </p:sp>
      <p:cxnSp>
        <p:nvCxnSpPr>
          <p:cNvPr id="35" name="Gerade Verbindung mit Pfeil 34">
            <a:extLst>
              <a:ext uri="{FF2B5EF4-FFF2-40B4-BE49-F238E27FC236}">
                <a16:creationId xmlns:a16="http://schemas.microsoft.com/office/drawing/2014/main" id="{40E3C112-B139-47D3-ACA5-0076B28B492C}"/>
              </a:ext>
            </a:extLst>
          </p:cNvPr>
          <p:cNvCxnSpPr>
            <a:cxnSpLocks/>
          </p:cNvCxnSpPr>
          <p:nvPr/>
        </p:nvCxnSpPr>
        <p:spPr>
          <a:xfrm flipH="1" flipV="1">
            <a:off x="4407600" y="3920793"/>
            <a:ext cx="392256" cy="247625"/>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Gerade Verbindung mit Pfeil 38">
            <a:extLst>
              <a:ext uri="{FF2B5EF4-FFF2-40B4-BE49-F238E27FC236}">
                <a16:creationId xmlns:a16="http://schemas.microsoft.com/office/drawing/2014/main" id="{ABE211AA-8F0A-4F79-AF78-F9F4B5092EFA}"/>
              </a:ext>
            </a:extLst>
          </p:cNvPr>
          <p:cNvCxnSpPr>
            <a:cxnSpLocks/>
          </p:cNvCxnSpPr>
          <p:nvPr/>
        </p:nvCxnSpPr>
        <p:spPr>
          <a:xfrm flipV="1">
            <a:off x="6828789" y="3989735"/>
            <a:ext cx="356819" cy="178683"/>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45" name="Objekt 44">
            <a:extLst>
              <a:ext uri="{FF2B5EF4-FFF2-40B4-BE49-F238E27FC236}">
                <a16:creationId xmlns:a16="http://schemas.microsoft.com/office/drawing/2014/main" id="{EB5E8F27-4DD9-4A93-9769-E800874D54A7}"/>
              </a:ext>
            </a:extLst>
          </p:cNvPr>
          <p:cNvGraphicFramePr>
            <a:graphicFrameLocks noChangeAspect="1"/>
          </p:cNvGraphicFramePr>
          <p:nvPr>
            <p:extLst>
              <p:ext uri="{D42A27DB-BD31-4B8C-83A1-F6EECF244321}">
                <p14:modId xmlns:p14="http://schemas.microsoft.com/office/powerpoint/2010/main" val="4226397363"/>
              </p:ext>
            </p:extLst>
          </p:nvPr>
        </p:nvGraphicFramePr>
        <p:xfrm>
          <a:off x="8366831" y="2756223"/>
          <a:ext cx="853370" cy="447234"/>
        </p:xfrm>
        <a:graphic>
          <a:graphicData uri="http://schemas.openxmlformats.org/presentationml/2006/ole">
            <mc:AlternateContent xmlns:mc="http://schemas.openxmlformats.org/markup-compatibility/2006">
              <mc:Choice xmlns:v="urn:schemas-microsoft-com:vml" Requires="v">
                <p:oleObj spid="_x0000_s1067" name="Bitmap Image" r:id="rId5" imgW="1120320" imgH="586800" progId="PBrush">
                  <p:embed/>
                </p:oleObj>
              </mc:Choice>
              <mc:Fallback>
                <p:oleObj name="Bitmap Image" r:id="rId5" imgW="1120320" imgH="586800" progId="PBrush">
                  <p:embed/>
                  <p:pic>
                    <p:nvPicPr>
                      <p:cNvPr id="0" name=""/>
                      <p:cNvPicPr/>
                      <p:nvPr/>
                    </p:nvPicPr>
                    <p:blipFill>
                      <a:blip r:embed="rId6"/>
                      <a:stretch>
                        <a:fillRect/>
                      </a:stretch>
                    </p:blipFill>
                    <p:spPr>
                      <a:xfrm>
                        <a:off x="8366831" y="2756223"/>
                        <a:ext cx="853370" cy="447234"/>
                      </a:xfrm>
                      <a:prstGeom prst="rect">
                        <a:avLst/>
                      </a:prstGeom>
                    </p:spPr>
                  </p:pic>
                </p:oleObj>
              </mc:Fallback>
            </mc:AlternateContent>
          </a:graphicData>
        </a:graphic>
      </p:graphicFrame>
      <p:sp>
        <p:nvSpPr>
          <p:cNvPr id="20" name="Textfeld 19">
            <a:extLst>
              <a:ext uri="{FF2B5EF4-FFF2-40B4-BE49-F238E27FC236}">
                <a16:creationId xmlns:a16="http://schemas.microsoft.com/office/drawing/2014/main" id="{9705AB74-3E00-4662-9FC2-177BC46499D8}"/>
              </a:ext>
            </a:extLst>
          </p:cNvPr>
          <p:cNvSpPr txBox="1"/>
          <p:nvPr/>
        </p:nvSpPr>
        <p:spPr>
          <a:xfrm>
            <a:off x="8219193" y="1963679"/>
            <a:ext cx="875689" cy="246221"/>
          </a:xfrm>
          <a:prstGeom prst="rect">
            <a:avLst/>
          </a:prstGeom>
          <a:solidFill>
            <a:schemeClr val="bg1">
              <a:alpha val="67000"/>
            </a:schemeClr>
          </a:solidFill>
          <a:ln w="3175">
            <a:solidFill>
              <a:schemeClr val="tx1"/>
            </a:solidFill>
          </a:ln>
        </p:spPr>
        <p:txBody>
          <a:bodyPr wrap="none" lIns="0" tIns="0" rIns="0" bIns="0">
            <a:spAutoFit/>
          </a:bodyPr>
          <a:lstStyle/>
          <a:p>
            <a:pPr marL="0" lvl="2" algn="ctr">
              <a:lnSpc>
                <a:spcPct val="100000"/>
              </a:lnSpc>
              <a:spcAft>
                <a:spcPts val="600"/>
              </a:spcAft>
              <a:buClr>
                <a:srgbClr val="000000"/>
              </a:buClr>
            </a:pPr>
            <a:r>
              <a:rPr lang="de-DE" sz="1600" spc="-1" dirty="0" err="1">
                <a:solidFill>
                  <a:srgbClr val="FF0000"/>
                </a:solidFill>
                <a:ea typeface="DejaVu Sans"/>
              </a:rPr>
              <a:t>Hovertool</a:t>
            </a:r>
            <a:endParaRPr lang="de-DE" sz="1600" spc="-1" dirty="0">
              <a:solidFill>
                <a:srgbClr val="FF0000"/>
              </a:solidFill>
              <a:ea typeface="DejaVu Sans"/>
            </a:endParaRPr>
          </a:p>
        </p:txBody>
      </p:sp>
      <p:cxnSp>
        <p:nvCxnSpPr>
          <p:cNvPr id="23" name="Gerade Verbindung mit Pfeil 22">
            <a:extLst>
              <a:ext uri="{FF2B5EF4-FFF2-40B4-BE49-F238E27FC236}">
                <a16:creationId xmlns:a16="http://schemas.microsoft.com/office/drawing/2014/main" id="{D709DB51-7A52-4F4A-BEE6-D040B696D2BC}"/>
              </a:ext>
            </a:extLst>
          </p:cNvPr>
          <p:cNvCxnSpPr>
            <a:cxnSpLocks/>
            <a:endCxn id="45" idx="0"/>
          </p:cNvCxnSpPr>
          <p:nvPr/>
        </p:nvCxnSpPr>
        <p:spPr>
          <a:xfrm>
            <a:off x="8657037" y="2232212"/>
            <a:ext cx="136479" cy="524011"/>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Inhaltsplatzhalter 2">
            <a:extLst>
              <a:ext uri="{FF2B5EF4-FFF2-40B4-BE49-F238E27FC236}">
                <a16:creationId xmlns:a16="http://schemas.microsoft.com/office/drawing/2014/main" id="{266024D1-1831-4680-8541-C5AF9FE934F0}"/>
              </a:ext>
            </a:extLst>
          </p:cNvPr>
          <p:cNvSpPr txBox="1">
            <a:spLocks/>
          </p:cNvSpPr>
          <p:nvPr/>
        </p:nvSpPr>
        <p:spPr bwMode="gray">
          <a:xfrm>
            <a:off x="911424" y="5157192"/>
            <a:ext cx="11280576" cy="1692771"/>
          </a:xfrm>
          <a:prstGeom prst="rect">
            <a:avLst/>
          </a:prstGeom>
        </p:spPr>
        <p:txBody>
          <a:bodyPr vert="horz" wrap="square" lIns="0" tIns="0" rIns="0" bIns="0" rtlCol="0" anchor="t" anchorCtr="0">
            <a:spAutoFit/>
          </a:bodyPr>
          <a:lstStyle>
            <a:lvl1pPr marL="266700" indent="-266700" algn="l" defTabSz="914400" rtl="0" eaLnBrk="1" latinLnBrk="0" hangingPunct="1">
              <a:lnSpc>
                <a:spcPct val="114000"/>
              </a:lnSpc>
              <a:spcBef>
                <a:spcPts val="0"/>
              </a:spcBef>
              <a:buFont typeface="Wingdings 3" panose="05040102010807070707" pitchFamily="18" charset="2"/>
              <a:buChar char=""/>
              <a:defRPr sz="1600" kern="1200" spc="30" baseline="0">
                <a:solidFill>
                  <a:schemeClr val="tx1"/>
                </a:solidFill>
                <a:latin typeface="+mn-lt"/>
                <a:ea typeface="+mn-ea"/>
                <a:cs typeface="+mn-cs"/>
              </a:defRPr>
            </a:lvl1pPr>
            <a:lvl2pPr marL="808038" indent="-268288"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2pPr>
            <a:lvl3pPr marL="1341438" indent="-266700"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3pPr>
            <a:lvl4pPr marL="1882775" indent="-268288"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4pPr>
            <a:lvl5pPr marL="2422525" indent="-266700"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0850" lvl="2" indent="-273050">
              <a:lnSpc>
                <a:spcPct val="100000"/>
              </a:lnSpc>
              <a:spcAft>
                <a:spcPts val="600"/>
              </a:spcAft>
              <a:buClr>
                <a:srgbClr val="000000"/>
              </a:buClr>
              <a:buFont typeface="Symbol"/>
              <a:buChar char=""/>
            </a:pPr>
            <a:r>
              <a:rPr lang="de-DE" sz="2000" spc="-1" dirty="0">
                <a:solidFill>
                  <a:srgbClr val="000000"/>
                </a:solidFill>
                <a:ea typeface="DejaVu Sans"/>
              </a:rPr>
              <a:t>Die Grafik zeigt die atmosphärischen CO</a:t>
            </a:r>
            <a:r>
              <a:rPr lang="de-DE" sz="2000" spc="-1" baseline="-25000" dirty="0">
                <a:solidFill>
                  <a:srgbClr val="000000"/>
                </a:solidFill>
                <a:ea typeface="DejaVu Sans"/>
              </a:rPr>
              <a:t>2</a:t>
            </a:r>
            <a:r>
              <a:rPr lang="de-DE" sz="2000" spc="-1" dirty="0">
                <a:solidFill>
                  <a:srgbClr val="000000"/>
                </a:solidFill>
                <a:ea typeface="DejaVu Sans"/>
              </a:rPr>
              <a:t> Konzentration der vergangenen 450 </a:t>
            </a:r>
            <a:r>
              <a:rPr lang="de-DE" sz="2000" spc="-1" dirty="0" err="1">
                <a:solidFill>
                  <a:srgbClr val="000000"/>
                </a:solidFill>
                <a:ea typeface="DejaVu Sans"/>
              </a:rPr>
              <a:t>Mio</a:t>
            </a:r>
            <a:r>
              <a:rPr lang="de-DE" sz="2000" spc="-1" dirty="0">
                <a:solidFill>
                  <a:srgbClr val="000000"/>
                </a:solidFill>
                <a:ea typeface="DejaVu Sans"/>
              </a:rPr>
              <a:t> Jahre bestimmt mit vier unterschiedlichen Messmethoden.</a:t>
            </a:r>
          </a:p>
          <a:p>
            <a:pPr marL="450850" lvl="2" indent="-273050">
              <a:lnSpc>
                <a:spcPct val="100000"/>
              </a:lnSpc>
              <a:spcAft>
                <a:spcPts val="600"/>
              </a:spcAft>
              <a:buClr>
                <a:srgbClr val="000000"/>
              </a:buClr>
              <a:buFont typeface="Symbol"/>
              <a:buChar char=""/>
            </a:pPr>
            <a:r>
              <a:rPr lang="de-DE" sz="2000" spc="-1" dirty="0">
                <a:solidFill>
                  <a:srgbClr val="000000"/>
                </a:solidFill>
                <a:ea typeface="DejaVu Sans"/>
              </a:rPr>
              <a:t>Sie verwendet Datensätze die auch für den 6. Sachstandsbericht des IPCC verwendet werden und Satellitenmessungen des europäischen Copernicus Climate Change Service C3S.</a:t>
            </a:r>
          </a:p>
          <a:p>
            <a:pPr marL="450850" lvl="2" indent="-273050">
              <a:lnSpc>
                <a:spcPct val="100000"/>
              </a:lnSpc>
              <a:spcAft>
                <a:spcPts val="600"/>
              </a:spcAft>
              <a:buClr>
                <a:srgbClr val="000000"/>
              </a:buClr>
              <a:buFont typeface="Symbol"/>
              <a:buChar char=""/>
            </a:pPr>
            <a:r>
              <a:rPr lang="de-DE" sz="2000" spc="-1" dirty="0">
                <a:solidFill>
                  <a:srgbClr val="000000"/>
                </a:solidFill>
                <a:ea typeface="DejaVu Sans"/>
              </a:rPr>
              <a:t>Für die Interpretation sind Grundlagen zu den Messmethoden und dem Kohlenstoffzyklus nötig.</a:t>
            </a:r>
          </a:p>
        </p:txBody>
      </p:sp>
    </p:spTree>
    <p:extLst>
      <p:ext uri="{BB962C8B-B14F-4D97-AF65-F5344CB8AC3E}">
        <p14:creationId xmlns:p14="http://schemas.microsoft.com/office/powerpoint/2010/main" val="22268330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F1F9184D-0AD0-4EC7-893A-DD923FCF44B9}"/>
              </a:ext>
            </a:extLst>
          </p:cNvPr>
          <p:cNvPicPr>
            <a:picLocks noChangeAspect="1"/>
          </p:cNvPicPr>
          <p:nvPr/>
        </p:nvPicPr>
        <p:blipFill>
          <a:blip r:embed="rId3"/>
          <a:stretch>
            <a:fillRect/>
          </a:stretch>
        </p:blipFill>
        <p:spPr>
          <a:xfrm>
            <a:off x="7032944" y="3397333"/>
            <a:ext cx="5040000" cy="2944498"/>
          </a:xfrm>
          <a:prstGeom prst="rect">
            <a:avLst/>
          </a:prstGeom>
          <a:ln w="6350">
            <a:solidFill>
              <a:schemeClr val="tx1"/>
            </a:solidFill>
          </a:ln>
          <a:effectLst>
            <a:outerShdw blurRad="50800" dist="38100" dir="5400000" algn="t" rotWithShape="0">
              <a:prstClr val="black">
                <a:alpha val="40000"/>
              </a:prstClr>
            </a:outerShdw>
          </a:effectLst>
        </p:spPr>
      </p:pic>
      <p:sp>
        <p:nvSpPr>
          <p:cNvPr id="5" name="Inhaltsplatzhalter 2">
            <a:extLst>
              <a:ext uri="{FF2B5EF4-FFF2-40B4-BE49-F238E27FC236}">
                <a16:creationId xmlns:a16="http://schemas.microsoft.com/office/drawing/2014/main" id="{F23CD3FA-9027-451A-A295-D562D93D638F}"/>
              </a:ext>
            </a:extLst>
          </p:cNvPr>
          <p:cNvSpPr txBox="1">
            <a:spLocks/>
          </p:cNvSpPr>
          <p:nvPr/>
        </p:nvSpPr>
        <p:spPr bwMode="gray">
          <a:xfrm>
            <a:off x="767407" y="908720"/>
            <a:ext cx="6265537" cy="5472608"/>
          </a:xfrm>
          <a:prstGeom prst="rect">
            <a:avLst/>
          </a:prstGeom>
        </p:spPr>
        <p:txBody>
          <a:bodyPr vert="horz" lIns="0" tIns="0" rIns="0" bIns="0" rtlCol="0" anchor="t" anchorCtr="0">
            <a:noAutofit/>
          </a:bodyPr>
          <a:lstStyle>
            <a:lvl1pPr marL="266700" indent="-266700" algn="l" defTabSz="914400" rtl="0" eaLnBrk="1" latinLnBrk="0" hangingPunct="1">
              <a:lnSpc>
                <a:spcPct val="114000"/>
              </a:lnSpc>
              <a:spcBef>
                <a:spcPts val="0"/>
              </a:spcBef>
              <a:buFont typeface="Wingdings 3" panose="05040102010807070707" pitchFamily="18" charset="2"/>
              <a:buChar char=""/>
              <a:defRPr sz="1600" kern="1200" spc="30" baseline="0">
                <a:solidFill>
                  <a:schemeClr val="tx1"/>
                </a:solidFill>
                <a:latin typeface="+mn-lt"/>
                <a:ea typeface="+mn-ea"/>
                <a:cs typeface="+mn-cs"/>
              </a:defRPr>
            </a:lvl1pPr>
            <a:lvl2pPr marL="808038" indent="-268288"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2pPr>
            <a:lvl3pPr marL="1341438" indent="-266700"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3pPr>
            <a:lvl4pPr marL="1882775" indent="-268288"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4pPr>
            <a:lvl5pPr marL="2422525" indent="-266700"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0850" lvl="2" indent="-273050">
              <a:lnSpc>
                <a:spcPct val="100000"/>
              </a:lnSpc>
              <a:spcAft>
                <a:spcPts val="600"/>
              </a:spcAft>
              <a:buClr>
                <a:srgbClr val="000000"/>
              </a:buClr>
              <a:buFont typeface="Symbol"/>
              <a:buChar char=""/>
            </a:pPr>
            <a:r>
              <a:rPr lang="de-DE" sz="2400" spc="-1" dirty="0">
                <a:solidFill>
                  <a:srgbClr val="000000"/>
                </a:solidFill>
                <a:ea typeface="DejaVu Sans"/>
              </a:rPr>
              <a:t>In situ = am Ort (lateinisch)</a:t>
            </a:r>
          </a:p>
          <a:p>
            <a:pPr marL="450850" lvl="2" indent="-273050">
              <a:lnSpc>
                <a:spcPct val="100000"/>
              </a:lnSpc>
              <a:spcAft>
                <a:spcPts val="600"/>
              </a:spcAft>
              <a:buClr>
                <a:srgbClr val="000000"/>
              </a:buClr>
              <a:buFont typeface="Symbol"/>
              <a:buChar char=""/>
            </a:pPr>
            <a:r>
              <a:rPr lang="de-DE" sz="2400" spc="-1" dirty="0">
                <a:solidFill>
                  <a:srgbClr val="000000"/>
                </a:solidFill>
                <a:ea typeface="DejaVu Sans"/>
              </a:rPr>
              <a:t>Laboranalyse der Umgebungsluft</a:t>
            </a:r>
          </a:p>
          <a:p>
            <a:pPr marL="450850" lvl="2" indent="-273050">
              <a:lnSpc>
                <a:spcPct val="100000"/>
              </a:lnSpc>
              <a:spcAft>
                <a:spcPts val="600"/>
              </a:spcAft>
              <a:buClr>
                <a:srgbClr val="000000"/>
              </a:buClr>
              <a:buFont typeface="Symbol"/>
              <a:buChar char=""/>
            </a:pPr>
            <a:r>
              <a:rPr lang="de-DE" sz="2400" spc="-1" dirty="0">
                <a:solidFill>
                  <a:srgbClr val="000000"/>
                </a:solidFill>
                <a:ea typeface="DejaVu Sans"/>
              </a:rPr>
              <a:t>Älteste kontinuierlich betriebene Messstation für CO</a:t>
            </a:r>
            <a:r>
              <a:rPr lang="de-DE" sz="2400" spc="-1" baseline="-25000" dirty="0">
                <a:solidFill>
                  <a:srgbClr val="000000"/>
                </a:solidFill>
                <a:ea typeface="DejaVu Sans"/>
              </a:rPr>
              <a:t>2</a:t>
            </a:r>
            <a:r>
              <a:rPr lang="de-DE" sz="2400" spc="-1" dirty="0">
                <a:solidFill>
                  <a:srgbClr val="000000"/>
                </a:solidFill>
                <a:ea typeface="DejaVu Sans"/>
              </a:rPr>
              <a:t> (seit Ende der 50er)</a:t>
            </a:r>
          </a:p>
          <a:p>
            <a:pPr marL="450850" lvl="2" indent="-273050">
              <a:lnSpc>
                <a:spcPct val="100000"/>
              </a:lnSpc>
              <a:spcAft>
                <a:spcPts val="600"/>
              </a:spcAft>
              <a:buClr>
                <a:srgbClr val="000000"/>
              </a:buClr>
              <a:buFont typeface="Symbol"/>
              <a:buChar char=""/>
            </a:pPr>
            <a:r>
              <a:rPr lang="de-DE" sz="2400" spc="-1" dirty="0">
                <a:solidFill>
                  <a:srgbClr val="000000"/>
                </a:solidFill>
                <a:ea typeface="DejaVu Sans"/>
              </a:rPr>
              <a:t>Ort: Mauna </a:t>
            </a:r>
            <a:r>
              <a:rPr lang="de-DE" sz="2400" spc="-1" dirty="0" err="1">
                <a:solidFill>
                  <a:srgbClr val="000000"/>
                </a:solidFill>
                <a:ea typeface="DejaVu Sans"/>
              </a:rPr>
              <a:t>Loa</a:t>
            </a:r>
            <a:r>
              <a:rPr lang="de-DE" sz="2400" spc="-1" dirty="0">
                <a:solidFill>
                  <a:srgbClr val="000000"/>
                </a:solidFill>
                <a:ea typeface="DejaVu Sans"/>
              </a:rPr>
              <a:t>, Hawaii</a:t>
            </a:r>
          </a:p>
          <a:p>
            <a:pPr marL="450850" lvl="2" indent="-273050">
              <a:lnSpc>
                <a:spcPct val="100000"/>
              </a:lnSpc>
              <a:spcAft>
                <a:spcPts val="600"/>
              </a:spcAft>
              <a:buClr>
                <a:srgbClr val="000000"/>
              </a:buClr>
              <a:buFont typeface="Symbol"/>
              <a:buChar char=""/>
            </a:pPr>
            <a:endParaRPr lang="de-DE" sz="2400" spc="-1" dirty="0">
              <a:solidFill>
                <a:srgbClr val="000000"/>
              </a:solidFill>
              <a:ea typeface="DejaVu Sans"/>
            </a:endParaRPr>
          </a:p>
          <a:p>
            <a:pPr marL="450850" lvl="2" indent="-273050">
              <a:lnSpc>
                <a:spcPct val="100000"/>
              </a:lnSpc>
              <a:spcAft>
                <a:spcPts val="600"/>
              </a:spcAft>
              <a:buClr>
                <a:srgbClr val="000000"/>
              </a:buClr>
              <a:buFont typeface="Symbol"/>
              <a:buChar char=""/>
            </a:pPr>
            <a:endParaRPr lang="de-DE" sz="2400" spc="-1" dirty="0">
              <a:solidFill>
                <a:srgbClr val="000000"/>
              </a:solidFill>
              <a:ea typeface="DejaVu Sans"/>
            </a:endParaRPr>
          </a:p>
          <a:p>
            <a:pPr marL="450850" lvl="2" indent="-273050">
              <a:lnSpc>
                <a:spcPct val="100000"/>
              </a:lnSpc>
              <a:spcAft>
                <a:spcPts val="600"/>
              </a:spcAft>
              <a:buClr>
                <a:srgbClr val="000000"/>
              </a:buClr>
              <a:buFont typeface="Symbol"/>
              <a:buChar char=""/>
            </a:pPr>
            <a:endParaRPr lang="de-DE" sz="2400" spc="-1" dirty="0">
              <a:solidFill>
                <a:srgbClr val="000000"/>
              </a:solidFill>
              <a:ea typeface="DejaVu Sans"/>
            </a:endParaRPr>
          </a:p>
          <a:p>
            <a:pPr marL="450850" lvl="2" indent="-273050">
              <a:lnSpc>
                <a:spcPct val="100000"/>
              </a:lnSpc>
              <a:spcAft>
                <a:spcPts val="600"/>
              </a:spcAft>
              <a:buClr>
                <a:srgbClr val="000000"/>
              </a:buClr>
              <a:buFont typeface="Symbol"/>
              <a:buChar char=""/>
            </a:pPr>
            <a:endParaRPr lang="de-DE" sz="2400" spc="-1" dirty="0">
              <a:solidFill>
                <a:srgbClr val="000000"/>
              </a:solidFill>
              <a:ea typeface="DejaVu Sans"/>
            </a:endParaRPr>
          </a:p>
          <a:p>
            <a:pPr marL="450850" lvl="2" indent="-273050">
              <a:lnSpc>
                <a:spcPct val="100000"/>
              </a:lnSpc>
              <a:spcAft>
                <a:spcPts val="600"/>
              </a:spcAft>
              <a:buClr>
                <a:srgbClr val="000000"/>
              </a:buClr>
              <a:buFont typeface="Symbol"/>
              <a:buChar char=""/>
            </a:pPr>
            <a:endParaRPr lang="de-DE" sz="2400" spc="-1" dirty="0">
              <a:solidFill>
                <a:srgbClr val="000000"/>
              </a:solidFill>
              <a:ea typeface="DejaVu Sans"/>
            </a:endParaRPr>
          </a:p>
          <a:p>
            <a:pPr marL="450850" lvl="2" indent="-273050">
              <a:lnSpc>
                <a:spcPct val="100000"/>
              </a:lnSpc>
              <a:spcAft>
                <a:spcPts val="1200"/>
              </a:spcAft>
              <a:buClr>
                <a:srgbClr val="000000"/>
              </a:buClr>
              <a:buNone/>
            </a:pPr>
            <a:endParaRPr lang="de-DE" sz="2400" spc="-1" dirty="0">
              <a:solidFill>
                <a:srgbClr val="000000"/>
              </a:solidFill>
              <a:ea typeface="DejaVu Sans"/>
            </a:endParaRPr>
          </a:p>
        </p:txBody>
      </p:sp>
      <p:sp>
        <p:nvSpPr>
          <p:cNvPr id="4" name="Titel 1">
            <a:extLst>
              <a:ext uri="{FF2B5EF4-FFF2-40B4-BE49-F238E27FC236}">
                <a16:creationId xmlns:a16="http://schemas.microsoft.com/office/drawing/2014/main" id="{07D8D345-D74F-460E-AFD0-43A114671686}"/>
              </a:ext>
            </a:extLst>
          </p:cNvPr>
          <p:cNvSpPr>
            <a:spLocks noGrp="1"/>
          </p:cNvSpPr>
          <p:nvPr>
            <p:ph type="title"/>
          </p:nvPr>
        </p:nvSpPr>
        <p:spPr>
          <a:xfrm>
            <a:off x="767408" y="116632"/>
            <a:ext cx="6048671" cy="864096"/>
          </a:xfrm>
        </p:spPr>
        <p:txBody>
          <a:bodyPr lIns="360000" rIns="360000" anchor="ctr"/>
          <a:lstStyle/>
          <a:p>
            <a:pPr algn="ctr"/>
            <a:r>
              <a:rPr lang="de-DE" sz="3600" spc="-1" dirty="0">
                <a:solidFill>
                  <a:srgbClr val="000000"/>
                </a:solidFill>
                <a:ea typeface="DejaVu Sans"/>
              </a:rPr>
              <a:t>Messmethode: </a:t>
            </a:r>
            <a:r>
              <a:rPr lang="de-DE" dirty="0"/>
              <a:t>In situ</a:t>
            </a:r>
          </a:p>
        </p:txBody>
      </p:sp>
      <p:pic>
        <p:nvPicPr>
          <p:cNvPr id="6" name="Grafik 5">
            <a:extLst>
              <a:ext uri="{FF2B5EF4-FFF2-40B4-BE49-F238E27FC236}">
                <a16:creationId xmlns:a16="http://schemas.microsoft.com/office/drawing/2014/main" id="{9343B429-91EA-4699-81BF-9732B82F5819}"/>
              </a:ext>
            </a:extLst>
          </p:cNvPr>
          <p:cNvPicPr>
            <a:picLocks noChangeAspect="1"/>
          </p:cNvPicPr>
          <p:nvPr/>
        </p:nvPicPr>
        <p:blipFill>
          <a:blip r:embed="rId4"/>
          <a:stretch>
            <a:fillRect/>
          </a:stretch>
        </p:blipFill>
        <p:spPr>
          <a:xfrm>
            <a:off x="7032944" y="103356"/>
            <a:ext cx="5040000" cy="3232173"/>
          </a:xfrm>
          <a:prstGeom prst="rect">
            <a:avLst/>
          </a:prstGeom>
          <a:ln w="6350">
            <a:solidFill>
              <a:schemeClr val="tx1"/>
            </a:solidFill>
          </a:ln>
          <a:effectLst>
            <a:outerShdw blurRad="50800" dist="38100" dir="5400000" algn="t" rotWithShape="0">
              <a:prstClr val="black">
                <a:alpha val="40000"/>
              </a:prstClr>
            </a:outerShdw>
          </a:effectLst>
        </p:spPr>
      </p:pic>
      <p:sp>
        <p:nvSpPr>
          <p:cNvPr id="12" name="Textfeld 11">
            <a:extLst>
              <a:ext uri="{FF2B5EF4-FFF2-40B4-BE49-F238E27FC236}">
                <a16:creationId xmlns:a16="http://schemas.microsoft.com/office/drawing/2014/main" id="{72283933-2C4C-40C1-BFA7-E6C092FB706A}"/>
              </a:ext>
            </a:extLst>
          </p:cNvPr>
          <p:cNvSpPr txBox="1"/>
          <p:nvPr/>
        </p:nvSpPr>
        <p:spPr>
          <a:xfrm>
            <a:off x="7032944" y="6443132"/>
            <a:ext cx="4463656" cy="92333"/>
          </a:xfrm>
          <a:prstGeom prst="rect">
            <a:avLst/>
          </a:prstGeom>
          <a:noFill/>
        </p:spPr>
        <p:txBody>
          <a:bodyPr wrap="square" lIns="0" tIns="0" rIns="0" bIns="0">
            <a:spAutoFit/>
          </a:bodyPr>
          <a:lstStyle/>
          <a:p>
            <a:r>
              <a:rPr lang="de-DE" sz="600" dirty="0"/>
              <a:t>research.noaa.gov/article/ArtMID/587/ArticleID/2764/Coronavirus-response-barely-slows-rising-carbon-dioxide</a:t>
            </a:r>
          </a:p>
        </p:txBody>
      </p:sp>
      <p:pic>
        <p:nvPicPr>
          <p:cNvPr id="14" name="Grafik 13">
            <a:extLst>
              <a:ext uri="{FF2B5EF4-FFF2-40B4-BE49-F238E27FC236}">
                <a16:creationId xmlns:a16="http://schemas.microsoft.com/office/drawing/2014/main" id="{185DCEF3-0919-418C-8A3D-1F44A75966C2}"/>
              </a:ext>
            </a:extLst>
          </p:cNvPr>
          <p:cNvPicPr>
            <a:picLocks noChangeAspect="1"/>
          </p:cNvPicPr>
          <p:nvPr/>
        </p:nvPicPr>
        <p:blipFill>
          <a:blip r:embed="rId5"/>
          <a:stretch>
            <a:fillRect/>
          </a:stretch>
        </p:blipFill>
        <p:spPr>
          <a:xfrm>
            <a:off x="3143672" y="3403014"/>
            <a:ext cx="3749327" cy="2944498"/>
          </a:xfrm>
          <a:prstGeom prst="rect">
            <a:avLst/>
          </a:prstGeom>
          <a:ln w="6350">
            <a:solidFill>
              <a:schemeClr val="tx1"/>
            </a:solidFill>
          </a:ln>
          <a:effectLst>
            <a:outerShdw blurRad="50800" dist="38100" dir="5400000" algn="t" rotWithShape="0">
              <a:prstClr val="black">
                <a:alpha val="40000"/>
              </a:prstClr>
            </a:outerShdw>
          </a:effectLst>
        </p:spPr>
      </p:pic>
      <p:sp>
        <p:nvSpPr>
          <p:cNvPr id="15" name="Textfeld 14">
            <a:extLst>
              <a:ext uri="{FF2B5EF4-FFF2-40B4-BE49-F238E27FC236}">
                <a16:creationId xmlns:a16="http://schemas.microsoft.com/office/drawing/2014/main" id="{ABEEBF50-6A44-4C4C-911A-74C3EA8D204F}"/>
              </a:ext>
            </a:extLst>
          </p:cNvPr>
          <p:cNvSpPr txBox="1"/>
          <p:nvPr/>
        </p:nvSpPr>
        <p:spPr>
          <a:xfrm>
            <a:off x="3143672" y="6448812"/>
            <a:ext cx="4129380" cy="92333"/>
          </a:xfrm>
          <a:prstGeom prst="rect">
            <a:avLst/>
          </a:prstGeom>
          <a:noFill/>
        </p:spPr>
        <p:txBody>
          <a:bodyPr wrap="square" lIns="0" tIns="0" rIns="0" bIns="0">
            <a:spAutoFit/>
          </a:bodyPr>
          <a:lstStyle/>
          <a:p>
            <a:r>
              <a:rPr lang="de-DE" sz="600" dirty="0"/>
              <a:t>research.noaa.gov/article/ArtMID/587/ArticleID/1380/Greenhouse-gases-continue-climbing-2012-a-record-year</a:t>
            </a:r>
          </a:p>
        </p:txBody>
      </p:sp>
    </p:spTree>
    <p:extLst>
      <p:ext uri="{BB962C8B-B14F-4D97-AF65-F5344CB8AC3E}">
        <p14:creationId xmlns:p14="http://schemas.microsoft.com/office/powerpoint/2010/main" val="6371553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Inhaltsplatzhalter 2">
            <a:extLst>
              <a:ext uri="{FF2B5EF4-FFF2-40B4-BE49-F238E27FC236}">
                <a16:creationId xmlns:a16="http://schemas.microsoft.com/office/drawing/2014/main" id="{2D9462EB-59BF-4D2E-963A-34115E01F69C}"/>
              </a:ext>
            </a:extLst>
          </p:cNvPr>
          <p:cNvSpPr txBox="1">
            <a:spLocks/>
          </p:cNvSpPr>
          <p:nvPr/>
        </p:nvSpPr>
        <p:spPr bwMode="gray">
          <a:xfrm>
            <a:off x="767407" y="908720"/>
            <a:ext cx="6265537" cy="5472608"/>
          </a:xfrm>
          <a:prstGeom prst="rect">
            <a:avLst/>
          </a:prstGeom>
        </p:spPr>
        <p:txBody>
          <a:bodyPr vert="horz" lIns="0" tIns="0" rIns="0" bIns="0" rtlCol="0" anchor="t" anchorCtr="0">
            <a:noAutofit/>
          </a:bodyPr>
          <a:lstStyle>
            <a:lvl1pPr marL="266700" indent="-266700" algn="l" defTabSz="914400" rtl="0" eaLnBrk="1" latinLnBrk="0" hangingPunct="1">
              <a:lnSpc>
                <a:spcPct val="114000"/>
              </a:lnSpc>
              <a:spcBef>
                <a:spcPts val="0"/>
              </a:spcBef>
              <a:buFont typeface="Wingdings 3" panose="05040102010807070707" pitchFamily="18" charset="2"/>
              <a:buChar char=""/>
              <a:defRPr sz="1600" kern="1200" spc="30" baseline="0">
                <a:solidFill>
                  <a:schemeClr val="tx1"/>
                </a:solidFill>
                <a:latin typeface="+mn-lt"/>
                <a:ea typeface="+mn-ea"/>
                <a:cs typeface="+mn-cs"/>
              </a:defRPr>
            </a:lvl1pPr>
            <a:lvl2pPr marL="808038" indent="-268288"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2pPr>
            <a:lvl3pPr marL="1341438" indent="-266700"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3pPr>
            <a:lvl4pPr marL="1882775" indent="-268288"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4pPr>
            <a:lvl5pPr marL="2422525" indent="-266700"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0850" lvl="2" indent="-273050">
              <a:lnSpc>
                <a:spcPct val="100000"/>
              </a:lnSpc>
              <a:spcAft>
                <a:spcPts val="600"/>
              </a:spcAft>
              <a:buClr>
                <a:srgbClr val="000000"/>
              </a:buClr>
              <a:buFont typeface="Symbol"/>
              <a:buChar char=""/>
            </a:pPr>
            <a:r>
              <a:rPr lang="de-DE" sz="2400" spc="-1" dirty="0">
                <a:solidFill>
                  <a:srgbClr val="000000"/>
                </a:solidFill>
                <a:ea typeface="DejaVu Sans"/>
              </a:rPr>
              <a:t>Laboranalyse von Lufteinschlüssen in antarktischen Eisbohrkernen.</a:t>
            </a:r>
          </a:p>
          <a:p>
            <a:pPr marL="450850" lvl="2" indent="-273050">
              <a:lnSpc>
                <a:spcPct val="100000"/>
              </a:lnSpc>
              <a:spcAft>
                <a:spcPts val="600"/>
              </a:spcAft>
              <a:buClr>
                <a:srgbClr val="000000"/>
              </a:buClr>
              <a:buFont typeface="Symbol"/>
              <a:buChar char=""/>
            </a:pPr>
            <a:r>
              <a:rPr lang="de-DE" sz="2400" spc="-1" dirty="0">
                <a:solidFill>
                  <a:srgbClr val="000000"/>
                </a:solidFill>
                <a:ea typeface="DejaVu Sans"/>
              </a:rPr>
              <a:t>Die Tiefe im Eis (bis zu mehr als 3km) erlaubt die Datierung der Messdaten.</a:t>
            </a:r>
          </a:p>
          <a:p>
            <a:pPr marL="450850" lvl="2" indent="-273050">
              <a:lnSpc>
                <a:spcPct val="100000"/>
              </a:lnSpc>
              <a:spcAft>
                <a:spcPts val="600"/>
              </a:spcAft>
              <a:buClr>
                <a:srgbClr val="000000"/>
              </a:buClr>
              <a:buFont typeface="Symbol"/>
              <a:buChar char=""/>
            </a:pPr>
            <a:r>
              <a:rPr lang="de-DE" sz="2400" spc="-1" dirty="0">
                <a:solidFill>
                  <a:srgbClr val="000000"/>
                </a:solidFill>
                <a:ea typeface="DejaVu Sans"/>
              </a:rPr>
              <a:t>Die Daten reichen etwa 800.000 Jahre in die Vergangenheit.</a:t>
            </a:r>
          </a:p>
          <a:p>
            <a:pPr marL="450850" lvl="2" indent="-273050">
              <a:lnSpc>
                <a:spcPct val="100000"/>
              </a:lnSpc>
              <a:spcAft>
                <a:spcPts val="600"/>
              </a:spcAft>
              <a:buClr>
                <a:srgbClr val="000000"/>
              </a:buClr>
              <a:buFont typeface="Symbol"/>
              <a:buChar char=""/>
            </a:pPr>
            <a:endParaRPr lang="de-DE" sz="2400" spc="-1" dirty="0">
              <a:solidFill>
                <a:srgbClr val="000000"/>
              </a:solidFill>
              <a:ea typeface="DejaVu Sans"/>
            </a:endParaRPr>
          </a:p>
          <a:p>
            <a:pPr marL="450850" lvl="2" indent="-273050">
              <a:lnSpc>
                <a:spcPct val="100000"/>
              </a:lnSpc>
              <a:spcAft>
                <a:spcPts val="600"/>
              </a:spcAft>
              <a:buClr>
                <a:srgbClr val="000000"/>
              </a:buClr>
              <a:buFont typeface="Symbol"/>
              <a:buChar char=""/>
            </a:pPr>
            <a:endParaRPr lang="de-DE" sz="2400" spc="-1" dirty="0">
              <a:solidFill>
                <a:srgbClr val="000000"/>
              </a:solidFill>
              <a:ea typeface="DejaVu Sans"/>
            </a:endParaRPr>
          </a:p>
          <a:p>
            <a:pPr marL="450850" lvl="2" indent="-273050">
              <a:lnSpc>
                <a:spcPct val="100000"/>
              </a:lnSpc>
              <a:spcAft>
                <a:spcPts val="600"/>
              </a:spcAft>
              <a:buClr>
                <a:srgbClr val="000000"/>
              </a:buClr>
              <a:buFont typeface="Symbol"/>
              <a:buChar char=""/>
            </a:pPr>
            <a:endParaRPr lang="de-DE" sz="2400" spc="-1" dirty="0">
              <a:solidFill>
                <a:srgbClr val="000000"/>
              </a:solidFill>
              <a:ea typeface="DejaVu Sans"/>
            </a:endParaRPr>
          </a:p>
          <a:p>
            <a:pPr marL="450850" lvl="2" indent="-273050">
              <a:lnSpc>
                <a:spcPct val="100000"/>
              </a:lnSpc>
              <a:spcAft>
                <a:spcPts val="600"/>
              </a:spcAft>
              <a:buClr>
                <a:srgbClr val="000000"/>
              </a:buClr>
              <a:buFont typeface="Symbol"/>
              <a:buChar char=""/>
            </a:pPr>
            <a:endParaRPr lang="de-DE" sz="2400" spc="-1" dirty="0">
              <a:solidFill>
                <a:srgbClr val="000000"/>
              </a:solidFill>
              <a:ea typeface="DejaVu Sans"/>
            </a:endParaRPr>
          </a:p>
          <a:p>
            <a:pPr marL="450850" lvl="2" indent="-273050">
              <a:lnSpc>
                <a:spcPct val="100000"/>
              </a:lnSpc>
              <a:spcAft>
                <a:spcPts val="600"/>
              </a:spcAft>
              <a:buClr>
                <a:srgbClr val="000000"/>
              </a:buClr>
              <a:buFont typeface="Symbol"/>
              <a:buChar char=""/>
            </a:pPr>
            <a:endParaRPr lang="de-DE" sz="2400" spc="-1" dirty="0">
              <a:solidFill>
                <a:srgbClr val="000000"/>
              </a:solidFill>
              <a:ea typeface="DejaVu Sans"/>
            </a:endParaRPr>
          </a:p>
          <a:p>
            <a:pPr marL="450850" lvl="2" indent="-273050">
              <a:lnSpc>
                <a:spcPct val="100000"/>
              </a:lnSpc>
              <a:spcAft>
                <a:spcPts val="600"/>
              </a:spcAft>
              <a:buClr>
                <a:srgbClr val="000000"/>
              </a:buClr>
              <a:buFont typeface="Symbol"/>
              <a:buChar char=""/>
            </a:pPr>
            <a:endParaRPr lang="de-DE" sz="2400" spc="-1" dirty="0">
              <a:solidFill>
                <a:srgbClr val="000000"/>
              </a:solidFill>
              <a:ea typeface="DejaVu Sans"/>
            </a:endParaRPr>
          </a:p>
          <a:p>
            <a:pPr marL="450850" lvl="2" indent="-273050">
              <a:lnSpc>
                <a:spcPct val="100000"/>
              </a:lnSpc>
              <a:spcAft>
                <a:spcPts val="1200"/>
              </a:spcAft>
              <a:buClr>
                <a:srgbClr val="000000"/>
              </a:buClr>
              <a:buNone/>
            </a:pPr>
            <a:endParaRPr lang="de-DE" sz="2400" spc="-1" dirty="0">
              <a:solidFill>
                <a:srgbClr val="000000"/>
              </a:solidFill>
              <a:ea typeface="DejaVu Sans"/>
            </a:endParaRPr>
          </a:p>
        </p:txBody>
      </p:sp>
      <p:sp>
        <p:nvSpPr>
          <p:cNvPr id="4" name="Titel 1">
            <a:extLst>
              <a:ext uri="{FF2B5EF4-FFF2-40B4-BE49-F238E27FC236}">
                <a16:creationId xmlns:a16="http://schemas.microsoft.com/office/drawing/2014/main" id="{07D8D345-D74F-460E-AFD0-43A114671686}"/>
              </a:ext>
            </a:extLst>
          </p:cNvPr>
          <p:cNvSpPr>
            <a:spLocks noGrp="1"/>
          </p:cNvSpPr>
          <p:nvPr>
            <p:ph type="title"/>
          </p:nvPr>
        </p:nvSpPr>
        <p:spPr>
          <a:xfrm>
            <a:off x="767408" y="116632"/>
            <a:ext cx="6265536" cy="864096"/>
          </a:xfrm>
        </p:spPr>
        <p:txBody>
          <a:bodyPr lIns="0" rIns="0" anchor="ctr"/>
          <a:lstStyle/>
          <a:p>
            <a:pPr algn="ctr"/>
            <a:r>
              <a:rPr lang="de-DE" sz="3600" spc="-1" dirty="0">
                <a:solidFill>
                  <a:srgbClr val="000000"/>
                </a:solidFill>
                <a:ea typeface="DejaVu Sans"/>
              </a:rPr>
              <a:t>Messmethode: </a:t>
            </a:r>
            <a:r>
              <a:rPr lang="de-DE" dirty="0"/>
              <a:t>Eisbohrkerne</a:t>
            </a:r>
          </a:p>
        </p:txBody>
      </p:sp>
      <p:pic>
        <p:nvPicPr>
          <p:cNvPr id="3" name="Grafik 2">
            <a:extLst>
              <a:ext uri="{FF2B5EF4-FFF2-40B4-BE49-F238E27FC236}">
                <a16:creationId xmlns:a16="http://schemas.microsoft.com/office/drawing/2014/main" id="{03FBA4F2-C2C4-4A62-8EBE-3C37E6A3BC8C}"/>
              </a:ext>
            </a:extLst>
          </p:cNvPr>
          <p:cNvPicPr>
            <a:picLocks noChangeAspect="1"/>
          </p:cNvPicPr>
          <p:nvPr/>
        </p:nvPicPr>
        <p:blipFill>
          <a:blip r:embed="rId3"/>
          <a:stretch>
            <a:fillRect/>
          </a:stretch>
        </p:blipFill>
        <p:spPr>
          <a:xfrm>
            <a:off x="7032944" y="104400"/>
            <a:ext cx="5040000" cy="3232174"/>
          </a:xfrm>
          <a:prstGeom prst="rect">
            <a:avLst/>
          </a:prstGeom>
          <a:ln w="6350">
            <a:solidFill>
              <a:schemeClr val="tx1"/>
            </a:solidFill>
          </a:ln>
          <a:effectLst>
            <a:outerShdw blurRad="50800" dist="38100" dir="5400000" algn="t" rotWithShape="0">
              <a:prstClr val="black">
                <a:alpha val="40000"/>
              </a:prstClr>
            </a:outerShdw>
          </a:effectLst>
        </p:spPr>
      </p:pic>
      <p:pic>
        <p:nvPicPr>
          <p:cNvPr id="10" name="Grafik 9">
            <a:extLst>
              <a:ext uri="{FF2B5EF4-FFF2-40B4-BE49-F238E27FC236}">
                <a16:creationId xmlns:a16="http://schemas.microsoft.com/office/drawing/2014/main" id="{29C37529-FEAA-47BB-BC9A-3CB07164624F}"/>
              </a:ext>
            </a:extLst>
          </p:cNvPr>
          <p:cNvPicPr>
            <a:picLocks noChangeAspect="1"/>
          </p:cNvPicPr>
          <p:nvPr/>
        </p:nvPicPr>
        <p:blipFill>
          <a:blip r:embed="rId4"/>
          <a:stretch>
            <a:fillRect/>
          </a:stretch>
        </p:blipFill>
        <p:spPr>
          <a:xfrm>
            <a:off x="7032944" y="3429000"/>
            <a:ext cx="5040000" cy="3335137"/>
          </a:xfrm>
          <a:prstGeom prst="rect">
            <a:avLst/>
          </a:prstGeom>
          <a:ln w="6350">
            <a:solidFill>
              <a:schemeClr val="tx1"/>
            </a:solidFill>
          </a:ln>
          <a:effectLst>
            <a:outerShdw blurRad="50800" dist="38100" dir="5400000" algn="t" rotWithShape="0">
              <a:prstClr val="black">
                <a:alpha val="40000"/>
              </a:prstClr>
            </a:outerShdw>
          </a:effectLst>
        </p:spPr>
      </p:pic>
      <p:pic>
        <p:nvPicPr>
          <p:cNvPr id="12" name="Grafik 11">
            <a:extLst>
              <a:ext uri="{FF2B5EF4-FFF2-40B4-BE49-F238E27FC236}">
                <a16:creationId xmlns:a16="http://schemas.microsoft.com/office/drawing/2014/main" id="{6B92AFD9-CF6F-47C3-BE4F-F203AD520A2F}"/>
              </a:ext>
            </a:extLst>
          </p:cNvPr>
          <p:cNvPicPr>
            <a:picLocks noChangeAspect="1"/>
          </p:cNvPicPr>
          <p:nvPr/>
        </p:nvPicPr>
        <p:blipFill>
          <a:blip r:embed="rId5"/>
          <a:stretch>
            <a:fillRect/>
          </a:stretch>
        </p:blipFill>
        <p:spPr>
          <a:xfrm>
            <a:off x="2369229" y="3429000"/>
            <a:ext cx="4446850" cy="3335137"/>
          </a:xfrm>
          <a:prstGeom prst="rect">
            <a:avLst/>
          </a:prstGeom>
          <a:ln w="6350">
            <a:solidFill>
              <a:schemeClr val="tx1"/>
            </a:solidFill>
          </a:ln>
          <a:effectLst>
            <a:outerShdw blurRad="50800" dist="38100" dir="5400000" algn="t" rotWithShape="0">
              <a:prstClr val="black">
                <a:alpha val="40000"/>
              </a:prstClr>
            </a:outerShdw>
          </a:effectLst>
        </p:spPr>
      </p:pic>
      <p:sp>
        <p:nvSpPr>
          <p:cNvPr id="9" name="Textfeld 8">
            <a:extLst>
              <a:ext uri="{FF2B5EF4-FFF2-40B4-BE49-F238E27FC236}">
                <a16:creationId xmlns:a16="http://schemas.microsoft.com/office/drawing/2014/main" id="{CBBFC0FE-130E-4425-B45B-BB06A84BE49F}"/>
              </a:ext>
            </a:extLst>
          </p:cNvPr>
          <p:cNvSpPr txBox="1"/>
          <p:nvPr/>
        </p:nvSpPr>
        <p:spPr>
          <a:xfrm>
            <a:off x="7176120" y="6597352"/>
            <a:ext cx="4129380" cy="92333"/>
          </a:xfrm>
          <a:prstGeom prst="rect">
            <a:avLst/>
          </a:prstGeom>
          <a:noFill/>
        </p:spPr>
        <p:txBody>
          <a:bodyPr wrap="square" lIns="0" tIns="0" rIns="0" bIns="0">
            <a:spAutoFit/>
          </a:bodyPr>
          <a:lstStyle/>
          <a:p>
            <a:r>
              <a:rPr lang="de-DE" sz="600" dirty="0"/>
              <a:t>www.nasa.gov/content/goddard/concordia-station-at-dome-c/</a:t>
            </a:r>
          </a:p>
        </p:txBody>
      </p:sp>
      <p:sp>
        <p:nvSpPr>
          <p:cNvPr id="13" name="Textfeld 12">
            <a:extLst>
              <a:ext uri="{FF2B5EF4-FFF2-40B4-BE49-F238E27FC236}">
                <a16:creationId xmlns:a16="http://schemas.microsoft.com/office/drawing/2014/main" id="{F41C7829-0D48-44BA-86AF-AE4BFEA06C04}"/>
              </a:ext>
            </a:extLst>
          </p:cNvPr>
          <p:cNvSpPr txBox="1"/>
          <p:nvPr/>
        </p:nvSpPr>
        <p:spPr>
          <a:xfrm>
            <a:off x="2495600" y="6597352"/>
            <a:ext cx="4129380" cy="92333"/>
          </a:xfrm>
          <a:prstGeom prst="rect">
            <a:avLst/>
          </a:prstGeom>
          <a:noFill/>
        </p:spPr>
        <p:txBody>
          <a:bodyPr wrap="square" lIns="0" tIns="0" rIns="0" bIns="0">
            <a:spAutoFit/>
          </a:bodyPr>
          <a:lstStyle/>
          <a:p>
            <a:pPr algn="r"/>
            <a:r>
              <a:rPr lang="de-DE" sz="600" dirty="0">
                <a:solidFill>
                  <a:schemeClr val="bg1"/>
                </a:solidFill>
              </a:rPr>
              <a:t>icecores.org/about-ice-cores</a:t>
            </a:r>
          </a:p>
        </p:txBody>
      </p:sp>
    </p:spTree>
    <p:extLst>
      <p:ext uri="{BB962C8B-B14F-4D97-AF65-F5344CB8AC3E}">
        <p14:creationId xmlns:p14="http://schemas.microsoft.com/office/powerpoint/2010/main" val="17914107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nhaltsplatzhalter 2">
            <a:extLst>
              <a:ext uri="{FF2B5EF4-FFF2-40B4-BE49-F238E27FC236}">
                <a16:creationId xmlns:a16="http://schemas.microsoft.com/office/drawing/2014/main" id="{A4E4A6AC-017F-49D8-9787-4D6F70036C5D}"/>
              </a:ext>
            </a:extLst>
          </p:cNvPr>
          <p:cNvSpPr txBox="1">
            <a:spLocks/>
          </p:cNvSpPr>
          <p:nvPr/>
        </p:nvSpPr>
        <p:spPr bwMode="gray">
          <a:xfrm>
            <a:off x="767407" y="908720"/>
            <a:ext cx="6265537" cy="5472608"/>
          </a:xfrm>
          <a:prstGeom prst="rect">
            <a:avLst/>
          </a:prstGeom>
        </p:spPr>
        <p:txBody>
          <a:bodyPr vert="horz" lIns="0" tIns="0" rIns="0" bIns="0" rtlCol="0" anchor="t" anchorCtr="0">
            <a:noAutofit/>
          </a:bodyPr>
          <a:lstStyle>
            <a:lvl1pPr marL="266700" indent="-266700" algn="l" defTabSz="914400" rtl="0" eaLnBrk="1" latinLnBrk="0" hangingPunct="1">
              <a:lnSpc>
                <a:spcPct val="114000"/>
              </a:lnSpc>
              <a:spcBef>
                <a:spcPts val="0"/>
              </a:spcBef>
              <a:buFont typeface="Wingdings 3" panose="05040102010807070707" pitchFamily="18" charset="2"/>
              <a:buChar char=""/>
              <a:defRPr sz="1600" kern="1200" spc="30" baseline="0">
                <a:solidFill>
                  <a:schemeClr val="tx1"/>
                </a:solidFill>
                <a:latin typeface="+mn-lt"/>
                <a:ea typeface="+mn-ea"/>
                <a:cs typeface="+mn-cs"/>
              </a:defRPr>
            </a:lvl1pPr>
            <a:lvl2pPr marL="808038" indent="-268288"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2pPr>
            <a:lvl3pPr marL="1341438" indent="-266700"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3pPr>
            <a:lvl4pPr marL="1882775" indent="-268288"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4pPr>
            <a:lvl5pPr marL="2422525" indent="-266700" algn="l" defTabSz="914400" rtl="0" eaLnBrk="1" latinLnBrk="0" hangingPunct="1">
              <a:lnSpc>
                <a:spcPct val="114000"/>
              </a:lnSpc>
              <a:spcBef>
                <a:spcPts val="0"/>
              </a:spcBef>
              <a:buFont typeface="Arial" panose="020B0604020202020204" pitchFamily="34" charset="0"/>
              <a:buChar char="‒"/>
              <a:defRPr sz="1600" kern="1200" spc="3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0850" lvl="2" indent="-273050">
              <a:lnSpc>
                <a:spcPct val="100000"/>
              </a:lnSpc>
              <a:spcAft>
                <a:spcPts val="600"/>
              </a:spcAft>
              <a:buClr>
                <a:srgbClr val="000000"/>
              </a:buClr>
              <a:buFont typeface="Symbol"/>
              <a:buChar char=""/>
            </a:pPr>
            <a:r>
              <a:rPr lang="de-DE" sz="2400" spc="-1" dirty="0">
                <a:solidFill>
                  <a:srgbClr val="000000"/>
                </a:solidFill>
                <a:ea typeface="DejaVu Sans"/>
              </a:rPr>
              <a:t>Keine direkten Messungen der </a:t>
            </a:r>
            <a:r>
              <a:rPr lang="de-DE" sz="2400" spc="-1" dirty="0" err="1">
                <a:solidFill>
                  <a:srgbClr val="000000"/>
                </a:solidFill>
                <a:ea typeface="DejaVu Sans"/>
              </a:rPr>
              <a:t>atmos</a:t>
            </a:r>
            <a:r>
              <a:rPr lang="de-DE" sz="2400" spc="-1" dirty="0">
                <a:solidFill>
                  <a:srgbClr val="000000"/>
                </a:solidFill>
                <a:ea typeface="DejaVu Sans"/>
              </a:rPr>
              <a:t>. CO</a:t>
            </a:r>
            <a:r>
              <a:rPr lang="de-DE" sz="2400" spc="-1" baseline="-25000" dirty="0">
                <a:solidFill>
                  <a:srgbClr val="000000"/>
                </a:solidFill>
                <a:ea typeface="DejaVu Sans"/>
              </a:rPr>
              <a:t>2</a:t>
            </a:r>
            <a:r>
              <a:rPr lang="de-DE" sz="2400" spc="-1" dirty="0">
                <a:solidFill>
                  <a:srgbClr val="000000"/>
                </a:solidFill>
                <a:ea typeface="DejaVu Sans"/>
              </a:rPr>
              <a:t> Konz. in sehr ferner Vergangenheit.</a:t>
            </a:r>
          </a:p>
          <a:p>
            <a:pPr marL="450850" lvl="2" indent="-273050">
              <a:lnSpc>
                <a:spcPct val="100000"/>
              </a:lnSpc>
              <a:spcAft>
                <a:spcPts val="600"/>
              </a:spcAft>
              <a:buClr>
                <a:srgbClr val="000000"/>
              </a:buClr>
              <a:buFont typeface="Symbol"/>
              <a:buChar char=""/>
            </a:pPr>
            <a:r>
              <a:rPr lang="de-DE" sz="2400" spc="-1" dirty="0">
                <a:solidFill>
                  <a:srgbClr val="000000"/>
                </a:solidFill>
                <a:ea typeface="DejaVu Sans"/>
              </a:rPr>
              <a:t>Es gibt Stellvertretergrößen, die einen bekannten Zusammenhang mit CO</a:t>
            </a:r>
            <a:r>
              <a:rPr lang="de-DE" sz="2400" spc="-1" baseline="-25000" dirty="0">
                <a:solidFill>
                  <a:srgbClr val="000000"/>
                </a:solidFill>
                <a:ea typeface="DejaVu Sans"/>
              </a:rPr>
              <a:t>2</a:t>
            </a:r>
            <a:r>
              <a:rPr lang="de-DE" sz="2400" spc="-1" dirty="0">
                <a:solidFill>
                  <a:srgbClr val="000000"/>
                </a:solidFill>
                <a:ea typeface="DejaVu Sans"/>
              </a:rPr>
              <a:t> haben und die aus Fossilien bestimmbar sind.</a:t>
            </a:r>
          </a:p>
          <a:p>
            <a:pPr marL="450850" lvl="2" indent="-273050">
              <a:lnSpc>
                <a:spcPct val="100000"/>
              </a:lnSpc>
              <a:spcAft>
                <a:spcPts val="600"/>
              </a:spcAft>
              <a:buClr>
                <a:srgbClr val="000000"/>
              </a:buClr>
              <a:buFont typeface="Symbol"/>
              <a:buChar char=""/>
            </a:pPr>
            <a:r>
              <a:rPr lang="de-DE" sz="2400" spc="-1" dirty="0">
                <a:solidFill>
                  <a:srgbClr val="000000"/>
                </a:solidFill>
                <a:ea typeface="DejaVu Sans"/>
              </a:rPr>
              <a:t>Beispiel: Dichte von Spaltöffnungen (Stomata) von Blättern.</a:t>
            </a:r>
          </a:p>
          <a:p>
            <a:pPr marL="450850" lvl="2" indent="-273050">
              <a:lnSpc>
                <a:spcPct val="100000"/>
              </a:lnSpc>
              <a:spcAft>
                <a:spcPts val="600"/>
              </a:spcAft>
              <a:buClr>
                <a:srgbClr val="000000"/>
              </a:buClr>
              <a:buFont typeface="Symbol"/>
              <a:buChar char=""/>
            </a:pPr>
            <a:r>
              <a:rPr lang="de-DE" sz="2400" spc="-1" dirty="0">
                <a:solidFill>
                  <a:srgbClr val="000000"/>
                </a:solidFill>
                <a:ea typeface="DejaVu Sans"/>
              </a:rPr>
              <a:t>Datierung: geochronologisch.</a:t>
            </a:r>
          </a:p>
          <a:p>
            <a:pPr marL="450850" lvl="2" indent="-273050">
              <a:lnSpc>
                <a:spcPct val="100000"/>
              </a:lnSpc>
              <a:spcAft>
                <a:spcPts val="600"/>
              </a:spcAft>
              <a:buClr>
                <a:srgbClr val="000000"/>
              </a:buClr>
              <a:buFont typeface="Symbol"/>
              <a:buChar char=""/>
            </a:pPr>
            <a:endParaRPr lang="de-DE" sz="2400" spc="-1" dirty="0">
              <a:solidFill>
                <a:srgbClr val="000000"/>
              </a:solidFill>
              <a:ea typeface="DejaVu Sans"/>
            </a:endParaRPr>
          </a:p>
          <a:p>
            <a:pPr marL="450850" lvl="2" indent="-273050">
              <a:lnSpc>
                <a:spcPct val="100000"/>
              </a:lnSpc>
              <a:spcAft>
                <a:spcPts val="600"/>
              </a:spcAft>
              <a:buClr>
                <a:srgbClr val="000000"/>
              </a:buClr>
              <a:buFont typeface="Symbol"/>
              <a:buChar char=""/>
            </a:pPr>
            <a:endParaRPr lang="de-DE" sz="2400" spc="-1" dirty="0">
              <a:solidFill>
                <a:srgbClr val="000000"/>
              </a:solidFill>
              <a:ea typeface="DejaVu Sans"/>
            </a:endParaRPr>
          </a:p>
          <a:p>
            <a:pPr marL="450850" lvl="2" indent="-273050">
              <a:lnSpc>
                <a:spcPct val="100000"/>
              </a:lnSpc>
              <a:spcAft>
                <a:spcPts val="600"/>
              </a:spcAft>
              <a:buClr>
                <a:srgbClr val="000000"/>
              </a:buClr>
              <a:buFont typeface="Symbol"/>
              <a:buChar char=""/>
            </a:pPr>
            <a:endParaRPr lang="de-DE" sz="2400" spc="-1" dirty="0">
              <a:solidFill>
                <a:srgbClr val="000000"/>
              </a:solidFill>
              <a:ea typeface="DejaVu Sans"/>
            </a:endParaRPr>
          </a:p>
          <a:p>
            <a:pPr marL="450850" lvl="2" indent="-273050">
              <a:lnSpc>
                <a:spcPct val="100000"/>
              </a:lnSpc>
              <a:spcAft>
                <a:spcPts val="600"/>
              </a:spcAft>
              <a:buClr>
                <a:srgbClr val="000000"/>
              </a:buClr>
              <a:buFont typeface="Symbol"/>
              <a:buChar char=""/>
            </a:pPr>
            <a:endParaRPr lang="de-DE" sz="2400" spc="-1" dirty="0">
              <a:solidFill>
                <a:srgbClr val="000000"/>
              </a:solidFill>
              <a:ea typeface="DejaVu Sans"/>
            </a:endParaRPr>
          </a:p>
          <a:p>
            <a:pPr marL="450850" lvl="2" indent="-273050">
              <a:lnSpc>
                <a:spcPct val="100000"/>
              </a:lnSpc>
              <a:spcAft>
                <a:spcPts val="600"/>
              </a:spcAft>
              <a:buClr>
                <a:srgbClr val="000000"/>
              </a:buClr>
              <a:buFont typeface="Symbol"/>
              <a:buChar char=""/>
            </a:pPr>
            <a:endParaRPr lang="de-DE" sz="2400" spc="-1" dirty="0">
              <a:solidFill>
                <a:srgbClr val="000000"/>
              </a:solidFill>
              <a:ea typeface="DejaVu Sans"/>
            </a:endParaRPr>
          </a:p>
          <a:p>
            <a:pPr marL="450850" lvl="2" indent="-273050">
              <a:lnSpc>
                <a:spcPct val="100000"/>
              </a:lnSpc>
              <a:spcAft>
                <a:spcPts val="600"/>
              </a:spcAft>
              <a:buClr>
                <a:srgbClr val="000000"/>
              </a:buClr>
              <a:buFont typeface="Symbol"/>
              <a:buChar char=""/>
            </a:pPr>
            <a:endParaRPr lang="de-DE" sz="2400" spc="-1" dirty="0">
              <a:solidFill>
                <a:srgbClr val="000000"/>
              </a:solidFill>
              <a:ea typeface="DejaVu Sans"/>
            </a:endParaRPr>
          </a:p>
          <a:p>
            <a:pPr marL="450850" lvl="2" indent="-273050">
              <a:lnSpc>
                <a:spcPct val="100000"/>
              </a:lnSpc>
              <a:spcAft>
                <a:spcPts val="1200"/>
              </a:spcAft>
              <a:buClr>
                <a:srgbClr val="000000"/>
              </a:buClr>
              <a:buNone/>
            </a:pPr>
            <a:endParaRPr lang="de-DE" sz="2400" spc="-1" dirty="0">
              <a:solidFill>
                <a:srgbClr val="000000"/>
              </a:solidFill>
              <a:ea typeface="DejaVu Sans"/>
            </a:endParaRPr>
          </a:p>
        </p:txBody>
      </p:sp>
      <p:pic>
        <p:nvPicPr>
          <p:cNvPr id="10" name="Grafik 9">
            <a:extLst>
              <a:ext uri="{FF2B5EF4-FFF2-40B4-BE49-F238E27FC236}">
                <a16:creationId xmlns:a16="http://schemas.microsoft.com/office/drawing/2014/main" id="{7883D099-CAB5-4FB8-88B7-A36534E59FB6}"/>
              </a:ext>
            </a:extLst>
          </p:cNvPr>
          <p:cNvPicPr>
            <a:picLocks noChangeAspect="1"/>
          </p:cNvPicPr>
          <p:nvPr/>
        </p:nvPicPr>
        <p:blipFill>
          <a:blip r:embed="rId3"/>
          <a:stretch>
            <a:fillRect/>
          </a:stretch>
        </p:blipFill>
        <p:spPr>
          <a:xfrm>
            <a:off x="1022061" y="4149080"/>
            <a:ext cx="8285728" cy="2336145"/>
          </a:xfrm>
          <a:prstGeom prst="rect">
            <a:avLst/>
          </a:prstGeom>
          <a:ln w="6350">
            <a:solidFill>
              <a:schemeClr val="tx1"/>
            </a:solidFill>
          </a:ln>
          <a:effectLst>
            <a:outerShdw blurRad="50800" dist="38100" dir="5400000" algn="t" rotWithShape="0">
              <a:prstClr val="black">
                <a:alpha val="40000"/>
              </a:prstClr>
            </a:outerShdw>
          </a:effectLst>
        </p:spPr>
      </p:pic>
      <p:sp>
        <p:nvSpPr>
          <p:cNvPr id="4" name="Titel 1">
            <a:extLst>
              <a:ext uri="{FF2B5EF4-FFF2-40B4-BE49-F238E27FC236}">
                <a16:creationId xmlns:a16="http://schemas.microsoft.com/office/drawing/2014/main" id="{07D8D345-D74F-460E-AFD0-43A114671686}"/>
              </a:ext>
            </a:extLst>
          </p:cNvPr>
          <p:cNvSpPr>
            <a:spLocks noGrp="1"/>
          </p:cNvSpPr>
          <p:nvPr>
            <p:ph type="title"/>
          </p:nvPr>
        </p:nvSpPr>
        <p:spPr>
          <a:xfrm>
            <a:off x="767408" y="116632"/>
            <a:ext cx="6048671" cy="864096"/>
          </a:xfrm>
        </p:spPr>
        <p:txBody>
          <a:bodyPr lIns="360000" rIns="360000" anchor="ctr"/>
          <a:lstStyle/>
          <a:p>
            <a:pPr algn="ctr"/>
            <a:r>
              <a:rPr lang="de-DE" sz="3600" spc="-1" dirty="0">
                <a:solidFill>
                  <a:srgbClr val="000000"/>
                </a:solidFill>
                <a:ea typeface="DejaVu Sans"/>
              </a:rPr>
              <a:t>Messmethode: </a:t>
            </a:r>
            <a:r>
              <a:rPr lang="de-DE" dirty="0"/>
              <a:t>Proxy</a:t>
            </a:r>
          </a:p>
        </p:txBody>
      </p:sp>
      <p:pic>
        <p:nvPicPr>
          <p:cNvPr id="3" name="Grafik 2">
            <a:extLst>
              <a:ext uri="{FF2B5EF4-FFF2-40B4-BE49-F238E27FC236}">
                <a16:creationId xmlns:a16="http://schemas.microsoft.com/office/drawing/2014/main" id="{5B4155AF-47F8-4C84-A893-114B5421329F}"/>
              </a:ext>
            </a:extLst>
          </p:cNvPr>
          <p:cNvPicPr>
            <a:picLocks noChangeAspect="1"/>
          </p:cNvPicPr>
          <p:nvPr/>
        </p:nvPicPr>
        <p:blipFill>
          <a:blip r:embed="rId4"/>
          <a:stretch>
            <a:fillRect/>
          </a:stretch>
        </p:blipFill>
        <p:spPr>
          <a:xfrm>
            <a:off x="7034400" y="104400"/>
            <a:ext cx="5040000" cy="3232174"/>
          </a:xfrm>
          <a:prstGeom prst="rect">
            <a:avLst/>
          </a:prstGeom>
          <a:ln w="6350">
            <a:solidFill>
              <a:schemeClr val="tx1"/>
            </a:solidFill>
          </a:ln>
          <a:effectLst>
            <a:outerShdw blurRad="50800" dist="38100" dir="5400000" algn="t" rotWithShape="0">
              <a:prstClr val="black">
                <a:alpha val="40000"/>
              </a:prstClr>
            </a:outerShdw>
          </a:effectLst>
        </p:spPr>
      </p:pic>
      <p:sp>
        <p:nvSpPr>
          <p:cNvPr id="8" name="Textfeld 7">
            <a:extLst>
              <a:ext uri="{FF2B5EF4-FFF2-40B4-BE49-F238E27FC236}">
                <a16:creationId xmlns:a16="http://schemas.microsoft.com/office/drawing/2014/main" id="{67329163-21E4-4676-9B4D-03DBB91B81AF}"/>
              </a:ext>
            </a:extLst>
          </p:cNvPr>
          <p:cNvSpPr txBox="1"/>
          <p:nvPr/>
        </p:nvSpPr>
        <p:spPr>
          <a:xfrm>
            <a:off x="1050368" y="6595096"/>
            <a:ext cx="5544616" cy="184666"/>
          </a:xfrm>
          <a:prstGeom prst="rect">
            <a:avLst/>
          </a:prstGeom>
          <a:noFill/>
        </p:spPr>
        <p:txBody>
          <a:bodyPr wrap="square" lIns="0" tIns="0" rIns="0" bIns="0">
            <a:spAutoFit/>
          </a:bodyPr>
          <a:lstStyle/>
          <a:p>
            <a:r>
              <a:rPr lang="de-DE" sz="600" dirty="0"/>
              <a:t>M. </a:t>
            </a:r>
            <a:r>
              <a:rPr lang="de-DE" sz="600" dirty="0" err="1"/>
              <a:t>Steinthorsdottir</a:t>
            </a:r>
            <a:r>
              <a:rPr lang="de-DE" sz="600" dirty="0"/>
              <a:t>, P.E. Jardine, B.H. Lomax, T. </a:t>
            </a:r>
            <a:r>
              <a:rPr lang="de-DE" sz="600" dirty="0" err="1"/>
              <a:t>Sallstedt</a:t>
            </a:r>
            <a:r>
              <a:rPr lang="de-DE" sz="600" dirty="0"/>
              <a:t>: Key </a:t>
            </a:r>
            <a:r>
              <a:rPr lang="de-DE" sz="600" dirty="0" err="1"/>
              <a:t>traits</a:t>
            </a:r>
            <a:r>
              <a:rPr lang="de-DE" sz="600" dirty="0"/>
              <a:t> </a:t>
            </a:r>
            <a:r>
              <a:rPr lang="de-DE" sz="600" dirty="0" err="1"/>
              <a:t>of</a:t>
            </a:r>
            <a:r>
              <a:rPr lang="de-DE" sz="600" dirty="0"/>
              <a:t> </a:t>
            </a:r>
            <a:r>
              <a:rPr lang="de-DE" sz="600" dirty="0" err="1"/>
              <a:t>living</a:t>
            </a:r>
            <a:r>
              <a:rPr lang="de-DE" sz="600" dirty="0"/>
              <a:t> fossil Ginkgo </a:t>
            </a:r>
            <a:r>
              <a:rPr lang="de-DE" sz="600" dirty="0" err="1"/>
              <a:t>biloba</a:t>
            </a:r>
            <a:r>
              <a:rPr lang="de-DE" sz="600" dirty="0"/>
              <a:t> </a:t>
            </a:r>
            <a:r>
              <a:rPr lang="de-DE" sz="600" dirty="0" err="1"/>
              <a:t>are</a:t>
            </a:r>
            <a:r>
              <a:rPr lang="de-DE" sz="600" dirty="0"/>
              <a:t> </a:t>
            </a:r>
            <a:r>
              <a:rPr lang="de-DE" sz="600" dirty="0" err="1"/>
              <a:t>highly</a:t>
            </a:r>
            <a:r>
              <a:rPr lang="de-DE" sz="600" dirty="0"/>
              <a:t> variable but not </a:t>
            </a:r>
            <a:r>
              <a:rPr lang="de-DE" sz="600" dirty="0" err="1"/>
              <a:t>influenced</a:t>
            </a:r>
            <a:r>
              <a:rPr lang="de-DE" sz="600" dirty="0"/>
              <a:t> </a:t>
            </a:r>
            <a:r>
              <a:rPr lang="de-DE" sz="600" dirty="0" err="1"/>
              <a:t>by</a:t>
            </a:r>
            <a:r>
              <a:rPr lang="de-DE" sz="600" dirty="0"/>
              <a:t> </a:t>
            </a:r>
            <a:r>
              <a:rPr lang="de-DE" sz="600" dirty="0" err="1"/>
              <a:t>climate</a:t>
            </a:r>
            <a:r>
              <a:rPr lang="de-DE" sz="600" dirty="0"/>
              <a:t> – </a:t>
            </a:r>
            <a:r>
              <a:rPr lang="de-DE" sz="600" dirty="0" err="1"/>
              <a:t>Implications</a:t>
            </a:r>
            <a:r>
              <a:rPr lang="de-DE" sz="600" dirty="0"/>
              <a:t> </a:t>
            </a:r>
            <a:r>
              <a:rPr lang="de-DE" sz="600" dirty="0" err="1"/>
              <a:t>for</a:t>
            </a:r>
            <a:r>
              <a:rPr lang="de-DE" sz="600" dirty="0"/>
              <a:t> palaeo-pCO2 </a:t>
            </a:r>
            <a:r>
              <a:rPr lang="de-DE" sz="600" dirty="0" err="1"/>
              <a:t>reconstructions</a:t>
            </a:r>
            <a:r>
              <a:rPr lang="de-DE" sz="600" dirty="0"/>
              <a:t> and </a:t>
            </a:r>
            <a:r>
              <a:rPr lang="de-DE" sz="600" dirty="0" err="1"/>
              <a:t>climate</a:t>
            </a:r>
            <a:r>
              <a:rPr lang="de-DE" sz="600" dirty="0"/>
              <a:t> </a:t>
            </a:r>
            <a:r>
              <a:rPr lang="de-DE" sz="600" dirty="0" err="1"/>
              <a:t>sensitivity</a:t>
            </a:r>
            <a:r>
              <a:rPr lang="de-DE" sz="600" dirty="0"/>
              <a:t>, Global and Planetary </a:t>
            </a:r>
            <a:r>
              <a:rPr lang="de-DE" sz="600" dirty="0" err="1"/>
              <a:t>Change,Volume</a:t>
            </a:r>
            <a:r>
              <a:rPr lang="de-DE" sz="600" dirty="0"/>
              <a:t> 211, 2022</a:t>
            </a:r>
          </a:p>
        </p:txBody>
      </p:sp>
      <p:pic>
        <p:nvPicPr>
          <p:cNvPr id="12" name="Grafik 11">
            <a:extLst>
              <a:ext uri="{FF2B5EF4-FFF2-40B4-BE49-F238E27FC236}">
                <a16:creationId xmlns:a16="http://schemas.microsoft.com/office/drawing/2014/main" id="{BAB3543D-38A1-4ACC-841F-8DE67CE42526}"/>
              </a:ext>
            </a:extLst>
          </p:cNvPr>
          <p:cNvPicPr>
            <a:picLocks noChangeAspect="1"/>
          </p:cNvPicPr>
          <p:nvPr/>
        </p:nvPicPr>
        <p:blipFill>
          <a:blip r:embed="rId5"/>
          <a:stretch>
            <a:fillRect/>
          </a:stretch>
        </p:blipFill>
        <p:spPr>
          <a:xfrm>
            <a:off x="7896200" y="3428999"/>
            <a:ext cx="4178200" cy="2785467"/>
          </a:xfrm>
          <a:prstGeom prst="rect">
            <a:avLst/>
          </a:prstGeom>
          <a:ln w="6350">
            <a:solidFill>
              <a:schemeClr val="tx1"/>
            </a:solidFill>
          </a:ln>
          <a:effectLst>
            <a:outerShdw blurRad="50800" dist="38100" dir="5400000" algn="t" rotWithShape="0">
              <a:prstClr val="black">
                <a:alpha val="40000"/>
              </a:prstClr>
            </a:outerShdw>
          </a:effectLst>
        </p:spPr>
      </p:pic>
      <p:sp>
        <p:nvSpPr>
          <p:cNvPr id="13" name="Textfeld 12">
            <a:extLst>
              <a:ext uri="{FF2B5EF4-FFF2-40B4-BE49-F238E27FC236}">
                <a16:creationId xmlns:a16="http://schemas.microsoft.com/office/drawing/2014/main" id="{2137CE3F-7B2C-4427-866E-E7E5BF5E37F6}"/>
              </a:ext>
            </a:extLst>
          </p:cNvPr>
          <p:cNvSpPr txBox="1"/>
          <p:nvPr/>
        </p:nvSpPr>
        <p:spPr>
          <a:xfrm>
            <a:off x="10130184" y="6304101"/>
            <a:ext cx="1944216" cy="91488"/>
          </a:xfrm>
          <a:prstGeom prst="rect">
            <a:avLst/>
          </a:prstGeom>
          <a:noFill/>
        </p:spPr>
        <p:txBody>
          <a:bodyPr wrap="square" lIns="0" tIns="0" rIns="0" bIns="0">
            <a:spAutoFit/>
          </a:bodyPr>
          <a:lstStyle/>
          <a:p>
            <a:pPr algn="r"/>
            <a:r>
              <a:rPr lang="de-DE" sz="600" dirty="0"/>
              <a:t>de.wikipedia.org/wiki/Lange_Anna</a:t>
            </a:r>
          </a:p>
        </p:txBody>
      </p:sp>
    </p:spTree>
    <p:extLst>
      <p:ext uri="{BB962C8B-B14F-4D97-AF65-F5344CB8AC3E}">
        <p14:creationId xmlns:p14="http://schemas.microsoft.com/office/powerpoint/2010/main" val="1704339190"/>
      </p:ext>
    </p:extLst>
  </p:cSld>
  <p:clrMapOvr>
    <a:masterClrMapping/>
  </p:clrMapOvr>
</p:sld>
</file>

<file path=ppt/theme/theme1.xml><?xml version="1.0" encoding="utf-8"?>
<a:theme xmlns:a="http://schemas.openxmlformats.org/drawingml/2006/main" name="Universität Bremen (mit bis zu 2 weiteren Logos)">
  <a:themeElements>
    <a:clrScheme name="Benutzerdefiniert 105">
      <a:dk1>
        <a:sysClr val="windowText" lastClr="000000"/>
      </a:dk1>
      <a:lt1>
        <a:sysClr val="window" lastClr="FFFFFF"/>
      </a:lt1>
      <a:dk2>
        <a:srgbClr val="7F7F7F"/>
      </a:dk2>
      <a:lt2>
        <a:srgbClr val="D8D8D8"/>
      </a:lt2>
      <a:accent1>
        <a:srgbClr val="872746"/>
      </a:accent1>
      <a:accent2>
        <a:srgbClr val="D51130"/>
      </a:accent2>
      <a:accent3>
        <a:srgbClr val="DE9BA7"/>
      </a:accent3>
      <a:accent4>
        <a:srgbClr val="1C356B"/>
      </a:accent4>
      <a:accent5>
        <a:srgbClr val="0D68B0"/>
      </a:accent5>
      <a:accent6>
        <a:srgbClr val="95B3DF"/>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sz="1600" dirty="0" smtClean="0"/>
        </a:defPPr>
      </a:lstStyle>
    </a:txDef>
  </a:objectDefaults>
  <a:extraClrSchemeLst/>
  <a:extLst>
    <a:ext uri="{05A4C25C-085E-4340-85A3-A5531E510DB2}">
      <thm15:themeFamily xmlns:thm15="http://schemas.microsoft.com/office/thememl/2012/main" name="UHB_PowerPoint.potx" id="{4DF2F6EB-DDCD-494F-BB02-C322A6EC2FDC}" vid="{B4C9157D-7150-4EC7-9140-E0C86EC67749}"/>
    </a:ext>
  </a:extLst>
</a:theme>
</file>

<file path=ppt/theme/theme2.xml><?xml version="1.0" encoding="utf-8"?>
<a:theme xmlns:a="http://schemas.openxmlformats.org/drawingml/2006/main" name="Office">
  <a:themeElements>
    <a:clrScheme name="Benutzerdefiniert 105">
      <a:dk1>
        <a:sysClr val="windowText" lastClr="000000"/>
      </a:dk1>
      <a:lt1>
        <a:sysClr val="window" lastClr="FFFFFF"/>
      </a:lt1>
      <a:dk2>
        <a:srgbClr val="7F7F7F"/>
      </a:dk2>
      <a:lt2>
        <a:srgbClr val="D8D8D8"/>
      </a:lt2>
      <a:accent1>
        <a:srgbClr val="872746"/>
      </a:accent1>
      <a:accent2>
        <a:srgbClr val="D51130"/>
      </a:accent2>
      <a:accent3>
        <a:srgbClr val="DE9BA7"/>
      </a:accent3>
      <a:accent4>
        <a:srgbClr val="1C356B"/>
      </a:accent4>
      <a:accent5>
        <a:srgbClr val="0D68B0"/>
      </a:accent5>
      <a:accent6>
        <a:srgbClr val="95B3DF"/>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Benutzerdefiniert 105">
      <a:dk1>
        <a:sysClr val="windowText" lastClr="000000"/>
      </a:dk1>
      <a:lt1>
        <a:sysClr val="window" lastClr="FFFFFF"/>
      </a:lt1>
      <a:dk2>
        <a:srgbClr val="7F7F7F"/>
      </a:dk2>
      <a:lt2>
        <a:srgbClr val="D8D8D8"/>
      </a:lt2>
      <a:accent1>
        <a:srgbClr val="872746"/>
      </a:accent1>
      <a:accent2>
        <a:srgbClr val="D51130"/>
      </a:accent2>
      <a:accent3>
        <a:srgbClr val="DE9BA7"/>
      </a:accent3>
      <a:accent4>
        <a:srgbClr val="1C356B"/>
      </a:accent4>
      <a:accent5>
        <a:srgbClr val="0D68B0"/>
      </a:accent5>
      <a:accent6>
        <a:srgbClr val="95B3DF"/>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UHB_PowerPoint</Template>
  <TotalTime>0</TotalTime>
  <Words>2726</Words>
  <Application>Microsoft Office PowerPoint</Application>
  <PresentationFormat>Breitbild</PresentationFormat>
  <Paragraphs>264</Paragraphs>
  <Slides>29</Slides>
  <Notes>28</Notes>
  <HiddenSlides>0</HiddenSlides>
  <MMClips>0</MMClips>
  <ScaleCrop>false</ScaleCrop>
  <HeadingPairs>
    <vt:vector size="8" baseType="variant">
      <vt:variant>
        <vt:lpstr>Verwendete Schriftarten</vt:lpstr>
      </vt:variant>
      <vt:variant>
        <vt:i4>4</vt:i4>
      </vt:variant>
      <vt:variant>
        <vt:lpstr>Design</vt:lpstr>
      </vt:variant>
      <vt:variant>
        <vt:i4>1</vt:i4>
      </vt:variant>
      <vt:variant>
        <vt:lpstr>Eingebettete OLE-Server</vt:lpstr>
      </vt:variant>
      <vt:variant>
        <vt:i4>1</vt:i4>
      </vt:variant>
      <vt:variant>
        <vt:lpstr>Folientitel</vt:lpstr>
      </vt:variant>
      <vt:variant>
        <vt:i4>29</vt:i4>
      </vt:variant>
    </vt:vector>
  </HeadingPairs>
  <TitlesOfParts>
    <vt:vector size="35" baseType="lpstr">
      <vt:lpstr>Arial</vt:lpstr>
      <vt:lpstr>Calibri</vt:lpstr>
      <vt:lpstr>Symbol</vt:lpstr>
      <vt:lpstr>Wingdings 3</vt:lpstr>
      <vt:lpstr>Universität Bremen (mit bis zu 2 weiteren Logos)</vt:lpstr>
      <vt:lpstr>Bitmap Image</vt:lpstr>
      <vt:lpstr>PowerPoint-Präsentation</vt:lpstr>
      <vt:lpstr>Einleitung</vt:lpstr>
      <vt:lpstr>Einleitung</vt:lpstr>
      <vt:lpstr>Einleitung</vt:lpstr>
      <vt:lpstr>Einleitung</vt:lpstr>
      <vt:lpstr>Interaktive Grafik</vt:lpstr>
      <vt:lpstr>Messmethode: In situ</vt:lpstr>
      <vt:lpstr>Messmethode: Eisbohrkerne</vt:lpstr>
      <vt:lpstr>Messmethode: Proxy</vt:lpstr>
      <vt:lpstr>Messmethode: Satellit</vt:lpstr>
      <vt:lpstr>Grundlagen des Kohlenstoffkreislauf</vt:lpstr>
      <vt:lpstr>Kohlenstoff Reservoirs (vereinfacht)</vt:lpstr>
      <vt:lpstr>Langsamer Kohlenstoffzyklus (anorg., vereinfacht)</vt:lpstr>
      <vt:lpstr>Langsamer Kohlenstoffzyklus (anorg., vereinfacht)</vt:lpstr>
      <vt:lpstr>Langsamer Kohlenstoffzyklus (org., vereinfacht)</vt:lpstr>
      <vt:lpstr>Externe Einflüsse</vt:lpstr>
      <vt:lpstr>Schneller Kohlenstoffz. (vorindustriell, vereinfacht)</vt:lpstr>
      <vt:lpstr>Externe Einflüsse</vt:lpstr>
      <vt:lpstr>Schneller Kohlenstoffz. (heute, vereinfacht)</vt:lpstr>
      <vt:lpstr>Schneller Kohlenstoffz. (heute, vereinfacht)</vt:lpstr>
      <vt:lpstr>Aufgabe 1 (Anforderungsbereich: I+II)</vt:lpstr>
      <vt:lpstr>Aufgabe 1 (Anforderungsbereich: I+II)</vt:lpstr>
      <vt:lpstr>Aufgabe 2 (Anforderungsbereich: I+II+III)</vt:lpstr>
      <vt:lpstr>Aufgabe 2 (Anforderungsbereich: I+II+III)</vt:lpstr>
      <vt:lpstr>Aufgabe 3 (Anforderungsbereich: II)</vt:lpstr>
      <vt:lpstr>Aufgabe 3 (Anforderungsbereich: II)</vt:lpstr>
      <vt:lpstr>Aufgabe 4 (Anforderungsbereich: II+III)</vt:lpstr>
      <vt:lpstr>Aufgabe 4 (Anforderungsbereich: II+III)</vt:lpstr>
      <vt:lpstr>Wesentliche Erkenntnisse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Windows-Benutzer</dc:creator>
  <cp:lastModifiedBy>Michael Buchwitz</cp:lastModifiedBy>
  <cp:revision>455</cp:revision>
  <dcterms:created xsi:type="dcterms:W3CDTF">2021-01-08T13:32:24Z</dcterms:created>
  <dcterms:modified xsi:type="dcterms:W3CDTF">2023-02-02T14:46:25Z</dcterms:modified>
</cp:coreProperties>
</file>