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9" r:id="rId2"/>
    <p:sldId id="343" r:id="rId3"/>
    <p:sldId id="407" r:id="rId4"/>
    <p:sldId id="269" r:id="rId5"/>
    <p:sldId id="259" r:id="rId6"/>
    <p:sldId id="315" r:id="rId7"/>
    <p:sldId id="262" r:id="rId8"/>
    <p:sldId id="280" r:id="rId9"/>
    <p:sldId id="301" r:id="rId10"/>
    <p:sldId id="410" r:id="rId11"/>
    <p:sldId id="312" r:id="rId12"/>
    <p:sldId id="345" r:id="rId13"/>
    <p:sldId id="306" r:id="rId14"/>
    <p:sldId id="414" r:id="rId15"/>
    <p:sldId id="321" r:id="rId16"/>
    <p:sldId id="319" r:id="rId17"/>
    <p:sldId id="265" r:id="rId18"/>
    <p:sldId id="333" r:id="rId19"/>
    <p:sldId id="415" r:id="rId20"/>
    <p:sldId id="416" r:id="rId21"/>
    <p:sldId id="417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FFCC"/>
    <a:srgbClr val="CC0000"/>
    <a:srgbClr val="0066FF"/>
    <a:srgbClr val="FF9933"/>
    <a:srgbClr val="FFCCCC"/>
    <a:srgbClr val="FF99CC"/>
    <a:srgbClr val="CC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6" autoAdjust="0"/>
    <p:restoredTop sz="85950" autoAdjust="0"/>
  </p:normalViewPr>
  <p:slideViewPr>
    <p:cSldViewPr snapToGrid="0">
      <p:cViewPr varScale="1">
        <p:scale>
          <a:sx n="73" d="100"/>
          <a:sy n="73" d="100"/>
        </p:scale>
        <p:origin x="84" y="9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2T05:07:38.1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39,'0'-5,"0"-6,-9-1,-4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93782-FA97-48C7-910B-29EB101189A1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2EB20-1D6E-47BD-A1E0-1DB184EC83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1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40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5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05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06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2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7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10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9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56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8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98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1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6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6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8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6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7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EB20-1D6E-47BD-A1E0-1DB184EC83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9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45" y="2189808"/>
            <a:ext cx="1258064" cy="240748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118844" y="619189"/>
            <a:ext cx="119291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774883" y="925201"/>
            <a:ext cx="1220268" cy="39983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42" y="1213549"/>
            <a:ext cx="397426" cy="3998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87" y="3245957"/>
            <a:ext cx="1082941" cy="101970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794A10F-9223-4B90-BF80-39F54F059F43}"/>
              </a:ext>
            </a:extLst>
          </p:cNvPr>
          <p:cNvSpPr txBox="1"/>
          <p:nvPr userDrawn="1"/>
        </p:nvSpPr>
        <p:spPr>
          <a:xfrm>
            <a:off x="10756789" y="1426528"/>
            <a:ext cx="1334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Institut für Umweltphysik (IUP)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3447628-660B-4CE0-BA26-97F51DB9A91C}"/>
              </a:ext>
            </a:extLst>
          </p:cNvPr>
          <p:cNvGrpSpPr/>
          <p:nvPr userDrawn="1"/>
        </p:nvGrpSpPr>
        <p:grpSpPr>
          <a:xfrm>
            <a:off x="9839888" y="5111032"/>
            <a:ext cx="154379" cy="131920"/>
            <a:chOff x="9761516" y="5045722"/>
            <a:chExt cx="154379" cy="131920"/>
          </a:xfrm>
        </p:grpSpPr>
        <p:cxnSp>
          <p:nvCxnSpPr>
            <p:cNvPr id="9" name="Gerader Verbinder 8"/>
            <p:cNvCxnSpPr>
              <a:cxnSpLocks/>
            </p:cNvCxnSpPr>
            <p:nvPr userDrawn="1"/>
          </p:nvCxnSpPr>
          <p:spPr>
            <a:xfrm>
              <a:off x="9774382" y="5045722"/>
              <a:ext cx="0" cy="13192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1CF5EA46-D1CE-48DF-930F-8B56B317E5F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61516" y="5045722"/>
              <a:ext cx="154379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483A8373-298D-45B0-B086-F5DA14DC2473}"/>
              </a:ext>
            </a:extLst>
          </p:cNvPr>
          <p:cNvSpPr txBox="1"/>
          <p:nvPr userDrawn="1"/>
        </p:nvSpPr>
        <p:spPr>
          <a:xfrm>
            <a:off x="10858872" y="4265662"/>
            <a:ext cx="1220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/>
              <a:t>Projektförderung: 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D015D0C-064A-439D-AE6E-0C44290812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38" y="4485246"/>
            <a:ext cx="514078" cy="428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43E927-ABC7-4F90-AFF7-E006AD58E9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80" y="2510710"/>
            <a:ext cx="1285896" cy="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0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0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8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0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7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7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7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2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0F50-5DBB-4331-B451-2EDECFE949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6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8.png"/><Relationship Id="rId7" Type="http://schemas.openxmlformats.org/officeDocument/2006/relationships/hyperlink" Target="https://www.saechsische.de/katastrophen/waldbrand/waldbrand-nationalpark-saechsische-boehmische-schweiz-bilder-gehen-um-die-welt-5799409-plu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wr.de/swraktuell/rheinland-pfalz/koblenz/altenahr-nach-dem-hochwasser-100.html" TargetMode="External"/><Relationship Id="rId5" Type="http://schemas.openxmlformats.org/officeDocument/2006/relationships/hyperlink" Target="https://www.spektrum.de/news/gibt-es-einen-neuen-jahrhundertsommer/1576400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obalcarbonproject.org/" TargetMode="External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nicef.de/informieren/ueber-uns/unicef-international/neue-entwicklungsziele/entwicklungsziele-verstaendlich-erklaert" TargetMode="External"/><Relationship Id="rId4" Type="http://schemas.openxmlformats.org/officeDocument/2006/relationships/hyperlink" Target="https://www.bmz.de/de/agenda-203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hyperlink" Target="https://www.iup.uni-bremen.de/carbon_ghg/Clim4Edu/Handbu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up.uni-bremen.de/carbon_ghg/Clim4Edu/Handbuch/" TargetMode="External"/><Relationship Id="rId5" Type="http://schemas.openxmlformats.org/officeDocument/2006/relationships/hyperlink" Target="https://www.iup.uni-bremen.de/carbon_ghg/Clim4Edu/interaktiv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hoolsforfuture.net/m/slides/user_1/ff6b2bce4a024199106d_global-annual-mean-temperature-variation-of-the-Earth_P53161Z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102578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Clim4Edu: Unterrichtsmaterialien zum Klimawandel mit Schwerpunkt Satellitenbeobachtungen 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Abgerundetes Rechteck 4">
            <a:extLst>
              <a:ext uri="{FF2B5EF4-FFF2-40B4-BE49-F238E27FC236}">
                <a16:creationId xmlns:a16="http://schemas.microsoft.com/office/drawing/2014/main" id="{671BD7AB-D52E-4901-BF02-B1DE055EAE9D}"/>
              </a:ext>
            </a:extLst>
          </p:cNvPr>
          <p:cNvSpPr/>
          <p:nvPr/>
        </p:nvSpPr>
        <p:spPr>
          <a:xfrm>
            <a:off x="422910" y="787734"/>
            <a:ext cx="9785349" cy="343374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>
                <a:solidFill>
                  <a:schemeClr val="tx1"/>
                </a:solidFill>
              </a:rPr>
              <a:t>Treibhausgas CO</a:t>
            </a:r>
            <a:r>
              <a:rPr lang="de-DE" sz="5000" b="1" baseline="-25000" dirty="0">
                <a:solidFill>
                  <a:schemeClr val="tx1"/>
                </a:solidFill>
              </a:rPr>
              <a:t>2</a:t>
            </a:r>
            <a:r>
              <a:rPr lang="de-DE" sz="5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5000" b="1" dirty="0">
                <a:solidFill>
                  <a:schemeClr val="tx1"/>
                </a:solidFill>
              </a:rPr>
              <a:t>und seine Rolle im Klimawandel: </a:t>
            </a:r>
          </a:p>
          <a:p>
            <a:pPr algn="ctr"/>
            <a:r>
              <a:rPr lang="de-DE" sz="5000" b="1" dirty="0">
                <a:solidFill>
                  <a:schemeClr val="tx1"/>
                </a:solidFill>
              </a:rPr>
              <a:t>Von den Dinosauriern zu den neuesten Satellitenmessungen</a:t>
            </a:r>
            <a:endParaRPr lang="en-GB" sz="5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CE941BD-A7C8-4F29-B13C-373C359CD22F}"/>
              </a:ext>
            </a:extLst>
          </p:cNvPr>
          <p:cNvSpPr/>
          <p:nvPr/>
        </p:nvSpPr>
        <p:spPr>
          <a:xfrm>
            <a:off x="3243855" y="5285324"/>
            <a:ext cx="4779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/>
              <a:t>Michael Buchwitz </a:t>
            </a:r>
            <a:r>
              <a:rPr lang="en-GB" sz="1600" dirty="0"/>
              <a:t>und Maximilian Reuter</a:t>
            </a:r>
          </a:p>
          <a:p>
            <a:pPr algn="ctr"/>
            <a:r>
              <a:rPr lang="de-DE" sz="1600" dirty="0"/>
              <a:t>Institut für Umweltphysik (IUP)</a:t>
            </a:r>
          </a:p>
          <a:p>
            <a:pPr algn="ctr"/>
            <a:r>
              <a:rPr lang="de-DE" sz="1600" dirty="0"/>
              <a:t>Fachbereich 1 Physik u. Elektrotechnik</a:t>
            </a:r>
            <a:endParaRPr lang="en-GB" sz="1600" dirty="0"/>
          </a:p>
          <a:p>
            <a:pPr algn="ctr"/>
            <a:r>
              <a:rPr lang="de-DE" sz="1600" dirty="0"/>
              <a:t>Universität Bremen</a:t>
            </a:r>
            <a:endParaRPr lang="en-GB" sz="1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D9251A-65EF-4006-91D4-BEA1E1184503}"/>
              </a:ext>
            </a:extLst>
          </p:cNvPr>
          <p:cNvSpPr/>
          <p:nvPr/>
        </p:nvSpPr>
        <p:spPr>
          <a:xfrm>
            <a:off x="6922988" y="4272099"/>
            <a:ext cx="2914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err="1"/>
              <a:t>Organisiert</a:t>
            </a:r>
            <a:r>
              <a:rPr lang="en-GB" sz="1400" i="1" dirty="0"/>
              <a:t> </a:t>
            </a:r>
            <a:r>
              <a:rPr lang="en-GB" sz="1400" i="1" dirty="0" err="1"/>
              <a:t>durch</a:t>
            </a:r>
            <a:r>
              <a:rPr lang="en-GB" sz="1400" i="1" dirty="0"/>
              <a:t>:</a:t>
            </a:r>
          </a:p>
          <a:p>
            <a:pPr algn="ctr"/>
            <a:r>
              <a:rPr lang="en-GB" sz="1400" dirty="0"/>
              <a:t>Claudia Lindner und Andreas </a:t>
            </a:r>
            <a:r>
              <a:rPr lang="en-GB" sz="1400" dirty="0" err="1"/>
              <a:t>Rienow</a:t>
            </a:r>
            <a:r>
              <a:rPr lang="en-GB" sz="1400" dirty="0"/>
              <a:t> </a:t>
            </a:r>
          </a:p>
          <a:p>
            <a:pPr algn="ctr"/>
            <a:r>
              <a:rPr lang="en-GB" sz="1400" dirty="0" err="1"/>
              <a:t>Geographisches</a:t>
            </a:r>
            <a:r>
              <a:rPr lang="en-GB" sz="1400" dirty="0"/>
              <a:t> </a:t>
            </a:r>
            <a:r>
              <a:rPr lang="en-GB" sz="1400" dirty="0" err="1"/>
              <a:t>Institut</a:t>
            </a:r>
            <a:endParaRPr lang="en-GB" sz="1400" dirty="0"/>
          </a:p>
          <a:p>
            <a:pPr algn="ctr"/>
            <a:r>
              <a:rPr lang="en-GB" sz="1400" dirty="0"/>
              <a:t>Ruhr-</a:t>
            </a:r>
            <a:r>
              <a:rPr lang="en-GB" sz="1400" dirty="0" err="1"/>
              <a:t>Universität</a:t>
            </a:r>
            <a:r>
              <a:rPr lang="en-GB" sz="1400" dirty="0"/>
              <a:t>-Bochum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A6D6FA-F941-41ED-BE3B-9CDB790DBFB3}"/>
              </a:ext>
            </a:extLst>
          </p:cNvPr>
          <p:cNvSpPr txBox="1"/>
          <p:nvPr/>
        </p:nvSpPr>
        <p:spPr>
          <a:xfrm>
            <a:off x="668603" y="4365066"/>
            <a:ext cx="603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Fortbildungsveranstaltung für Lehrerinnen und Lehrer, 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15. Februar 2023, 16:00 – 18:00, online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A03ACE-796D-44F8-89B5-3466DB9EF5B2}"/>
              </a:ext>
            </a:extLst>
          </p:cNvPr>
          <p:cNvSpPr txBox="1"/>
          <p:nvPr/>
        </p:nvSpPr>
        <p:spPr>
          <a:xfrm>
            <a:off x="119491" y="6447645"/>
            <a:ext cx="18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chemeClr val="bg1">
                    <a:lumMod val="50000"/>
                  </a:schemeClr>
                </a:solidFill>
              </a:rPr>
              <a:t>Version 9-Feb-2023</a:t>
            </a:r>
          </a:p>
        </p:txBody>
      </p:sp>
    </p:spTree>
    <p:extLst>
      <p:ext uri="{BB962C8B-B14F-4D97-AF65-F5344CB8AC3E}">
        <p14:creationId xmlns:p14="http://schemas.microsoft.com/office/powerpoint/2010/main" val="10671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trägt wieviel zum Temperaturanstieg bei ?</a:t>
            </a:r>
            <a:endParaRPr lang="en-GB" sz="3200" b="1" baseline="30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3" y="867676"/>
            <a:ext cx="9190619" cy="4595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CC82685-4129-4750-9C79-83BE809A15A3}"/>
              </a:ext>
            </a:extLst>
          </p:cNvPr>
          <p:cNvSpPr txBox="1"/>
          <p:nvPr/>
        </p:nvSpPr>
        <p:spPr>
          <a:xfrm>
            <a:off x="1187733" y="5681407"/>
            <a:ext cx="769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Wärmend: CO</a:t>
            </a:r>
            <a:r>
              <a:rPr lang="de-DE" sz="2400" b="1" baseline="-25000" dirty="0">
                <a:solidFill>
                  <a:srgbClr val="FF0000"/>
                </a:solidFill>
              </a:rPr>
              <a:t>2</a:t>
            </a:r>
            <a:r>
              <a:rPr lang="de-DE" sz="2400" b="1" dirty="0">
                <a:solidFill>
                  <a:srgbClr val="FF0000"/>
                </a:solidFill>
              </a:rPr>
              <a:t>, Methan, andere Treibhausgase, …</a:t>
            </a:r>
          </a:p>
          <a:p>
            <a:r>
              <a:rPr lang="de-DE" sz="2400" b="1" dirty="0">
                <a:solidFill>
                  <a:srgbClr val="0000FF"/>
                </a:solidFill>
              </a:rPr>
              <a:t>Kühlend: Aerosole, bestimmte Bodenänderungen, …</a:t>
            </a:r>
          </a:p>
        </p:txBody>
      </p:sp>
    </p:spTree>
    <p:extLst>
      <p:ext uri="{BB962C8B-B14F-4D97-AF65-F5344CB8AC3E}">
        <p14:creationId xmlns:p14="http://schemas.microsoft.com/office/powerpoint/2010/main" val="42196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Alles hängt mit allem zusammen: Klimasystem Erde</a:t>
            </a:r>
            <a:endParaRPr lang="en-GB" sz="32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" y="776454"/>
            <a:ext cx="7095303" cy="497076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474348" y="774743"/>
            <a:ext cx="2922249" cy="16383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„Störung des Systems“, z.B. durch </a:t>
            </a:r>
            <a:r>
              <a:rPr lang="de-DE" b="1" dirty="0">
                <a:solidFill>
                  <a:srgbClr val="FF0000"/>
                </a:solidFill>
              </a:rPr>
              <a:t>CO</a:t>
            </a:r>
            <a:r>
              <a:rPr lang="de-DE" b="1" baseline="-25000" dirty="0">
                <a:solidFill>
                  <a:srgbClr val="FF0000"/>
                </a:solidFill>
              </a:rPr>
              <a:t>2</a:t>
            </a:r>
            <a:r>
              <a:rPr lang="de-DE" b="1" dirty="0">
                <a:solidFill>
                  <a:srgbClr val="FF0000"/>
                </a:solidFill>
              </a:rPr>
              <a:t>-Emissionen</a:t>
            </a:r>
            <a:r>
              <a:rPr lang="de-DE" dirty="0">
                <a:solidFill>
                  <a:schemeClr val="tx1"/>
                </a:solidFill>
              </a:rPr>
              <a:t> aus der Verbrennung von Öl, Kohle und Erdgas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8308748" y="2591344"/>
            <a:ext cx="1253447" cy="575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7474346" y="3334724"/>
            <a:ext cx="2922249" cy="16383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Änderungen von </a:t>
            </a:r>
            <a:r>
              <a:rPr lang="de-DE" b="1" dirty="0">
                <a:solidFill>
                  <a:srgbClr val="FF0000"/>
                </a:solidFill>
              </a:rPr>
              <a:t>Temperatur, Meeresspiegel, Vegetation, Niederschlag, Meereis, Strömungen, …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Kann man Folgen der globalen Erwärmung schon beobachten ?</a:t>
            </a:r>
            <a:endParaRPr lang="en-GB" sz="32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1B5FBE-1860-4DF1-B508-62190AA10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75" y="1156608"/>
            <a:ext cx="2824216" cy="269876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9F80C8B-E347-4A2B-91E8-1EDD7E2A7B8A}"/>
              </a:ext>
            </a:extLst>
          </p:cNvPr>
          <p:cNvSpPr txBox="1"/>
          <p:nvPr/>
        </p:nvSpPr>
        <p:spPr>
          <a:xfrm>
            <a:off x="195422" y="657501"/>
            <a:ext cx="360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Meeresspiegelanstieg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5D74A3-D684-430D-8C85-8D067656832A}"/>
              </a:ext>
            </a:extLst>
          </p:cNvPr>
          <p:cNvSpPr txBox="1"/>
          <p:nvPr/>
        </p:nvSpPr>
        <p:spPr>
          <a:xfrm>
            <a:off x="4345497" y="904254"/>
            <a:ext cx="360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Gletscherschmelze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D03902E-DEC8-4E3F-A392-4CB748F6E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33" y="1372711"/>
            <a:ext cx="3623559" cy="191815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713D2E1-FEC8-46F5-9EFB-124B816A282A}"/>
              </a:ext>
            </a:extLst>
          </p:cNvPr>
          <p:cNvSpPr txBox="1"/>
          <p:nvPr/>
        </p:nvSpPr>
        <p:spPr>
          <a:xfrm>
            <a:off x="164678" y="4013321"/>
            <a:ext cx="501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Abnahme arktisches Meereis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5EB246-4B44-483F-B8D1-BDB6B6195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3" y="4498377"/>
            <a:ext cx="4145421" cy="207426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5919CB1-C954-4AA0-BBFC-F4DE2415CEE3}"/>
              </a:ext>
            </a:extLst>
          </p:cNvPr>
          <p:cNvSpPr txBox="1"/>
          <p:nvPr/>
        </p:nvSpPr>
        <p:spPr>
          <a:xfrm>
            <a:off x="7333009" y="647591"/>
            <a:ext cx="360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Eisschmelze Grönland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F1A0CE2-367E-49BD-A9E7-26A82DE09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" y="1203899"/>
            <a:ext cx="3429883" cy="269876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70AEF26-69F9-4489-AA0E-652632BE0239}"/>
              </a:ext>
            </a:extLst>
          </p:cNvPr>
          <p:cNvSpPr txBox="1"/>
          <p:nvPr/>
        </p:nvSpPr>
        <p:spPr>
          <a:xfrm>
            <a:off x="4734075" y="4624079"/>
            <a:ext cx="4499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Extremwetterzunahme (Hitzewellen, Stürme, Dürren, Überschwemmungen, …)</a:t>
            </a:r>
          </a:p>
          <a:p>
            <a:endParaRPr lang="de-DE" sz="6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Verschiebung von Vegetationszonen</a:t>
            </a:r>
          </a:p>
          <a:p>
            <a:endParaRPr lang="de-DE" sz="6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Ernteausfälle</a:t>
            </a:r>
          </a:p>
          <a:p>
            <a:endParaRPr lang="de-DE" sz="6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Ausbreitung Dengue und Malaria</a:t>
            </a:r>
          </a:p>
          <a:p>
            <a:endParaRPr lang="de-DE" sz="6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…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B80AE40-2880-4D92-B5A6-8C9512B4FB78}"/>
              </a:ext>
            </a:extLst>
          </p:cNvPr>
          <p:cNvSpPr txBox="1"/>
          <p:nvPr/>
        </p:nvSpPr>
        <p:spPr>
          <a:xfrm>
            <a:off x="1832383" y="3032489"/>
            <a:ext cx="2015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Etwa +9 cm in 30 Jahren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Derzeit etwa 3,2 mm/Jahr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79682C4-416C-4A1E-92D1-DC905CA8565D}"/>
              </a:ext>
            </a:extLst>
          </p:cNvPr>
          <p:cNvSpPr txBox="1"/>
          <p:nvPr/>
        </p:nvSpPr>
        <p:spPr>
          <a:xfrm>
            <a:off x="2513063" y="4609963"/>
            <a:ext cx="193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Etwa -12% pro Dekade</a:t>
            </a:r>
          </a:p>
          <a:p>
            <a:r>
              <a:rPr lang="de-DE" sz="1100" dirty="0">
                <a:solidFill>
                  <a:srgbClr val="FF0000"/>
                </a:solidFill>
              </a:rPr>
              <a:t>September eisfrei in einigen Jahrzehnten (um 2050)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3082137-8A1A-4A56-BF04-B35404FD149D}"/>
              </a:ext>
            </a:extLst>
          </p:cNvPr>
          <p:cNvSpPr txBox="1"/>
          <p:nvPr/>
        </p:nvSpPr>
        <p:spPr>
          <a:xfrm>
            <a:off x="630218" y="5606689"/>
            <a:ext cx="2299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50% Abnahme in 40 Jahren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30BC58-5CD7-41B3-AA1D-82139351708B}"/>
              </a:ext>
            </a:extLst>
          </p:cNvPr>
          <p:cNvSpPr txBox="1"/>
          <p:nvPr/>
        </p:nvSpPr>
        <p:spPr>
          <a:xfrm>
            <a:off x="7143761" y="3773307"/>
            <a:ext cx="396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Eisverluste an „den Rändern“ </a:t>
            </a:r>
          </a:p>
          <a:p>
            <a:pPr algn="ctr"/>
            <a:r>
              <a:rPr lang="de-DE" sz="1400" b="1" dirty="0">
                <a:solidFill>
                  <a:srgbClr val="FF0000"/>
                </a:solidFill>
              </a:rPr>
              <a:t>von etwa 30 cm/Jahr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(Gesamtmasse entspricht 7 m Meeresspiegel)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90B8A1F-3623-4065-BC82-D1F22CB0CE6B}"/>
              </a:ext>
            </a:extLst>
          </p:cNvPr>
          <p:cNvSpPr txBox="1"/>
          <p:nvPr/>
        </p:nvSpPr>
        <p:spPr>
          <a:xfrm>
            <a:off x="8775496" y="1952454"/>
            <a:ext cx="763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3 km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883DD3-16B5-45CE-B15D-237A4882C89A}"/>
              </a:ext>
            </a:extLst>
          </p:cNvPr>
          <p:cNvSpPr txBox="1"/>
          <p:nvPr/>
        </p:nvSpPr>
        <p:spPr>
          <a:xfrm>
            <a:off x="4366002" y="3405098"/>
            <a:ext cx="335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Eisschmelze </a:t>
            </a:r>
            <a:r>
              <a:rPr lang="de-DE" sz="2800" dirty="0" err="1">
                <a:solidFill>
                  <a:srgbClr val="0000FF"/>
                </a:solidFill>
              </a:rPr>
              <a:t>Antarkis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E76A8C7-A5A7-4470-A9A5-9AD914EE238A}"/>
              </a:ext>
            </a:extLst>
          </p:cNvPr>
          <p:cNvSpPr txBox="1"/>
          <p:nvPr/>
        </p:nvSpPr>
        <p:spPr>
          <a:xfrm>
            <a:off x="4034218" y="3868746"/>
            <a:ext cx="396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Eisverlust 1992-2020 etwa 55</a:t>
            </a:r>
            <a:r>
              <a:rPr lang="de-DE" sz="1400" b="1">
                <a:solidFill>
                  <a:srgbClr val="FF0000"/>
                </a:solidFill>
              </a:rPr>
              <a:t>% von Grönland</a:t>
            </a:r>
            <a:endParaRPr lang="de-DE" sz="1400" b="1" dirty="0">
              <a:solidFill>
                <a:srgbClr val="FF0000"/>
              </a:solidFill>
            </a:endParaRPr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Also etwa 2670 </a:t>
            </a:r>
            <a:r>
              <a:rPr lang="de-DE" sz="1200" dirty="0" err="1">
                <a:solidFill>
                  <a:srgbClr val="FF0000"/>
                </a:solidFill>
              </a:rPr>
              <a:t>Gt</a:t>
            </a:r>
            <a:r>
              <a:rPr lang="de-DE" sz="1200" dirty="0">
                <a:solidFill>
                  <a:srgbClr val="FF0000"/>
                </a:solidFill>
              </a:rPr>
              <a:t> im Vergleich zu etwa 4890 </a:t>
            </a:r>
            <a:r>
              <a:rPr lang="de-DE" sz="1200" dirty="0" err="1">
                <a:solidFill>
                  <a:srgbClr val="FF0000"/>
                </a:solidFill>
              </a:rPr>
              <a:t>Gt</a:t>
            </a:r>
            <a:r>
              <a:rPr lang="de-DE" sz="1200" dirty="0">
                <a:solidFill>
                  <a:srgbClr val="FF0000"/>
                </a:solidFill>
              </a:rPr>
              <a:t>.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(Gesamtmasse entspricht 60 m Meeresspiegel)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4FAD0D3-DEFA-4E68-BB08-7BE53B0ECFAA}"/>
              </a:ext>
            </a:extLst>
          </p:cNvPr>
          <p:cNvSpPr txBox="1"/>
          <p:nvPr/>
        </p:nvSpPr>
        <p:spPr>
          <a:xfrm>
            <a:off x="641248" y="2265942"/>
            <a:ext cx="2015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1900-2018: etwa +20 cm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09452B-93E2-4CD6-8595-766A5B0A2AF1}"/>
              </a:ext>
            </a:extLst>
          </p:cNvPr>
          <p:cNvSpPr txBox="1"/>
          <p:nvPr/>
        </p:nvSpPr>
        <p:spPr>
          <a:xfrm>
            <a:off x="663768" y="2460856"/>
            <a:ext cx="1946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- Thermische Ausdehnung: 50%</a:t>
            </a:r>
          </a:p>
          <a:p>
            <a:r>
              <a:rPr lang="de-DE" sz="1000" dirty="0">
                <a:solidFill>
                  <a:srgbClr val="FF0000"/>
                </a:solidFill>
              </a:rPr>
              <a:t>- Gletscher: 22%</a:t>
            </a:r>
          </a:p>
          <a:p>
            <a:r>
              <a:rPr lang="de-DE" sz="1000" dirty="0">
                <a:solidFill>
                  <a:srgbClr val="FF0000"/>
                </a:solidFill>
              </a:rPr>
              <a:t>- Eisschilde: 20%</a:t>
            </a:r>
          </a:p>
          <a:p>
            <a:r>
              <a:rPr lang="de-DE" sz="1000" dirty="0">
                <a:solidFill>
                  <a:srgbClr val="FF0000"/>
                </a:solidFill>
              </a:rPr>
              <a:t>- Weitere: 8%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4336B36-3A61-4DED-9947-6EBDA5C4E264}"/>
              </a:ext>
            </a:extLst>
          </p:cNvPr>
          <p:cNvSpPr txBox="1"/>
          <p:nvPr/>
        </p:nvSpPr>
        <p:spPr>
          <a:xfrm>
            <a:off x="4345497" y="2187988"/>
            <a:ext cx="2873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Abnahme 32 m seit 1957</a:t>
            </a:r>
          </a:p>
          <a:p>
            <a:r>
              <a:rPr lang="de-DE" sz="1200" b="1" dirty="0">
                <a:solidFill>
                  <a:srgbClr val="FF0000"/>
                </a:solidFill>
              </a:rPr>
              <a:t>bzw. 0,5-1 Meter pro Jahr</a:t>
            </a:r>
          </a:p>
        </p:txBody>
      </p:sp>
    </p:spTree>
    <p:extLst>
      <p:ext uri="{BB962C8B-B14F-4D97-AF65-F5344CB8AC3E}">
        <p14:creationId xmlns:p14="http://schemas.microsoft.com/office/powerpoint/2010/main" val="11642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wird befürchtet, wenn die Erwärmung weiter zunimmt ? </a:t>
            </a:r>
            <a:endParaRPr lang="en-GB" sz="3200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7" y="1577369"/>
            <a:ext cx="5166161" cy="469022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710892" y="6099762"/>
            <a:ext cx="2025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Nelles und </a:t>
            </a:r>
            <a:r>
              <a:rPr lang="de-DE" sz="1400" dirty="0" err="1"/>
              <a:t>Serrer</a:t>
            </a:r>
            <a:r>
              <a:rPr lang="de-DE" sz="1400" dirty="0"/>
              <a:t>, 2021</a:t>
            </a:r>
            <a:endParaRPr lang="en-GB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DB47144-83C6-4DA1-BD9B-C7EC145368DF}"/>
              </a:ext>
            </a:extLst>
          </p:cNvPr>
          <p:cNvSpPr txBox="1"/>
          <p:nvPr/>
        </p:nvSpPr>
        <p:spPr>
          <a:xfrm>
            <a:off x="201100" y="811781"/>
            <a:ext cx="1022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wird nicht alles schlechter werden. In einigen Regionen wird z.B. die </a:t>
            </a:r>
            <a:r>
              <a:rPr lang="de-DE"/>
              <a:t>Landwirtschaft ev. produktiver </a:t>
            </a:r>
            <a:r>
              <a:rPr lang="de-DE" dirty="0"/>
              <a:t>sein. </a:t>
            </a:r>
          </a:p>
          <a:p>
            <a:r>
              <a:rPr lang="de-DE" dirty="0"/>
              <a:t>Aber hier einige erwartete lokale negative Folgen (zusätzlich zum globalen Meeresspiegelanstieg etc.):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2AFBB3-2170-4613-BD4E-DF782B652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05" y="3309885"/>
            <a:ext cx="2083656" cy="150206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CCAB481-CF13-4243-BB96-137A1A5589AB}"/>
              </a:ext>
            </a:extLst>
          </p:cNvPr>
          <p:cNvSpPr txBox="1"/>
          <p:nvPr/>
        </p:nvSpPr>
        <p:spPr>
          <a:xfrm>
            <a:off x="160909" y="6331964"/>
            <a:ext cx="7289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</a:t>
            </a:r>
            <a:r>
              <a:rPr lang="de-DE" sz="800" dirty="0">
                <a:hlinkClick r:id="rId5"/>
              </a:rPr>
              <a:t>https://www.spektrum.de/news/gibt-es-einen-neuen-jahrhundertsommer/1576400</a:t>
            </a:r>
            <a:r>
              <a:rPr lang="de-DE" sz="800" dirty="0"/>
              <a:t> </a:t>
            </a:r>
          </a:p>
          <a:p>
            <a:r>
              <a:rPr lang="de-DE" sz="800" dirty="0"/>
              <a:t>[2] </a:t>
            </a:r>
            <a:r>
              <a:rPr lang="de-DE" sz="800" dirty="0">
                <a:hlinkClick r:id="rId6"/>
              </a:rPr>
              <a:t>https://www.swr.de/swraktuell/rheinland-pfalz/koblenz/altenahr-nach-dem-hochwasser-100.html</a:t>
            </a:r>
            <a:endParaRPr lang="de-DE" sz="800" dirty="0"/>
          </a:p>
          <a:p>
            <a:r>
              <a:rPr lang="de-DE" sz="800" dirty="0"/>
              <a:t>[3] </a:t>
            </a:r>
            <a:r>
              <a:rPr lang="de-DE" sz="800" dirty="0">
                <a:hlinkClick r:id="rId7"/>
              </a:rPr>
              <a:t>https://www.saechsische.de/katastrophen/waldbrand/waldbrand-nationalpark-saechsische-boehmische-schweiz-bilder-gehen-um-die-welt-5799409-plus.html</a:t>
            </a:r>
            <a:r>
              <a:rPr lang="de-DE" sz="800" dirty="0"/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E9A07D-1C66-4D98-B9C3-9DCB13344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04" y="4937413"/>
            <a:ext cx="2089185" cy="11762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995100E-DBDC-4C3F-ABDF-7C9A40CC4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04" y="1763164"/>
            <a:ext cx="2083656" cy="143072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5A8615B-E20A-4509-9A89-E05C2B3BD4BD}"/>
              </a:ext>
            </a:extLst>
          </p:cNvPr>
          <p:cNvSpPr txBox="1"/>
          <p:nvPr/>
        </p:nvSpPr>
        <p:spPr>
          <a:xfrm>
            <a:off x="201101" y="1775848"/>
            <a:ext cx="20836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Mehr Hitzetage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Zu wenig Regen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Dürren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Ernteausfälle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…</a:t>
            </a: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Zu viel Regen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Überflutungen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…</a:t>
            </a:r>
          </a:p>
          <a:p>
            <a:endParaRPr lang="de-DE" sz="16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Mehr 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Waldbrände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5621801-19BC-4D05-8D80-7B35EC16F365}"/>
              </a:ext>
            </a:extLst>
          </p:cNvPr>
          <p:cNvSpPr txBox="1"/>
          <p:nvPr/>
        </p:nvSpPr>
        <p:spPr>
          <a:xfrm>
            <a:off x="2092512" y="2834831"/>
            <a:ext cx="54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[1]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7A9858-7A31-42F6-A7DA-69B82B22A575}"/>
              </a:ext>
            </a:extLst>
          </p:cNvPr>
          <p:cNvSpPr txBox="1"/>
          <p:nvPr/>
        </p:nvSpPr>
        <p:spPr>
          <a:xfrm>
            <a:off x="2097432" y="4447319"/>
            <a:ext cx="54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[2]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D6B6E89-A8C8-41F9-9E48-71B7189760A4}"/>
              </a:ext>
            </a:extLst>
          </p:cNvPr>
          <p:cNvSpPr txBox="1"/>
          <p:nvPr/>
        </p:nvSpPr>
        <p:spPr>
          <a:xfrm>
            <a:off x="2097432" y="5730430"/>
            <a:ext cx="54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575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Klimawandel begrenzen ? Das Pariser Klimaabkommen </a:t>
            </a:r>
            <a:endParaRPr lang="en-GB" sz="3200" b="1" dirty="0"/>
          </a:p>
        </p:txBody>
      </p:sp>
      <p:sp>
        <p:nvSpPr>
          <p:cNvPr id="8" name="Rechteck 7"/>
          <p:cNvSpPr/>
          <p:nvPr/>
        </p:nvSpPr>
        <p:spPr>
          <a:xfrm>
            <a:off x="1954925" y="642681"/>
            <a:ext cx="79666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Ziel für den maximalen Anstieg der globale Mitteltemperatur:</a:t>
            </a:r>
          </a:p>
          <a:p>
            <a:pPr algn="ctr"/>
            <a:r>
              <a:rPr lang="de-DE" sz="2800" b="1" dirty="0"/>
              <a:t>&lt; 2 </a:t>
            </a:r>
            <a:r>
              <a:rPr lang="de-DE" sz="2800" b="1" baseline="30000" dirty="0" err="1"/>
              <a:t>o</a:t>
            </a:r>
            <a:r>
              <a:rPr lang="de-DE" sz="2800" b="1" dirty="0" err="1"/>
              <a:t>C</a:t>
            </a:r>
            <a:r>
              <a:rPr lang="de-DE" sz="2800" b="1" dirty="0"/>
              <a:t>, besser noch &lt; 1,5 </a:t>
            </a:r>
            <a:r>
              <a:rPr lang="de-DE" sz="2800" b="1" baseline="30000" dirty="0" err="1"/>
              <a:t>o</a:t>
            </a:r>
            <a:r>
              <a:rPr lang="de-DE" sz="2800" b="1" dirty="0" err="1"/>
              <a:t>C</a:t>
            </a:r>
            <a:r>
              <a:rPr lang="de-DE" sz="2800" b="1" dirty="0"/>
              <a:t> </a:t>
            </a:r>
            <a:endParaRPr lang="en-GB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9" y="1841650"/>
            <a:ext cx="4149578" cy="21785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8029" y="4508408"/>
            <a:ext cx="4537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Die Welt geht nicht unter bei +2 Grad aber jedes 0,1 Grad zählt, da Folgen der Klimaänderungen zunehmend unbeherrschbarer werden.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2DDBBB-9112-488B-A53B-17A83C970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7" y="1577369"/>
            <a:ext cx="5166161" cy="46902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6C63D19-BB1E-4622-B76B-6802EBACE9BC}"/>
              </a:ext>
            </a:extLst>
          </p:cNvPr>
          <p:cNvSpPr txBox="1"/>
          <p:nvPr/>
        </p:nvSpPr>
        <p:spPr>
          <a:xfrm>
            <a:off x="7710892" y="6099762"/>
            <a:ext cx="2025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Nelles und </a:t>
            </a:r>
            <a:r>
              <a:rPr lang="de-DE" sz="1400" dirty="0" err="1"/>
              <a:t>Serrer</a:t>
            </a:r>
            <a:r>
              <a:rPr lang="de-DE" sz="1400" dirty="0"/>
              <a:t>, 2021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7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Wieviel emittiertes CO</a:t>
            </a:r>
            <a:r>
              <a:rPr lang="de-DE" sz="3200" b="1" baseline="-25000" dirty="0"/>
              <a:t>2</a:t>
            </a:r>
            <a:r>
              <a:rPr lang="de-DE" sz="3200" b="1" dirty="0"/>
              <a:t> ergibt welchen Temperaturanstieg ? </a:t>
            </a:r>
            <a:endParaRPr lang="en-GB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37" y="1014222"/>
            <a:ext cx="4812446" cy="4534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15174" y="1550410"/>
            <a:ext cx="2220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Die Erwärmung hängt (fast) nur davon ab, wieviel CO</a:t>
            </a:r>
            <a:r>
              <a:rPr lang="de-DE" b="1" baseline="-25000" dirty="0">
                <a:solidFill>
                  <a:srgbClr val="FF0000"/>
                </a:solidFill>
              </a:rPr>
              <a:t>2</a:t>
            </a:r>
            <a:r>
              <a:rPr lang="de-DE" b="1" dirty="0">
                <a:solidFill>
                  <a:srgbClr val="FF0000"/>
                </a:solidFill>
              </a:rPr>
              <a:t> bisher insgesamt emittiert wurde.</a:t>
            </a:r>
          </a:p>
          <a:p>
            <a:endParaRPr lang="de-DE" dirty="0"/>
          </a:p>
          <a:p>
            <a:r>
              <a:rPr lang="de-DE" dirty="0"/>
              <a:t>Wann und wo das CO</a:t>
            </a:r>
            <a:r>
              <a:rPr lang="de-DE" baseline="-25000" dirty="0"/>
              <a:t>2</a:t>
            </a:r>
            <a:r>
              <a:rPr lang="de-DE" dirty="0"/>
              <a:t> emittiert wurde, spielt (fast) keine Rolle.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7439891" y="1377320"/>
            <a:ext cx="2964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Eine bestimmte Erwärmung entspricht also einer bestimmten Gesamtmenge des emittierten CO</a:t>
            </a:r>
            <a:r>
              <a:rPr lang="de-DE" baseline="-25000" dirty="0"/>
              <a:t>2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Man kann daher recht genau vorhersagen, wieviel CO</a:t>
            </a:r>
            <a:r>
              <a:rPr lang="de-DE" baseline="-25000" dirty="0"/>
              <a:t>2</a:t>
            </a:r>
            <a:r>
              <a:rPr lang="de-DE" dirty="0"/>
              <a:t> noch emittiert werden darf, bis eine bestimmte Temperatur erreicht sein wird.</a:t>
            </a:r>
            <a:endParaRPr lang="en-GB" dirty="0"/>
          </a:p>
        </p:txBody>
      </p:sp>
      <p:sp>
        <p:nvSpPr>
          <p:cNvPr id="2" name="Legende: mit Pfeil nach oben 1">
            <a:extLst>
              <a:ext uri="{FF2B5EF4-FFF2-40B4-BE49-F238E27FC236}">
                <a16:creationId xmlns:a16="http://schemas.microsoft.com/office/drawing/2014/main" id="{C314BE1C-E872-4A77-B50F-A558246850A0}"/>
              </a:ext>
            </a:extLst>
          </p:cNvPr>
          <p:cNvSpPr/>
          <p:nvPr/>
        </p:nvSpPr>
        <p:spPr>
          <a:xfrm>
            <a:off x="4681226" y="5662413"/>
            <a:ext cx="595769" cy="55793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1.2 </a:t>
            </a:r>
            <a:r>
              <a:rPr lang="de-DE" sz="1200" baseline="30000" dirty="0" err="1">
                <a:solidFill>
                  <a:schemeClr val="tx1"/>
                </a:solidFill>
              </a:rPr>
              <a:t>o</a:t>
            </a:r>
            <a:r>
              <a:rPr lang="de-DE" sz="1200" dirty="0" err="1">
                <a:solidFill>
                  <a:schemeClr val="tx1"/>
                </a:solidFill>
              </a:rPr>
              <a:t>C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~2475</a:t>
            </a:r>
          </a:p>
        </p:txBody>
      </p:sp>
      <p:sp>
        <p:nvSpPr>
          <p:cNvPr id="9" name="Legende: mit Pfeil nach oben 8">
            <a:extLst>
              <a:ext uri="{FF2B5EF4-FFF2-40B4-BE49-F238E27FC236}">
                <a16:creationId xmlns:a16="http://schemas.microsoft.com/office/drawing/2014/main" id="{937D178B-D3CD-4E61-97C1-9F38169771EE}"/>
              </a:ext>
            </a:extLst>
          </p:cNvPr>
          <p:cNvSpPr/>
          <p:nvPr/>
        </p:nvSpPr>
        <p:spPr>
          <a:xfrm>
            <a:off x="5861002" y="5662419"/>
            <a:ext cx="595769" cy="55793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 </a:t>
            </a:r>
            <a:r>
              <a:rPr lang="de-DE" sz="1200" baseline="30000" dirty="0" err="1">
                <a:solidFill>
                  <a:schemeClr val="tx1"/>
                </a:solidFill>
              </a:rPr>
              <a:t>o</a:t>
            </a:r>
            <a:r>
              <a:rPr lang="de-DE" sz="1200" dirty="0" err="1">
                <a:solidFill>
                  <a:schemeClr val="tx1"/>
                </a:solidFill>
              </a:rPr>
              <a:t>C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~3700</a:t>
            </a:r>
          </a:p>
        </p:txBody>
      </p:sp>
      <p:sp>
        <p:nvSpPr>
          <p:cNvPr id="11" name="Legende: mit Pfeil nach oben 10">
            <a:extLst>
              <a:ext uri="{FF2B5EF4-FFF2-40B4-BE49-F238E27FC236}">
                <a16:creationId xmlns:a16="http://schemas.microsoft.com/office/drawing/2014/main" id="{B866E5F1-72DC-4E6C-BA28-632CD70E5858}"/>
              </a:ext>
            </a:extLst>
          </p:cNvPr>
          <p:cNvSpPr/>
          <p:nvPr/>
        </p:nvSpPr>
        <p:spPr>
          <a:xfrm>
            <a:off x="5094353" y="5655433"/>
            <a:ext cx="595769" cy="97802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78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1.5 </a:t>
            </a:r>
            <a:r>
              <a:rPr lang="de-DE" sz="1200" baseline="30000" dirty="0" err="1">
                <a:solidFill>
                  <a:schemeClr val="tx1"/>
                </a:solidFill>
              </a:rPr>
              <a:t>o</a:t>
            </a:r>
            <a:r>
              <a:rPr lang="de-DE" sz="1200" dirty="0" err="1">
                <a:solidFill>
                  <a:schemeClr val="tx1"/>
                </a:solidFill>
              </a:rPr>
              <a:t>C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~2900</a:t>
            </a:r>
          </a:p>
        </p:txBody>
      </p:sp>
    </p:spTree>
    <p:extLst>
      <p:ext uri="{BB962C8B-B14F-4D97-AF65-F5344CB8AC3E}">
        <p14:creationId xmlns:p14="http://schemas.microsoft.com/office/powerpoint/2010/main" val="42426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Wieviel CO</a:t>
            </a:r>
            <a:r>
              <a:rPr lang="de-DE" sz="3200" b="1" baseline="-25000" dirty="0"/>
              <a:t>2</a:t>
            </a:r>
            <a:r>
              <a:rPr lang="de-DE" sz="3200" b="1" dirty="0"/>
              <a:t> kann noch emittiert werden ?: Verbleibendes CO</a:t>
            </a:r>
            <a:r>
              <a:rPr lang="de-DE" sz="3200" b="1" baseline="-25000" dirty="0"/>
              <a:t>2</a:t>
            </a:r>
            <a:r>
              <a:rPr lang="de-DE" sz="3200" b="1" dirty="0"/>
              <a:t>-Budget</a:t>
            </a:r>
            <a:endParaRPr lang="en-GB" sz="3200" b="1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40D0D612-B219-41C1-893D-D8C3A735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192" y="1526805"/>
            <a:ext cx="7665396" cy="3869908"/>
          </a:xfrm>
          <a:prstGeom prst="rect">
            <a:avLst/>
          </a:prstGeom>
        </p:spPr>
      </p:pic>
      <p:sp>
        <p:nvSpPr>
          <p:cNvPr id="11" name="Google Shape;591;p58"/>
          <p:cNvSpPr txBox="1">
            <a:spLocks/>
          </p:cNvSpPr>
          <p:nvPr/>
        </p:nvSpPr>
        <p:spPr>
          <a:xfrm>
            <a:off x="144526" y="6294611"/>
            <a:ext cx="6172282" cy="28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C9BD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C9BDB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C9BD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C9BDB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C9BDB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</a:pPr>
            <a:r>
              <a:rPr lang="en-GB" kern="0" noProof="1">
                <a:solidFill>
                  <a:schemeClr val="bg1">
                    <a:lumMod val="50000"/>
                  </a:schemeClr>
                </a:solidFill>
              </a:rPr>
              <a:t>Quelle: IPCC AR6 WG1; Friedlingstein et al 2021; Global Carbon Budget 2021</a:t>
            </a:r>
          </a:p>
        </p:txBody>
      </p:sp>
      <p:pic>
        <p:nvPicPr>
          <p:cNvPr id="12" name="Google Shape;27;p90" descr="GCProject-white-CMJ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700" y="5563313"/>
            <a:ext cx="1741516" cy="743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197737" y="2135684"/>
            <a:ext cx="2521242" cy="45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>
                <a:solidFill>
                  <a:schemeClr val="bg1">
                    <a:lumMod val="50000"/>
                  </a:schemeClr>
                </a:solidFill>
              </a:rPr>
              <a:t>Wahrscheinlichkeit 50%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491448" y="1800914"/>
            <a:ext cx="7479541" cy="29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418155" y="4806562"/>
            <a:ext cx="2557055" cy="55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</a:rPr>
              <a:t>Verbleibend ab 2022</a:t>
            </a:r>
          </a:p>
          <a:p>
            <a:r>
              <a:rPr lang="de-DE" sz="1600" dirty="0">
                <a:solidFill>
                  <a:schemeClr val="tx1"/>
                </a:solidFill>
              </a:rPr>
              <a:t>Bereits verbraucht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6175" y="675854"/>
            <a:ext cx="1029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Das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verbleibende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-Budget (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carbon budget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um die global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Erwärmung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auf 1,5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C, 1,7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bzw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2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begrenzen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420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770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bzw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1270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Dies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entspricht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11, 20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bzw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32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Jahre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ab 2022.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3893" y="3563738"/>
            <a:ext cx="1981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2475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wurden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bereits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1750 - 2021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emittiert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9" name="Rechteck 18"/>
          <p:cNvSpPr/>
          <p:nvPr/>
        </p:nvSpPr>
        <p:spPr>
          <a:xfrm>
            <a:off x="273893" y="1821000"/>
            <a:ext cx="2449803" cy="3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Vermutlich erreicht: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656592" y="1865535"/>
            <a:ext cx="1504970" cy="31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2033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080709" y="1846480"/>
            <a:ext cx="1504970" cy="31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2042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652423" y="1844199"/>
            <a:ext cx="1504970" cy="31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2054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139EFE1-0AB9-404A-B4E1-68B29C81D5A7}"/>
              </a:ext>
            </a:extLst>
          </p:cNvPr>
          <p:cNvSpPr/>
          <p:nvPr/>
        </p:nvSpPr>
        <p:spPr>
          <a:xfrm>
            <a:off x="398627" y="6467306"/>
            <a:ext cx="3037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https://www.globalcarbonproject.org/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F7A9E4B-2A4F-4D5C-8F54-CDDBFB9F49FE}"/>
              </a:ext>
            </a:extLst>
          </p:cNvPr>
          <p:cNvSpPr/>
          <p:nvPr/>
        </p:nvSpPr>
        <p:spPr>
          <a:xfrm>
            <a:off x="2178651" y="5295495"/>
            <a:ext cx="2521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Summe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: 2895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B786271-FD2B-4F64-A709-F9442CB2E2DD}"/>
              </a:ext>
            </a:extLst>
          </p:cNvPr>
          <p:cNvSpPr/>
          <p:nvPr/>
        </p:nvSpPr>
        <p:spPr>
          <a:xfrm>
            <a:off x="4923221" y="5302051"/>
            <a:ext cx="1945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3245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D7E6A3D-C28A-46B2-BED6-CF307959213A}"/>
              </a:ext>
            </a:extLst>
          </p:cNvPr>
          <p:cNvSpPr/>
          <p:nvPr/>
        </p:nvSpPr>
        <p:spPr>
          <a:xfrm>
            <a:off x="7550784" y="5320465"/>
            <a:ext cx="1945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3745 GtCO</a:t>
            </a:r>
            <a:r>
              <a:rPr lang="en-GB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59331" y="6315446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Die Zukunft …</a:t>
            </a:r>
            <a:endParaRPr lang="en-GB" sz="3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39893" y="655961"/>
            <a:ext cx="737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… bleibt unklar aber hängt auch von uns ab !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" y="2959742"/>
            <a:ext cx="2742680" cy="230890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0603" y="1511056"/>
            <a:ext cx="3193834" cy="7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Verschiedene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CO</a:t>
            </a:r>
            <a:r>
              <a:rPr lang="de-DE" baseline="-25000" dirty="0">
                <a:solidFill>
                  <a:schemeClr val="tx1"/>
                </a:solidFill>
              </a:rPr>
              <a:t>2</a:t>
            </a:r>
            <a:r>
              <a:rPr lang="de-DE" dirty="0">
                <a:solidFill>
                  <a:schemeClr val="tx1"/>
                </a:solidFill>
              </a:rPr>
              <a:t>-Emissionsszenarien: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41772" y="5103542"/>
            <a:ext cx="178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IPCC, AR6, 2022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24" y="1246500"/>
            <a:ext cx="3942619" cy="5286054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>
            <a:off x="3095500" y="3889161"/>
            <a:ext cx="1229444" cy="698136"/>
          </a:xfrm>
          <a:prstGeom prst="rightArrow">
            <a:avLst>
              <a:gd name="adj1" fmla="val 36392"/>
              <a:gd name="adj2" fmla="val 4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3012672" y="2429524"/>
            <a:ext cx="1907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Mögliche </a:t>
            </a:r>
          </a:p>
          <a:p>
            <a:r>
              <a:rPr lang="de-DE" dirty="0">
                <a:solidFill>
                  <a:srgbClr val="FF0000"/>
                </a:solidFill>
              </a:rPr>
              <a:t>CO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-Emissionen und einige erwartete Konsequenzen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00216" y="1778289"/>
            <a:ext cx="1204415" cy="308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Temperatur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63335" y="2860720"/>
            <a:ext cx="861375" cy="435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Meereis Arktis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210488" y="4654099"/>
            <a:ext cx="1399625" cy="2449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Ozeanversauerung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10488" y="5292187"/>
            <a:ext cx="1838894" cy="308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Meeresspiegelanstieg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FEB4C1C-78D7-47BE-BF9E-3A22DBC9D80B}"/>
              </a:ext>
            </a:extLst>
          </p:cNvPr>
          <p:cNvSpPr txBox="1"/>
          <p:nvPr/>
        </p:nvSpPr>
        <p:spPr>
          <a:xfrm>
            <a:off x="8797290" y="1314567"/>
            <a:ext cx="2006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Es muss </a:t>
            </a:r>
            <a:r>
              <a:rPr lang="en-GB" b="1" dirty="0" err="1">
                <a:solidFill>
                  <a:srgbClr val="FF0000"/>
                </a:solidFill>
              </a:rPr>
              <a:t>uns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gelingen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eine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Energieversorgung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ohne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fossile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Brennstoffe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zu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etablieren</a:t>
            </a:r>
            <a:r>
              <a:rPr lang="en-GB" b="1" dirty="0">
                <a:solidFill>
                  <a:srgbClr val="FF0000"/>
                </a:solidFill>
              </a:rPr>
              <a:t> !?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2D0AD7-5CD2-4B31-9B44-D30ADD9D04BA}"/>
              </a:ext>
            </a:extLst>
          </p:cNvPr>
          <p:cNvSpPr txBox="1"/>
          <p:nvPr/>
        </p:nvSpPr>
        <p:spPr>
          <a:xfrm>
            <a:off x="292714" y="2380147"/>
            <a:ext cx="281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</a:t>
            </a:r>
            <a:r>
              <a:rPr lang="de-DE" sz="1600" b="1" baseline="-25000" dirty="0"/>
              <a:t>2</a:t>
            </a:r>
            <a:r>
              <a:rPr lang="de-DE" sz="1600" b="1" dirty="0"/>
              <a:t>-Emissionen</a:t>
            </a:r>
          </a:p>
          <a:p>
            <a:r>
              <a:rPr lang="de-DE" sz="1200" b="1" dirty="0"/>
              <a:t>in Milliarden Tonnen (</a:t>
            </a:r>
            <a:r>
              <a:rPr lang="de-DE" sz="1200" b="1" dirty="0" err="1"/>
              <a:t>Gt</a:t>
            </a:r>
            <a:r>
              <a:rPr lang="de-DE" sz="1200" b="1" dirty="0"/>
              <a:t>) CO</a:t>
            </a:r>
            <a:r>
              <a:rPr lang="de-DE" sz="1200" b="1" baseline="-25000" dirty="0"/>
              <a:t>2</a:t>
            </a:r>
            <a:r>
              <a:rPr lang="de-DE" sz="1200" b="1" dirty="0"/>
              <a:t> pro Jahr</a:t>
            </a:r>
            <a:endParaRPr lang="en-GB" sz="12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F0E8E5-6F6D-4029-9CCA-96F675E090D7}"/>
              </a:ext>
            </a:extLst>
          </p:cNvPr>
          <p:cNvSpPr txBox="1"/>
          <p:nvPr/>
        </p:nvSpPr>
        <p:spPr>
          <a:xfrm>
            <a:off x="292714" y="5192221"/>
            <a:ext cx="76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2015</a:t>
            </a:r>
            <a:endParaRPr lang="en-GB" sz="16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7FA4BB7-B2E0-4B05-8A2A-9BDD66FCB1D4}"/>
              </a:ext>
            </a:extLst>
          </p:cNvPr>
          <p:cNvSpPr txBox="1"/>
          <p:nvPr/>
        </p:nvSpPr>
        <p:spPr>
          <a:xfrm>
            <a:off x="1145758" y="5202119"/>
            <a:ext cx="76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2050</a:t>
            </a:r>
            <a:endParaRPr lang="en-GB" sz="16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953D06-CF92-4071-AB67-FD98F4C47366}"/>
              </a:ext>
            </a:extLst>
          </p:cNvPr>
          <p:cNvSpPr txBox="1"/>
          <p:nvPr/>
        </p:nvSpPr>
        <p:spPr>
          <a:xfrm>
            <a:off x="2331310" y="5200142"/>
            <a:ext cx="76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2100</a:t>
            </a:r>
            <a:endParaRPr lang="en-GB" sz="16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EF0E585-85E0-4E1E-BF11-3E03B90DC126}"/>
              </a:ext>
            </a:extLst>
          </p:cNvPr>
          <p:cNvSpPr txBox="1"/>
          <p:nvPr/>
        </p:nvSpPr>
        <p:spPr>
          <a:xfrm>
            <a:off x="4781254" y="2322867"/>
            <a:ext cx="38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0</a:t>
            </a:r>
            <a:r>
              <a:rPr lang="de-DE" sz="1600" baseline="30000" dirty="0"/>
              <a:t>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83AE6DA-FB6E-4047-96B5-972B2051596A}"/>
              </a:ext>
            </a:extLst>
          </p:cNvPr>
          <p:cNvSpPr txBox="1"/>
          <p:nvPr/>
        </p:nvSpPr>
        <p:spPr>
          <a:xfrm>
            <a:off x="4770408" y="1699242"/>
            <a:ext cx="38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5</a:t>
            </a:r>
            <a:r>
              <a:rPr lang="de-DE" sz="1600" baseline="30000" dirty="0"/>
              <a:t>o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EF3266-796B-4230-8B2F-3858AE280985}"/>
              </a:ext>
            </a:extLst>
          </p:cNvPr>
          <p:cNvSpPr txBox="1"/>
          <p:nvPr/>
        </p:nvSpPr>
        <p:spPr>
          <a:xfrm>
            <a:off x="4838225" y="3719884"/>
            <a:ext cx="38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0</a:t>
            </a:r>
            <a:endParaRPr lang="de-DE" sz="1600" baseline="300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67530B-7CEC-4CA7-A7F1-BDD45806E2C6}"/>
              </a:ext>
            </a:extLst>
          </p:cNvPr>
          <p:cNvSpPr txBox="1"/>
          <p:nvPr/>
        </p:nvSpPr>
        <p:spPr>
          <a:xfrm>
            <a:off x="4492194" y="6072714"/>
            <a:ext cx="53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0 m</a:t>
            </a:r>
            <a:endParaRPr lang="de-DE" sz="1600" baseline="30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AD691CD-1DF7-4B12-BDCA-B4DE63768C4E}"/>
              </a:ext>
            </a:extLst>
          </p:cNvPr>
          <p:cNvSpPr txBox="1"/>
          <p:nvPr/>
        </p:nvSpPr>
        <p:spPr>
          <a:xfrm>
            <a:off x="4485157" y="5657009"/>
            <a:ext cx="53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1 m</a:t>
            </a:r>
            <a:endParaRPr lang="de-DE" sz="1600" baseline="30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451E8-ABD7-4D9F-B7C3-7F43C3DD9A19}"/>
              </a:ext>
            </a:extLst>
          </p:cNvPr>
          <p:cNvSpPr txBox="1"/>
          <p:nvPr/>
        </p:nvSpPr>
        <p:spPr>
          <a:xfrm>
            <a:off x="6857248" y="6461682"/>
            <a:ext cx="73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2100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8AFD375-4C99-4782-BF94-F6502A7ECFA8}"/>
              </a:ext>
            </a:extLst>
          </p:cNvPr>
          <p:cNvSpPr txBox="1"/>
          <p:nvPr/>
        </p:nvSpPr>
        <p:spPr>
          <a:xfrm>
            <a:off x="7786749" y="6472688"/>
            <a:ext cx="73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2300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2B7371F-8CDD-4CD0-B467-1822105442A5}"/>
              </a:ext>
            </a:extLst>
          </p:cNvPr>
          <p:cNvSpPr txBox="1"/>
          <p:nvPr/>
        </p:nvSpPr>
        <p:spPr>
          <a:xfrm>
            <a:off x="8653601" y="6082963"/>
            <a:ext cx="53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0 m</a:t>
            </a:r>
            <a:endParaRPr lang="de-DE" sz="1600" baseline="300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82A23B4-4499-40FF-882F-5B38B9E8EF02}"/>
              </a:ext>
            </a:extLst>
          </p:cNvPr>
          <p:cNvSpPr txBox="1"/>
          <p:nvPr/>
        </p:nvSpPr>
        <p:spPr>
          <a:xfrm>
            <a:off x="8647807" y="3166318"/>
            <a:ext cx="53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7 m</a:t>
            </a:r>
            <a:endParaRPr lang="de-DE" sz="1600" baseline="300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BE4BA5C-7275-422C-92AD-AD39AAA19AA1}"/>
              </a:ext>
            </a:extLst>
          </p:cNvPr>
          <p:cNvSpPr txBox="1"/>
          <p:nvPr/>
        </p:nvSpPr>
        <p:spPr>
          <a:xfrm>
            <a:off x="4648464" y="4727022"/>
            <a:ext cx="56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7,6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FE562A-CEE8-4FE0-8647-49E4BCD38099}"/>
              </a:ext>
            </a:extLst>
          </p:cNvPr>
          <p:cNvSpPr txBox="1"/>
          <p:nvPr/>
        </p:nvSpPr>
        <p:spPr>
          <a:xfrm>
            <a:off x="4673809" y="4235024"/>
            <a:ext cx="56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8,1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7C1C658-728F-44F5-A446-870E283F8424}"/>
              </a:ext>
            </a:extLst>
          </p:cNvPr>
          <p:cNvSpPr txBox="1"/>
          <p:nvPr/>
        </p:nvSpPr>
        <p:spPr>
          <a:xfrm>
            <a:off x="8667471" y="4440920"/>
            <a:ext cx="53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4 m</a:t>
            </a:r>
            <a:endParaRPr lang="de-DE" sz="1600" baseline="30000" dirty="0"/>
          </a:p>
        </p:txBody>
      </p:sp>
      <p:sp>
        <p:nvSpPr>
          <p:cNvPr id="32" name="Pfeil: nach unten gekrümmt 31">
            <a:extLst>
              <a:ext uri="{FF2B5EF4-FFF2-40B4-BE49-F238E27FC236}">
                <a16:creationId xmlns:a16="http://schemas.microsoft.com/office/drawing/2014/main" id="{AAE150D1-8192-41AC-8465-BB4DDA30F1D5}"/>
              </a:ext>
            </a:extLst>
          </p:cNvPr>
          <p:cNvSpPr/>
          <p:nvPr/>
        </p:nvSpPr>
        <p:spPr>
          <a:xfrm rot="21095107">
            <a:off x="8556138" y="685785"/>
            <a:ext cx="1056396" cy="548760"/>
          </a:xfrm>
          <a:prstGeom prst="curvedDownArrow">
            <a:avLst>
              <a:gd name="adj1" fmla="val 35582"/>
              <a:gd name="adj2" fmla="val 933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1E6DDA4-E52D-4ADA-8EF7-CF2817B2E416}"/>
              </a:ext>
            </a:extLst>
          </p:cNvPr>
          <p:cNvSpPr txBox="1"/>
          <p:nvPr/>
        </p:nvSpPr>
        <p:spPr>
          <a:xfrm>
            <a:off x="806992" y="5783987"/>
            <a:ext cx="337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… und </a:t>
            </a:r>
            <a:r>
              <a:rPr lang="en-GB" dirty="0" err="1">
                <a:solidFill>
                  <a:srgbClr val="FF0000"/>
                </a:solidFill>
              </a:rPr>
              <a:t>weitere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lokale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Folgen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Dürren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Überschwemmungen</a:t>
            </a:r>
            <a:r>
              <a:rPr lang="en-GB" dirty="0">
                <a:solidFill>
                  <a:srgbClr val="FF0000"/>
                </a:solidFill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19206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Leider haben wir mehr als ein Problem … </a:t>
            </a:r>
            <a:endParaRPr lang="en-GB" sz="32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A8D379-6AED-4B3D-B8D1-E52C44DA8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3" y="1909937"/>
            <a:ext cx="8372107" cy="411130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15597C2-1D0C-4DE3-9F5B-0186AE4EF151}"/>
              </a:ext>
            </a:extLst>
          </p:cNvPr>
          <p:cNvSpPr txBox="1"/>
          <p:nvPr/>
        </p:nvSpPr>
        <p:spPr>
          <a:xfrm>
            <a:off x="353292" y="6458844"/>
            <a:ext cx="39901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hlinkClick r:id="rId4"/>
              </a:rPr>
              <a:t>https://www.bmz.de/de/agenda-2030</a:t>
            </a:r>
            <a:r>
              <a:rPr lang="de-DE" sz="1200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A15D9-CE56-44F2-945F-678E2FCAE76E}"/>
              </a:ext>
            </a:extLst>
          </p:cNvPr>
          <p:cNvSpPr txBox="1"/>
          <p:nvPr/>
        </p:nvSpPr>
        <p:spPr>
          <a:xfrm>
            <a:off x="353292" y="6156317"/>
            <a:ext cx="9774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hlinkClick r:id="rId5"/>
              </a:rPr>
              <a:t>https://www.unicef.de/informieren/ueber-uns/unicef-international/neue-entwicklungsziele/entwicklungsziele-verstaendlich-erklaert</a:t>
            </a:r>
            <a:r>
              <a:rPr lang="de-DE" sz="1200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96CB166-F36E-436E-81FF-F1A922593E76}"/>
              </a:ext>
            </a:extLst>
          </p:cNvPr>
          <p:cNvSpPr txBox="1"/>
          <p:nvPr/>
        </p:nvSpPr>
        <p:spPr>
          <a:xfrm>
            <a:off x="276044" y="648403"/>
            <a:ext cx="103860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</a:rPr>
              <a:t>… und wer hungert oder sich im Krieg befindet, hat gerade andere Probleme, als das Klima in einigen Jahrzehnten. </a:t>
            </a:r>
          </a:p>
          <a:p>
            <a:r>
              <a:rPr lang="de-DE" sz="3200" b="1" dirty="0">
                <a:solidFill>
                  <a:srgbClr val="FF0000"/>
                </a:solidFill>
              </a:rPr>
              <a:t>            Wir brauchen Lösungen für viele Probleme!</a:t>
            </a:r>
          </a:p>
        </p:txBody>
      </p:sp>
    </p:spTree>
    <p:extLst>
      <p:ext uri="{BB962C8B-B14F-4D97-AF65-F5344CB8AC3E}">
        <p14:creationId xmlns:p14="http://schemas.microsoft.com/office/powerpoint/2010/main" val="3010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1676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Klima, Energie &amp; Bevölkerung</a:t>
            </a:r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</a:rPr>
              <a:t>swachstum</a:t>
            </a:r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GB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64A59D-1950-4F2A-8208-A73B208145E3}"/>
              </a:ext>
            </a:extLst>
          </p:cNvPr>
          <p:cNvSpPr/>
          <p:nvPr/>
        </p:nvSpPr>
        <p:spPr>
          <a:xfrm>
            <a:off x="694650" y="1893964"/>
            <a:ext cx="2202294" cy="2170094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ABD9342-F99D-4463-8BC3-BB326025DB56}"/>
              </a:ext>
            </a:extLst>
          </p:cNvPr>
          <p:cNvSpPr/>
          <p:nvPr/>
        </p:nvSpPr>
        <p:spPr>
          <a:xfrm>
            <a:off x="2167536" y="1893963"/>
            <a:ext cx="2202295" cy="2170095"/>
          </a:xfrm>
          <a:prstGeom prst="ellipse">
            <a:avLst/>
          </a:prstGeom>
          <a:solidFill>
            <a:srgbClr val="FF0000">
              <a:alpha val="28000"/>
            </a:srgb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8CA9DC0-A039-4BF2-8CFC-25DC6A179151}"/>
              </a:ext>
            </a:extLst>
          </p:cNvPr>
          <p:cNvSpPr/>
          <p:nvPr/>
        </p:nvSpPr>
        <p:spPr>
          <a:xfrm>
            <a:off x="1409961" y="3065149"/>
            <a:ext cx="2202295" cy="2170094"/>
          </a:xfrm>
          <a:prstGeom prst="ellipse">
            <a:avLst/>
          </a:prstGeom>
          <a:solidFill>
            <a:schemeClr val="accent1">
              <a:lumMod val="75000"/>
              <a:alpha val="28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A25E9D8-932A-40BD-8D84-10883C197B0C}"/>
                  </a:ext>
                </a:extLst>
              </p14:cNvPr>
              <p14:cNvContentPartPr/>
              <p14:nvPr/>
            </p14:nvContentPartPr>
            <p14:xfrm>
              <a:off x="7789110" y="2960130"/>
              <a:ext cx="8280" cy="144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A25E9D8-932A-40BD-8D84-10883C197B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0470" y="2951130"/>
                <a:ext cx="25920" cy="3204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82389828-E11C-4715-94A6-50EFDBBBEA01}"/>
              </a:ext>
            </a:extLst>
          </p:cNvPr>
          <p:cNvSpPr/>
          <p:nvPr/>
        </p:nvSpPr>
        <p:spPr>
          <a:xfrm rot="10800000">
            <a:off x="2224602" y="3147650"/>
            <a:ext cx="613203" cy="582560"/>
          </a:xfrm>
          <a:prstGeom prst="triangle">
            <a:avLst/>
          </a:prstGeom>
          <a:pattFill prst="wdUpDiag">
            <a:fgClr>
              <a:srgbClr val="FF0000"/>
            </a:fgClr>
            <a:bgClr>
              <a:srgbClr val="FF7C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617D2A7-D039-402F-A675-4C36FBC0E78C}"/>
              </a:ext>
            </a:extLst>
          </p:cNvPr>
          <p:cNvSpPr txBox="1"/>
          <p:nvPr/>
        </p:nvSpPr>
        <p:spPr>
          <a:xfrm>
            <a:off x="196517" y="5481315"/>
            <a:ext cx="4056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Nach: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Ganteför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„Klima: Der Weltuntergang findet nicht statt“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582D21E-3672-43E2-9E83-697377725D72}"/>
              </a:ext>
            </a:extLst>
          </p:cNvPr>
          <p:cNvSpPr txBox="1"/>
          <p:nvPr/>
        </p:nvSpPr>
        <p:spPr>
          <a:xfrm>
            <a:off x="393694" y="825967"/>
            <a:ext cx="405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Diese - und weitere - Bereiche 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müssen zusammen betrachtet 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werden: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699FB02-35B8-410F-ABC8-6320E1170278}"/>
              </a:ext>
            </a:extLst>
          </p:cNvPr>
          <p:cNvSpPr txBox="1"/>
          <p:nvPr/>
        </p:nvSpPr>
        <p:spPr>
          <a:xfrm>
            <a:off x="4494682" y="732022"/>
            <a:ext cx="6233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Weltbevölkerung wächst und der Ressourcenbedarf steigt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Bevölkerung wächst besonders stark in Ländern mit sehr armer Bevölkerung 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Aber es zeigt sich in Ländern mit bitterer Armut: Höheres Einkommen -&gt; weniger Kinder -&gt; Bevölkerung steigt weniger schnell an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Insbesondere arme Ländern brauchen günstige Energie &amp; Weiteres (mehr Bildung etc.) -&gt; Wirtschaftswachstum -&gt; mehr Einkommen -&gt; weniger Kinder -&gt; Stabilisierung der Anzahl der Menschen auf der Welt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Bittere Armut muss besiegt werden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ist gut für alle und auch fürs Klima</a:t>
            </a:r>
          </a:p>
          <a:p>
            <a:endParaRPr lang="de-DE" sz="6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E7574B6-D893-4B27-B189-F945EDE88A8F}"/>
              </a:ext>
            </a:extLst>
          </p:cNvPr>
          <p:cNvSpPr txBox="1"/>
          <p:nvPr/>
        </p:nvSpPr>
        <p:spPr>
          <a:xfrm>
            <a:off x="889761" y="2583966"/>
            <a:ext cx="1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Klima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B832FE61-A72E-4FCA-96D6-1B7196736A1A}"/>
              </a:ext>
            </a:extLst>
          </p:cNvPr>
          <p:cNvSpPr txBox="1"/>
          <p:nvPr/>
        </p:nvSpPr>
        <p:spPr>
          <a:xfrm>
            <a:off x="2861735" y="2606372"/>
            <a:ext cx="15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Energie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8211FDBD-8823-4FF7-886F-BBB0C9D60222}"/>
              </a:ext>
            </a:extLst>
          </p:cNvPr>
          <p:cNvSpPr txBox="1"/>
          <p:nvPr/>
        </p:nvSpPr>
        <p:spPr>
          <a:xfrm>
            <a:off x="1350464" y="4088728"/>
            <a:ext cx="232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Bevölkerung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1E1FD849-2FA9-491A-83FE-B823E88F672B}"/>
              </a:ext>
            </a:extLst>
          </p:cNvPr>
          <p:cNvSpPr txBox="1"/>
          <p:nvPr/>
        </p:nvSpPr>
        <p:spPr>
          <a:xfrm>
            <a:off x="4616886" y="4925649"/>
            <a:ext cx="244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Die Prognosen sind gut: Die Weltbevölkerung könnte sich bei etwa 10 Milliarden stabilisieren: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EC42F31D-99FF-4D65-901E-0779C2865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50" y="4635078"/>
            <a:ext cx="2510856" cy="2037921"/>
          </a:xfrm>
          <a:prstGeom prst="rect">
            <a:avLst/>
          </a:prstGeom>
        </p:spPr>
      </p:pic>
      <p:sp>
        <p:nvSpPr>
          <p:cNvPr id="92" name="Textfeld 91">
            <a:extLst>
              <a:ext uri="{FF2B5EF4-FFF2-40B4-BE49-F238E27FC236}">
                <a16:creationId xmlns:a16="http://schemas.microsoft.com/office/drawing/2014/main" id="{1E0F7DBA-6142-43B6-8E38-7AD74FE9759B}"/>
              </a:ext>
            </a:extLst>
          </p:cNvPr>
          <p:cNvSpPr txBox="1"/>
          <p:nvPr/>
        </p:nvSpPr>
        <p:spPr>
          <a:xfrm>
            <a:off x="8020548" y="5875450"/>
            <a:ext cx="167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UN World Population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Prospects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280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Übersicht</a:t>
            </a:r>
            <a:endParaRPr lang="en-GB" sz="32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547CCD-A891-4337-AB96-B0A94E296A9E}"/>
              </a:ext>
            </a:extLst>
          </p:cNvPr>
          <p:cNvSpPr txBox="1"/>
          <p:nvPr/>
        </p:nvSpPr>
        <p:spPr>
          <a:xfrm>
            <a:off x="288744" y="898525"/>
            <a:ext cx="101554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Teil 1</a:t>
            </a:r>
            <a:r>
              <a:rPr lang="de-DE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:</a:t>
            </a:r>
            <a:r>
              <a:rPr lang="de-DE" sz="3200" b="1" dirty="0">
                <a:solidFill>
                  <a:srgbClr val="002060"/>
                </a:solidFill>
              </a:rPr>
              <a:t> </a:t>
            </a:r>
            <a:r>
              <a:rPr lang="de-DE" sz="3200" dirty="0">
                <a:solidFill>
                  <a:srgbClr val="002060"/>
                </a:solidFill>
              </a:rPr>
              <a:t>Einführender Vortrag mit Hintergrundinformationen zum Klimawandel und zu CO</a:t>
            </a:r>
            <a:r>
              <a:rPr lang="de-DE" sz="3200" baseline="-25000" dirty="0">
                <a:solidFill>
                  <a:srgbClr val="002060"/>
                </a:solidFill>
              </a:rPr>
              <a:t>2</a:t>
            </a:r>
          </a:p>
          <a:p>
            <a:endParaRPr lang="de-DE" sz="32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2 Themenbereiche mit praktischen Übungen:</a:t>
            </a:r>
          </a:p>
          <a:p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Teil 2</a:t>
            </a:r>
            <a:r>
              <a:rPr lang="de-DE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: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dirty="0">
                <a:solidFill>
                  <a:srgbClr val="002060"/>
                </a:solidFill>
              </a:rPr>
              <a:t>Was sagt uns der Zeitverlauf der atmosphärischen    CO</a:t>
            </a:r>
            <a:r>
              <a:rPr lang="de-DE" sz="2800" baseline="-25000" dirty="0">
                <a:solidFill>
                  <a:srgbClr val="002060"/>
                </a:solidFill>
              </a:rPr>
              <a:t>2</a:t>
            </a:r>
            <a:r>
              <a:rPr lang="de-DE" sz="2800" dirty="0">
                <a:solidFill>
                  <a:srgbClr val="002060"/>
                </a:solidFill>
              </a:rPr>
              <a:t>-Konzentration der letzten 450 Millionen Jahre?</a:t>
            </a:r>
            <a:endParaRPr lang="de-DE" sz="2800" dirty="0"/>
          </a:p>
          <a:p>
            <a:pPr lvl="1"/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Teil 3</a:t>
            </a:r>
            <a:r>
              <a:rPr lang="de-DE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: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dirty="0">
                <a:solidFill>
                  <a:srgbClr val="002060"/>
                </a:solidFill>
              </a:rPr>
              <a:t>CO</a:t>
            </a:r>
            <a:r>
              <a:rPr lang="de-DE" sz="2800" baseline="-25000" dirty="0">
                <a:solidFill>
                  <a:srgbClr val="002060"/>
                </a:solidFill>
              </a:rPr>
              <a:t>2</a:t>
            </a:r>
            <a:r>
              <a:rPr lang="de-DE" sz="2800" dirty="0">
                <a:solidFill>
                  <a:srgbClr val="002060"/>
                </a:solidFill>
              </a:rPr>
              <a:t>-Messungen aus dem Weltraum: Wie geht das? 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1676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Mehr erfahren ? </a:t>
            </a:r>
            <a:endParaRPr lang="en-GB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0" y="1519351"/>
            <a:ext cx="2451212" cy="3474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58365" y="6327738"/>
            <a:ext cx="6675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https://www.iup.uni-bremen.de/carbon_ghg/Clim4Edu/Handbuch/</a:t>
            </a:r>
            <a:r>
              <a:rPr lang="en-GB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A0E521-0124-4109-8465-10C39AE7C6AA}"/>
              </a:ext>
            </a:extLst>
          </p:cNvPr>
          <p:cNvSpPr txBox="1"/>
          <p:nvPr/>
        </p:nvSpPr>
        <p:spPr>
          <a:xfrm>
            <a:off x="408656" y="699613"/>
            <a:ext cx="243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Clim4Edu</a:t>
            </a:r>
          </a:p>
          <a:p>
            <a:pPr algn="ctr"/>
            <a:r>
              <a:rPr lang="de-DE" sz="2400" dirty="0"/>
              <a:t>Handbuch: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251EF31-8641-4846-9320-7D0DB3B0934D}"/>
              </a:ext>
            </a:extLst>
          </p:cNvPr>
          <p:cNvSpPr txBox="1"/>
          <p:nvPr/>
        </p:nvSpPr>
        <p:spPr>
          <a:xfrm>
            <a:off x="378804" y="5050671"/>
            <a:ext cx="243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Mit Literaturhinweisen und Links zu </a:t>
            </a:r>
          </a:p>
          <a:p>
            <a:pPr algn="ctr"/>
            <a:r>
              <a:rPr lang="de-DE" dirty="0"/>
              <a:t>Lehr-Materialien </a:t>
            </a:r>
          </a:p>
          <a:p>
            <a:pPr algn="ctr"/>
            <a:r>
              <a:rPr lang="de-DE" dirty="0"/>
              <a:t>zum Klimawandel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CCB194-4919-40D7-A9E8-F6CA124352F7}"/>
              </a:ext>
            </a:extLst>
          </p:cNvPr>
          <p:cNvSpPr txBox="1"/>
          <p:nvPr/>
        </p:nvSpPr>
        <p:spPr>
          <a:xfrm>
            <a:off x="3239873" y="699613"/>
            <a:ext cx="6216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Eine Möglichkeit: Die Klimabücher von </a:t>
            </a:r>
          </a:p>
          <a:p>
            <a:pPr algn="ctr"/>
            <a:r>
              <a:rPr lang="de-DE" sz="2400" dirty="0"/>
              <a:t>Nelles &amp; </a:t>
            </a:r>
            <a:r>
              <a:rPr lang="de-DE" sz="2400" dirty="0" err="1"/>
              <a:t>Serrer</a:t>
            </a:r>
            <a:endParaRPr lang="de-DE" sz="2400" dirty="0"/>
          </a:p>
          <a:p>
            <a:pPr algn="ctr"/>
            <a:r>
              <a:rPr lang="de-DE" sz="1600" dirty="0"/>
              <a:t>Preisgünstig, sehr informativ, kurze klare Texte und gute Illustrationen.</a:t>
            </a:r>
          </a:p>
          <a:p>
            <a:pPr algn="ctr"/>
            <a:r>
              <a:rPr lang="de-DE" sz="1600" dirty="0"/>
              <a:t>Wurde uns und vielen anderen Wissenschaftlern vorab als Entwurf zum Kommentieren und Verbessern vorgelegt.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E40E43B-E2E5-4A3A-AE86-583311E87753}"/>
              </a:ext>
            </a:extLst>
          </p:cNvPr>
          <p:cNvSpPr txBox="1"/>
          <p:nvPr/>
        </p:nvSpPr>
        <p:spPr>
          <a:xfrm>
            <a:off x="3174973" y="2238344"/>
            <a:ext cx="308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Das Problem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5BFF81-BBD9-4D85-8732-42FCEA2A1E92}"/>
              </a:ext>
            </a:extLst>
          </p:cNvPr>
          <p:cNvSpPr txBox="1"/>
          <p:nvPr/>
        </p:nvSpPr>
        <p:spPr>
          <a:xfrm>
            <a:off x="6587931" y="2251446"/>
            <a:ext cx="279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Die Lösung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6FBC0ED-AF42-4FB2-AFAE-EBA2BD700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17" y="2738378"/>
            <a:ext cx="3169396" cy="312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F56AA80-4B4C-4FD2-BDA0-BB9B1D49D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72" y="2746602"/>
            <a:ext cx="3119407" cy="3119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2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Übersicht</a:t>
            </a:r>
            <a:endParaRPr lang="en-GB" sz="32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547CCD-A891-4337-AB96-B0A94E296A9E}"/>
              </a:ext>
            </a:extLst>
          </p:cNvPr>
          <p:cNvSpPr txBox="1"/>
          <p:nvPr/>
        </p:nvSpPr>
        <p:spPr>
          <a:xfrm>
            <a:off x="288744" y="898525"/>
            <a:ext cx="101554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Teil 1</a:t>
            </a:r>
            <a:r>
              <a:rPr lang="de-DE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:</a:t>
            </a:r>
            <a:r>
              <a:rPr lang="de-DE" sz="3200" b="1" dirty="0">
                <a:solidFill>
                  <a:srgbClr val="002060"/>
                </a:solidFill>
              </a:rPr>
              <a:t> </a:t>
            </a:r>
            <a:r>
              <a:rPr lang="de-DE" sz="3200" dirty="0">
                <a:solidFill>
                  <a:srgbClr val="002060"/>
                </a:solidFill>
              </a:rPr>
              <a:t>Einführender Vortrag mit Hintergrundinformationen zum Klimawandel und zu CO</a:t>
            </a:r>
            <a:r>
              <a:rPr lang="de-DE" sz="3200" baseline="-25000" dirty="0">
                <a:solidFill>
                  <a:srgbClr val="002060"/>
                </a:solidFill>
              </a:rPr>
              <a:t>2</a:t>
            </a:r>
          </a:p>
          <a:p>
            <a:endParaRPr lang="de-DE" sz="32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2 Themenbereiche mit praktischen Übungen:</a:t>
            </a:r>
          </a:p>
          <a:p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Teil 2</a:t>
            </a:r>
            <a:r>
              <a:rPr lang="de-DE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: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dirty="0">
                <a:solidFill>
                  <a:srgbClr val="002060"/>
                </a:solidFill>
              </a:rPr>
              <a:t>Was sagt uns der Zeitverlauf der atmosphärischen    CO</a:t>
            </a:r>
            <a:r>
              <a:rPr lang="de-DE" sz="2800" baseline="-25000" dirty="0">
                <a:solidFill>
                  <a:srgbClr val="002060"/>
                </a:solidFill>
              </a:rPr>
              <a:t>2</a:t>
            </a:r>
            <a:r>
              <a:rPr lang="de-DE" sz="2800" dirty="0">
                <a:solidFill>
                  <a:srgbClr val="002060"/>
                </a:solidFill>
              </a:rPr>
              <a:t>-Konzentration der letzten 450 Millionen Jahre?</a:t>
            </a:r>
            <a:endParaRPr lang="de-DE" sz="2800" dirty="0"/>
          </a:p>
          <a:p>
            <a:pPr lvl="1"/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Teil 3</a:t>
            </a:r>
            <a:r>
              <a:rPr lang="de-DE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: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dirty="0">
                <a:solidFill>
                  <a:srgbClr val="002060"/>
                </a:solidFill>
              </a:rPr>
              <a:t>CO</a:t>
            </a:r>
            <a:r>
              <a:rPr lang="de-DE" sz="2800" baseline="-25000" dirty="0">
                <a:solidFill>
                  <a:srgbClr val="002060"/>
                </a:solidFill>
              </a:rPr>
              <a:t>2</a:t>
            </a:r>
            <a:r>
              <a:rPr lang="de-DE" sz="2800" dirty="0">
                <a:solidFill>
                  <a:srgbClr val="002060"/>
                </a:solidFill>
              </a:rPr>
              <a:t>-Messungen aus dem Weltraum: Wie geht das?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C27C06F-5E23-420F-9333-FBB72C62E089}"/>
              </a:ext>
            </a:extLst>
          </p:cNvPr>
          <p:cNvSpPr/>
          <p:nvPr/>
        </p:nvSpPr>
        <p:spPr>
          <a:xfrm>
            <a:off x="7010400" y="793375"/>
            <a:ext cx="802341" cy="7438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Häkchen mit einfarbiger Füllung">
            <a:extLst>
              <a:ext uri="{FF2B5EF4-FFF2-40B4-BE49-F238E27FC236}">
                <a16:creationId xmlns:a16="http://schemas.microsoft.com/office/drawing/2014/main" id="{3F02ECE9-8936-4575-96BB-C9D6339C7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012" y="898525"/>
            <a:ext cx="649941" cy="649941"/>
          </a:xfrm>
          <a:prstGeom prst="rect">
            <a:avLst/>
          </a:prstGeom>
        </p:spPr>
      </p:pic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3A35B622-A302-4D91-BFA5-D5DD7ABCF2F2}"/>
              </a:ext>
            </a:extLst>
          </p:cNvPr>
          <p:cNvSpPr/>
          <p:nvPr/>
        </p:nvSpPr>
        <p:spPr>
          <a:xfrm>
            <a:off x="1452283" y="1963271"/>
            <a:ext cx="416859" cy="4975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6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Klimawandel: Einige Stichworte</a:t>
            </a:r>
            <a:endParaRPr lang="en-GB" sz="32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E6F78C-F091-42A5-81C1-CA367B97D4FB}"/>
              </a:ext>
            </a:extLst>
          </p:cNvPr>
          <p:cNvSpPr txBox="1"/>
          <p:nvPr/>
        </p:nvSpPr>
        <p:spPr>
          <a:xfrm>
            <a:off x="224414" y="2453185"/>
            <a:ext cx="242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Energiebedarf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B8680B-4420-490C-95A9-5499C35D80DC}"/>
              </a:ext>
            </a:extLst>
          </p:cNvPr>
          <p:cNvSpPr txBox="1"/>
          <p:nvPr/>
        </p:nvSpPr>
        <p:spPr>
          <a:xfrm>
            <a:off x="3137996" y="3449121"/>
            <a:ext cx="23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Energiewende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5B07C6-ED89-4AF1-BA1A-DEB723553DD9}"/>
              </a:ext>
            </a:extLst>
          </p:cNvPr>
          <p:cNvSpPr txBox="1"/>
          <p:nvPr/>
        </p:nvSpPr>
        <p:spPr>
          <a:xfrm>
            <a:off x="4531340" y="1128650"/>
            <a:ext cx="40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Essentielle Klimavariablen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F233FE2-156B-4B59-B888-13BCA9935455}"/>
              </a:ext>
            </a:extLst>
          </p:cNvPr>
          <p:cNvSpPr txBox="1"/>
          <p:nvPr/>
        </p:nvSpPr>
        <p:spPr>
          <a:xfrm>
            <a:off x="6019436" y="2409220"/>
            <a:ext cx="277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Wärmestrahlung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A97B4E-0865-48CC-9B93-18C6D08C9D9D}"/>
              </a:ext>
            </a:extLst>
          </p:cNvPr>
          <p:cNvSpPr txBox="1"/>
          <p:nvPr/>
        </p:nvSpPr>
        <p:spPr>
          <a:xfrm>
            <a:off x="286259" y="1566937"/>
            <a:ext cx="260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</a:t>
            </a:r>
            <a:r>
              <a:rPr lang="de-DE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-Emissionen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69129E-89E4-4F53-BFF7-2C49F01DD090}"/>
              </a:ext>
            </a:extLst>
          </p:cNvPr>
          <p:cNvSpPr txBox="1"/>
          <p:nvPr/>
        </p:nvSpPr>
        <p:spPr>
          <a:xfrm>
            <a:off x="526326" y="2022468"/>
            <a:ext cx="305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Methan-Emissionen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BB9B9FA-9A38-486B-A0AA-4EBEA0BCC671}"/>
              </a:ext>
            </a:extLst>
          </p:cNvPr>
          <p:cNvSpPr txBox="1"/>
          <p:nvPr/>
        </p:nvSpPr>
        <p:spPr>
          <a:xfrm>
            <a:off x="2732077" y="1498775"/>
            <a:ext cx="270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de-DE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O-Emissionen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2D11263-5761-45C6-9FAB-AF3D52EE3485}"/>
              </a:ext>
            </a:extLst>
          </p:cNvPr>
          <p:cNvSpPr txBox="1"/>
          <p:nvPr/>
        </p:nvSpPr>
        <p:spPr>
          <a:xfrm>
            <a:off x="455535" y="3446525"/>
            <a:ext cx="269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Erderwärmung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EECB788-1744-4D47-B35B-B03F65973A10}"/>
              </a:ext>
            </a:extLst>
          </p:cNvPr>
          <p:cNvSpPr txBox="1"/>
          <p:nvPr/>
        </p:nvSpPr>
        <p:spPr>
          <a:xfrm>
            <a:off x="357240" y="4270111"/>
            <a:ext cx="295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Gletscherschmelze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989AB4-7EA5-4A8D-8427-BFB5109740EB}"/>
              </a:ext>
            </a:extLst>
          </p:cNvPr>
          <p:cNvSpPr txBox="1"/>
          <p:nvPr/>
        </p:nvSpPr>
        <p:spPr>
          <a:xfrm>
            <a:off x="423355" y="1113620"/>
            <a:ext cx="325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Fossile Brennstoffe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AEB868E-01A2-40DE-BDEC-00FF3FF77404}"/>
              </a:ext>
            </a:extLst>
          </p:cNvPr>
          <p:cNvSpPr txBox="1"/>
          <p:nvPr/>
        </p:nvSpPr>
        <p:spPr>
          <a:xfrm>
            <a:off x="6368523" y="4292483"/>
            <a:ext cx="261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Energiespeicher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B79A5C6-6E3F-4E71-AAD6-52AA766F2078}"/>
              </a:ext>
            </a:extLst>
          </p:cNvPr>
          <p:cNvSpPr txBox="1"/>
          <p:nvPr/>
        </p:nvSpPr>
        <p:spPr>
          <a:xfrm>
            <a:off x="3948495" y="674408"/>
            <a:ext cx="197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Klimadaten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07CE094-1165-4A08-8FF5-EB15DCBC9F39}"/>
              </a:ext>
            </a:extLst>
          </p:cNvPr>
          <p:cNvSpPr txBox="1"/>
          <p:nvPr/>
        </p:nvSpPr>
        <p:spPr>
          <a:xfrm>
            <a:off x="5260351" y="1575589"/>
            <a:ext cx="22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Klimamodelle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63F45D9-18D3-4F09-AB78-582B40B40ED0}"/>
              </a:ext>
            </a:extLst>
          </p:cNvPr>
          <p:cNvSpPr txBox="1"/>
          <p:nvPr/>
        </p:nvSpPr>
        <p:spPr>
          <a:xfrm>
            <a:off x="7458385" y="1580835"/>
            <a:ext cx="302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Klimaprojektionen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B3CC47D-7C88-40F6-8910-2A08F1E0262B}"/>
              </a:ext>
            </a:extLst>
          </p:cNvPr>
          <p:cNvSpPr txBox="1"/>
          <p:nvPr/>
        </p:nvSpPr>
        <p:spPr>
          <a:xfrm>
            <a:off x="4183960" y="2006635"/>
            <a:ext cx="317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Kohlenstoffkreislauf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DD98C64-FC11-4FDF-8175-675EF70B9D32}"/>
              </a:ext>
            </a:extLst>
          </p:cNvPr>
          <p:cNvSpPr txBox="1"/>
          <p:nvPr/>
        </p:nvSpPr>
        <p:spPr>
          <a:xfrm>
            <a:off x="6204085" y="2959575"/>
            <a:ext cx="23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Klimaschutz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1C27232-13D1-4DA6-AE57-76C5FD12710B}"/>
              </a:ext>
            </a:extLst>
          </p:cNvPr>
          <p:cNvSpPr txBox="1"/>
          <p:nvPr/>
        </p:nvSpPr>
        <p:spPr>
          <a:xfrm>
            <a:off x="3678800" y="5922799"/>
            <a:ext cx="225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Artensterben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C9451F8-FA3F-492D-A03E-E0749BC2B431}"/>
              </a:ext>
            </a:extLst>
          </p:cNvPr>
          <p:cNvSpPr txBox="1"/>
          <p:nvPr/>
        </p:nvSpPr>
        <p:spPr>
          <a:xfrm>
            <a:off x="171116" y="4738414"/>
            <a:ext cx="347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Extemwetterzunahme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E097892-9BD2-411B-9607-2455FF6C339C}"/>
              </a:ext>
            </a:extLst>
          </p:cNvPr>
          <p:cNvSpPr txBox="1"/>
          <p:nvPr/>
        </p:nvSpPr>
        <p:spPr>
          <a:xfrm>
            <a:off x="5928701" y="700225"/>
            <a:ext cx="284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Treibhauseffekt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CFE83D8-A0A3-4C05-ABA5-6F6836D9B240}"/>
              </a:ext>
            </a:extLst>
          </p:cNvPr>
          <p:cNvSpPr txBox="1"/>
          <p:nvPr/>
        </p:nvSpPr>
        <p:spPr>
          <a:xfrm>
            <a:off x="50611" y="693154"/>
            <a:ext cx="514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Treibhausgas-Emissionen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788E3B8-801E-4B5D-BF73-4EACE3FAAA54}"/>
              </a:ext>
            </a:extLst>
          </p:cNvPr>
          <p:cNvSpPr txBox="1"/>
          <p:nvPr/>
        </p:nvSpPr>
        <p:spPr>
          <a:xfrm>
            <a:off x="3336591" y="5123569"/>
            <a:ext cx="329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Überschwemmungen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C0FC0A6-43C9-478F-B0A5-CD571B5F8567}"/>
              </a:ext>
            </a:extLst>
          </p:cNvPr>
          <p:cNvSpPr txBox="1"/>
          <p:nvPr/>
        </p:nvSpPr>
        <p:spPr>
          <a:xfrm>
            <a:off x="151201" y="5954144"/>
            <a:ext cx="143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Dürren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14A5D3E-31E6-44B8-B39C-BA44BF95ECCC}"/>
              </a:ext>
            </a:extLst>
          </p:cNvPr>
          <p:cNvSpPr txBox="1"/>
          <p:nvPr/>
        </p:nvSpPr>
        <p:spPr>
          <a:xfrm>
            <a:off x="4390857" y="6317594"/>
            <a:ext cx="244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Waldsterben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95ACB9F-4772-4B5D-B660-D56EBD94F784}"/>
              </a:ext>
            </a:extLst>
          </p:cNvPr>
          <p:cNvSpPr txBox="1"/>
          <p:nvPr/>
        </p:nvSpPr>
        <p:spPr>
          <a:xfrm>
            <a:off x="8449173" y="1175350"/>
            <a:ext cx="198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CO</a:t>
            </a:r>
            <a:r>
              <a:rPr lang="de-DE" sz="2400" baseline="-25000" dirty="0">
                <a:solidFill>
                  <a:srgbClr val="FF66CC"/>
                </a:solidFill>
                <a:latin typeface="Comic Sans MS" panose="030F0702030302020204" pitchFamily="66" charset="0"/>
              </a:rPr>
              <a:t>2</a:t>
            </a:r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-Senken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1147A9D-9F84-48A9-8111-F06709B9002E}"/>
              </a:ext>
            </a:extLst>
          </p:cNvPr>
          <p:cNvSpPr txBox="1"/>
          <p:nvPr/>
        </p:nvSpPr>
        <p:spPr>
          <a:xfrm>
            <a:off x="91546" y="3850119"/>
            <a:ext cx="358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Meeresspiegelanstieg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98DB5E5-C11C-481D-92C8-6831450147F1}"/>
              </a:ext>
            </a:extLst>
          </p:cNvPr>
          <p:cNvSpPr txBox="1"/>
          <p:nvPr/>
        </p:nvSpPr>
        <p:spPr>
          <a:xfrm>
            <a:off x="3641558" y="5528004"/>
            <a:ext cx="412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Vegetationsveränderungen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3938694-4991-4FB2-BDE4-07787C142783}"/>
              </a:ext>
            </a:extLst>
          </p:cNvPr>
          <p:cNvSpPr txBox="1"/>
          <p:nvPr/>
        </p:nvSpPr>
        <p:spPr>
          <a:xfrm>
            <a:off x="1438372" y="6164846"/>
            <a:ext cx="253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Wassermangel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0EAFBAC-B3A1-47BF-A150-F1CFB4B8A5EB}"/>
              </a:ext>
            </a:extLst>
          </p:cNvPr>
          <p:cNvSpPr txBox="1"/>
          <p:nvPr/>
        </p:nvSpPr>
        <p:spPr>
          <a:xfrm>
            <a:off x="3769250" y="3066433"/>
            <a:ext cx="261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Klimaabkommen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023D20E-57B0-4613-8D88-CA357F02B0C2}"/>
              </a:ext>
            </a:extLst>
          </p:cNvPr>
          <p:cNvSpPr txBox="1"/>
          <p:nvPr/>
        </p:nvSpPr>
        <p:spPr>
          <a:xfrm>
            <a:off x="8322853" y="6202293"/>
            <a:ext cx="5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702030302020204" pitchFamily="66" charset="0"/>
              </a:rPr>
              <a:t>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3ED2FF6-F60B-4190-92AB-EF72D4DF0F5A}"/>
              </a:ext>
            </a:extLst>
          </p:cNvPr>
          <p:cNvSpPr txBox="1"/>
          <p:nvPr/>
        </p:nvSpPr>
        <p:spPr>
          <a:xfrm>
            <a:off x="7877604" y="3354297"/>
            <a:ext cx="284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Fridays</a:t>
            </a:r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for</a:t>
            </a:r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Future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EC4C98F-9B46-4B64-8971-8AEF1654EE3A}"/>
              </a:ext>
            </a:extLst>
          </p:cNvPr>
          <p:cNvSpPr txBox="1"/>
          <p:nvPr/>
        </p:nvSpPr>
        <p:spPr>
          <a:xfrm>
            <a:off x="3641558" y="3872314"/>
            <a:ext cx="355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Erneuerbare Energien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43C082-99D5-46AD-8648-02ADC9041F5B}"/>
              </a:ext>
            </a:extLst>
          </p:cNvPr>
          <p:cNvSpPr txBox="1"/>
          <p:nvPr/>
        </p:nvSpPr>
        <p:spPr>
          <a:xfrm>
            <a:off x="3678800" y="4725533"/>
            <a:ext cx="333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Kreislaufwirtschaft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ADA9CB4-A343-4C97-8C3D-0D725F2449B7}"/>
              </a:ext>
            </a:extLst>
          </p:cNvPr>
          <p:cNvSpPr txBox="1"/>
          <p:nvPr/>
        </p:nvSpPr>
        <p:spPr>
          <a:xfrm>
            <a:off x="357240" y="5200079"/>
            <a:ext cx="301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Malariaausbreitung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0D0DB8B-E56D-4966-B18D-B13DC60672A1}"/>
              </a:ext>
            </a:extLst>
          </p:cNvPr>
          <p:cNvSpPr txBox="1"/>
          <p:nvPr/>
        </p:nvSpPr>
        <p:spPr>
          <a:xfrm>
            <a:off x="8574496" y="717827"/>
            <a:ext cx="205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CO</a:t>
            </a:r>
            <a:r>
              <a:rPr lang="de-DE" sz="2400" baseline="-25000" dirty="0">
                <a:solidFill>
                  <a:srgbClr val="FF66CC"/>
                </a:solidFill>
                <a:latin typeface="Comic Sans MS" panose="030F0702030302020204" pitchFamily="66" charset="0"/>
              </a:rPr>
              <a:t>2</a:t>
            </a:r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-Quellen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2F9EC65-CD8C-43A4-B11D-7A33222FEF8B}"/>
              </a:ext>
            </a:extLst>
          </p:cNvPr>
          <p:cNvSpPr txBox="1"/>
          <p:nvPr/>
        </p:nvSpPr>
        <p:spPr>
          <a:xfrm>
            <a:off x="7731706" y="5909130"/>
            <a:ext cx="206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Atomenergie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3D8EC1C-A2C1-4CF9-A65C-825FCD47400F}"/>
              </a:ext>
            </a:extLst>
          </p:cNvPr>
          <p:cNvSpPr txBox="1"/>
          <p:nvPr/>
        </p:nvSpPr>
        <p:spPr>
          <a:xfrm>
            <a:off x="2462774" y="2497832"/>
            <a:ext cx="363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Bevölkerungswachstum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3A635C6-AB51-4D36-B665-904DF095B21C}"/>
              </a:ext>
            </a:extLst>
          </p:cNvPr>
          <p:cNvSpPr txBox="1"/>
          <p:nvPr/>
        </p:nvSpPr>
        <p:spPr>
          <a:xfrm>
            <a:off x="138553" y="2934093"/>
            <a:ext cx="356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Ressourcenverbrauch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FDC7BC7-BA94-4034-82A5-6C11F2625624}"/>
              </a:ext>
            </a:extLst>
          </p:cNvPr>
          <p:cNvSpPr txBox="1"/>
          <p:nvPr/>
        </p:nvSpPr>
        <p:spPr>
          <a:xfrm>
            <a:off x="558914" y="5617522"/>
            <a:ext cx="281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Ozeanversauerung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CAE89FF-7105-4DF6-A462-5B37A49DF240}"/>
              </a:ext>
            </a:extLst>
          </p:cNvPr>
          <p:cNvSpPr txBox="1"/>
          <p:nvPr/>
        </p:nvSpPr>
        <p:spPr>
          <a:xfrm>
            <a:off x="8893808" y="4227483"/>
            <a:ext cx="176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Ernährung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00AC7AD-AB8E-4C8D-9B77-6BC974D0DBAC}"/>
              </a:ext>
            </a:extLst>
          </p:cNvPr>
          <p:cNvSpPr txBox="1"/>
          <p:nvPr/>
        </p:nvSpPr>
        <p:spPr>
          <a:xfrm>
            <a:off x="3913945" y="4300469"/>
            <a:ext cx="229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Energiesparen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A9E37F7-1BF5-4053-9457-7314EFD27860}"/>
              </a:ext>
            </a:extLst>
          </p:cNvPr>
          <p:cNvSpPr txBox="1"/>
          <p:nvPr/>
        </p:nvSpPr>
        <p:spPr>
          <a:xfrm>
            <a:off x="8026494" y="5518198"/>
            <a:ext cx="162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Verzicht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2A695B02-187D-4B7A-97AA-4AE45FA24CA8}"/>
              </a:ext>
            </a:extLst>
          </p:cNvPr>
          <p:cNvSpPr txBox="1"/>
          <p:nvPr/>
        </p:nvSpPr>
        <p:spPr>
          <a:xfrm>
            <a:off x="8749989" y="2459625"/>
            <a:ext cx="197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Klimazonen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06D6845-3BBA-4ED4-B533-4DDBF5FFE793}"/>
              </a:ext>
            </a:extLst>
          </p:cNvPr>
          <p:cNvSpPr txBox="1"/>
          <p:nvPr/>
        </p:nvSpPr>
        <p:spPr>
          <a:xfrm>
            <a:off x="7637334" y="2027585"/>
            <a:ext cx="277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Sonnenstrahlung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2A1638E-926F-4A12-A41F-48813B2695AF}"/>
              </a:ext>
            </a:extLst>
          </p:cNvPr>
          <p:cNvSpPr txBox="1"/>
          <p:nvPr/>
        </p:nvSpPr>
        <p:spPr>
          <a:xfrm>
            <a:off x="8410238" y="2850195"/>
            <a:ext cx="230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CC"/>
                </a:solidFill>
                <a:latin typeface="Comic Sans MS" panose="030F0702030302020204" pitchFamily="66" charset="0"/>
              </a:rPr>
              <a:t>Photosynthese</a:t>
            </a:r>
            <a:endParaRPr lang="en-GB" sz="2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ED0C625-A9BC-4BBF-930D-CA71342B8CE9}"/>
              </a:ext>
            </a:extLst>
          </p:cNvPr>
          <p:cNvSpPr txBox="1"/>
          <p:nvPr/>
        </p:nvSpPr>
        <p:spPr>
          <a:xfrm>
            <a:off x="6622438" y="5119540"/>
            <a:ext cx="345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Ressourceneffizienz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FF97DAAD-1E49-44DB-8028-AA82179CE2CA}"/>
              </a:ext>
            </a:extLst>
          </p:cNvPr>
          <p:cNvSpPr txBox="1"/>
          <p:nvPr/>
        </p:nvSpPr>
        <p:spPr>
          <a:xfrm>
            <a:off x="5377569" y="3472177"/>
            <a:ext cx="260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Emissionshandel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F97D27D-C718-4E8A-B390-0BCE486BE30E}"/>
              </a:ext>
            </a:extLst>
          </p:cNvPr>
          <p:cNvSpPr txBox="1"/>
          <p:nvPr/>
        </p:nvSpPr>
        <p:spPr>
          <a:xfrm>
            <a:off x="6972558" y="4725532"/>
            <a:ext cx="158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CO</a:t>
            </a:r>
            <a:r>
              <a:rPr lang="de-DE" sz="24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Preis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C22DCF9-B630-45D9-837D-4CCDD47805B0}"/>
              </a:ext>
            </a:extLst>
          </p:cNvPr>
          <p:cNvSpPr txBox="1"/>
          <p:nvPr/>
        </p:nvSpPr>
        <p:spPr>
          <a:xfrm>
            <a:off x="7360153" y="3862631"/>
            <a:ext cx="225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Wasserstoff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93E13E2-526B-4B25-BF42-59AB9B1DF08E}"/>
              </a:ext>
            </a:extLst>
          </p:cNvPr>
          <p:cNvSpPr/>
          <p:nvPr/>
        </p:nvSpPr>
        <p:spPr>
          <a:xfrm>
            <a:off x="3480955" y="5942891"/>
            <a:ext cx="5320145" cy="7055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Clim4Edu: Handbuch, Videos &amp; interaktive Unterrichtsmaterialien </a:t>
            </a:r>
            <a:endParaRPr lang="en-GB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7" y="730299"/>
            <a:ext cx="2118530" cy="3003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98" y="886691"/>
            <a:ext cx="8078936" cy="41215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Nach unten gekrümmter Pfeil 6"/>
          <p:cNvSpPr/>
          <p:nvPr/>
        </p:nvSpPr>
        <p:spPr>
          <a:xfrm rot="20257608">
            <a:off x="2169120" y="728263"/>
            <a:ext cx="639393" cy="330009"/>
          </a:xfrm>
          <a:prstGeom prst="curvedDownArrow">
            <a:avLst>
              <a:gd name="adj1" fmla="val 37305"/>
              <a:gd name="adj2" fmla="val 899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036082" y="5485244"/>
            <a:ext cx="6497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https://www.iup.uni-bremen.de/carbon_ghg/Clim4Edu/interaktiv/</a:t>
            </a:r>
            <a:r>
              <a:rPr lang="en-GB" dirty="0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065" y="3853877"/>
            <a:ext cx="26748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Hintergrund-informationen zum Klimawandel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Literaturübersicht, Links zu Lehrmaterialien, … 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Übersicht Satellitenmessungen von „Essentiellen Klimavariablen“ (ECVs): CO</a:t>
            </a:r>
            <a:r>
              <a:rPr lang="de-DE" sz="1400" baseline="-25000" dirty="0"/>
              <a:t>2</a:t>
            </a:r>
            <a:r>
              <a:rPr lang="de-DE" sz="1400" dirty="0"/>
              <a:t>, Methan, Meeresspiegel, Gletscher, Eisschilde, …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Weiteres …</a:t>
            </a:r>
            <a:endParaRPr lang="en-GB" sz="1400" dirty="0"/>
          </a:p>
        </p:txBody>
      </p:sp>
      <p:sp>
        <p:nvSpPr>
          <p:cNvPr id="9" name="Rechteck 8"/>
          <p:cNvSpPr/>
          <p:nvPr/>
        </p:nvSpPr>
        <p:spPr>
          <a:xfrm>
            <a:off x="3036082" y="5130256"/>
            <a:ext cx="6675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https://www.iup.uni-bremen.de/carbon_ghg/Clim4Edu/Handbuch/</a:t>
            </a:r>
            <a:r>
              <a:rPr lang="en-GB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957AA-D90D-458D-87C1-DA7E91A65C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74" y="6019827"/>
            <a:ext cx="2120624" cy="5731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41C2DBD-E5B1-4F3A-8A50-7AED05DAB1A0}"/>
              </a:ext>
            </a:extLst>
          </p:cNvPr>
          <p:cNvSpPr txBox="1"/>
          <p:nvPr/>
        </p:nvSpPr>
        <p:spPr>
          <a:xfrm>
            <a:off x="3924143" y="6111341"/>
            <a:ext cx="2258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1">
                    <a:lumMod val="95000"/>
                  </a:schemeClr>
                </a:solidFill>
              </a:rPr>
              <a:t>https://fis.rub.de/</a:t>
            </a:r>
          </a:p>
        </p:txBody>
      </p:sp>
    </p:spTree>
    <p:extLst>
      <p:ext uri="{BB962C8B-B14F-4D97-AF65-F5344CB8AC3E}">
        <p14:creationId xmlns:p14="http://schemas.microsoft.com/office/powerpoint/2010/main" val="35146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zeigen uns Satellitenbeobachtung des atmosphärischen CO</a:t>
            </a:r>
            <a:r>
              <a:rPr lang="de-DE" sz="3200" b="1" baseline="-25000" dirty="0"/>
              <a:t>2</a:t>
            </a:r>
            <a:r>
              <a:rPr lang="de-DE" sz="3200" b="1" dirty="0"/>
              <a:t> ?</a:t>
            </a:r>
            <a:endParaRPr lang="en-GB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14395" y="5778666"/>
            <a:ext cx="964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Ungebremster CO</a:t>
            </a:r>
            <a:r>
              <a:rPr lang="de-DE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-Anstieg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trotz Klimaabkommen (Kyoto, Paris, …), massivem Ausbau erneuerbarer Energien (Windkraftanlagen, Solaranlagen, …),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Grund: Energiesysteme basieren immer noch überwiegend auf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Verbrennung fossiler Brennstoffe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B0585B2-B009-40CC-B132-A9B3604F5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3" y="900413"/>
            <a:ext cx="2991325" cy="216248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F4AC470-C21D-4587-A4EA-A7133EB3CE36}"/>
              </a:ext>
            </a:extLst>
          </p:cNvPr>
          <p:cNvSpPr txBox="1"/>
          <p:nvPr/>
        </p:nvSpPr>
        <p:spPr>
          <a:xfrm>
            <a:off x="116339" y="3185442"/>
            <a:ext cx="3267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SCIAMACHY auf ENVISAT (2002-2012) – D (DLR), NL, BE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GOSAT (seit 2009) – Japan (JAXA)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OCO-2 (seit 2014) – USA (NASA)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GOSAT-2 (seit 2018) – Japan (JAXA)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…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AA2A012-2D67-40E4-B51E-EBE7A6D57556}"/>
              </a:ext>
            </a:extLst>
          </p:cNvPr>
          <p:cNvGrpSpPr/>
          <p:nvPr/>
        </p:nvGrpSpPr>
        <p:grpSpPr>
          <a:xfrm>
            <a:off x="3396316" y="728684"/>
            <a:ext cx="6229349" cy="4395766"/>
            <a:chOff x="3189145" y="757259"/>
            <a:chExt cx="6429344" cy="46170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3CFFE92-9A05-4DA3-9714-58AA091A7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45" y="757259"/>
              <a:ext cx="6429344" cy="4500541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CA8FCF3-B471-47E4-B32C-5DC0BB7DC61C}"/>
                </a:ext>
              </a:extLst>
            </p:cNvPr>
            <p:cNvSpPr/>
            <p:nvPr/>
          </p:nvSpPr>
          <p:spPr>
            <a:xfrm>
              <a:off x="3189145" y="5124450"/>
              <a:ext cx="6012005" cy="249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518212" y="4826409"/>
            <a:ext cx="515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de-DE" sz="1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Mischungsverhältnis in ppm (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parts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per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milli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= Anzahl der CO</a:t>
            </a:r>
            <a:r>
              <a:rPr lang="de-DE" sz="1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-Moleküle pro Millionen Luft-Moleküle (für trockene Luft)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05EA2F-FAC0-4758-856A-FE7C2DD1945A}"/>
              </a:ext>
            </a:extLst>
          </p:cNvPr>
          <p:cNvSpPr txBox="1"/>
          <p:nvPr/>
        </p:nvSpPr>
        <p:spPr>
          <a:xfrm>
            <a:off x="116339" y="5136031"/>
            <a:ext cx="9776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FF0000"/>
                </a:solidFill>
              </a:rPr>
              <a:t>Jahreszeitliche Schwankungen + Anstieg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FF0000"/>
                </a:solidFill>
              </a:rPr>
              <a:t>Beobachteter CO</a:t>
            </a:r>
            <a:r>
              <a:rPr lang="de-DE" sz="1800" b="1" baseline="-25000" dirty="0">
                <a:solidFill>
                  <a:srgbClr val="FF0000"/>
                </a:solidFill>
              </a:rPr>
              <a:t>2</a:t>
            </a:r>
            <a:r>
              <a:rPr lang="de-DE" sz="1800" b="1" dirty="0">
                <a:solidFill>
                  <a:srgbClr val="FF0000"/>
                </a:solidFill>
              </a:rPr>
              <a:t>-Anstieg = Emissionen (Öl, Kohle, Erdgas, …) – Senken (Landpflanzen, Ozeane, …)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4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ist der Treibhauseffekt und was sind Treibhausgase ?</a:t>
            </a:r>
            <a:endParaRPr lang="en-GB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3" y="774766"/>
            <a:ext cx="5468212" cy="3757698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>
            <a:off x="949706" y="975882"/>
            <a:ext cx="952500" cy="78105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597439" y="1838937"/>
            <a:ext cx="1681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Solar (kurzwellig)</a:t>
            </a:r>
          </a:p>
          <a:p>
            <a:pPr algn="ctr"/>
            <a:r>
              <a:rPr lang="de-DE" sz="2000" b="1" dirty="0">
                <a:solidFill>
                  <a:srgbClr val="FFC000"/>
                </a:solidFill>
              </a:rPr>
              <a:t>„Energie rein“</a:t>
            </a:r>
          </a:p>
        </p:txBody>
      </p:sp>
      <p:sp>
        <p:nvSpPr>
          <p:cNvPr id="12" name="Pfeil nach unten 11"/>
          <p:cNvSpPr/>
          <p:nvPr/>
        </p:nvSpPr>
        <p:spPr>
          <a:xfrm rot="10800000">
            <a:off x="8460466" y="972417"/>
            <a:ext cx="952500" cy="781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89480" y="1900329"/>
            <a:ext cx="2321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Wärmestrahlung / Infrarot (langwellig)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„Energie raus“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33317" y="4532464"/>
            <a:ext cx="98901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Treibhausgase absorbieren langwellige Wärmestrahlung (Infrarotstrahlung) und sie „blockieren“ damit die Energieabstrahlung in den Weltraum. Treibhausgase </a:t>
            </a:r>
            <a:r>
              <a:rPr lang="de-DE" dirty="0" err="1"/>
              <a:t>re</a:t>
            </a:r>
            <a:r>
              <a:rPr lang="de-DE" dirty="0"/>
              <a:t>-emittieren diese absorbierte Wärmestrahlung in alle Richtungen - auch nach unten.  </a:t>
            </a:r>
          </a:p>
          <a:p>
            <a:endParaRPr lang="de-DE" sz="800" dirty="0"/>
          </a:p>
          <a:p>
            <a:r>
              <a:rPr lang="de-DE" dirty="0"/>
              <a:t>Diese „Rückstrahlung“ wärmt uns. Die Treibhausgasschicht wirkt wie eine zusätzliche Wärmequelle.</a:t>
            </a:r>
          </a:p>
          <a:p>
            <a:endParaRPr lang="de-DE" sz="800" dirty="0"/>
          </a:p>
          <a:p>
            <a:r>
              <a:rPr lang="de-DE" dirty="0"/>
              <a:t>Ohne den natürlichen Treibhauseffekt wäre es 33 </a:t>
            </a:r>
            <a:r>
              <a:rPr lang="de-DE" baseline="30000" dirty="0" err="1"/>
              <a:t>o</a:t>
            </a:r>
            <a:r>
              <a:rPr lang="de-DE" dirty="0" err="1"/>
              <a:t>C</a:t>
            </a:r>
            <a:r>
              <a:rPr lang="de-DE" dirty="0"/>
              <a:t> kälter (es wäre -18 </a:t>
            </a:r>
            <a:r>
              <a:rPr lang="de-DE" baseline="30000" dirty="0" err="1"/>
              <a:t>o</a:t>
            </a:r>
            <a:r>
              <a:rPr lang="de-DE" dirty="0" err="1"/>
              <a:t>C</a:t>
            </a:r>
            <a:r>
              <a:rPr lang="de-DE" dirty="0"/>
              <a:t> statt +15 </a:t>
            </a:r>
            <a:r>
              <a:rPr lang="de-DE" baseline="30000" dirty="0" err="1"/>
              <a:t>o</a:t>
            </a:r>
            <a:r>
              <a:rPr lang="de-DE" dirty="0" err="1"/>
              <a:t>C</a:t>
            </a:r>
            <a:r>
              <a:rPr lang="de-DE" dirty="0"/>
              <a:t>). </a:t>
            </a:r>
          </a:p>
          <a:p>
            <a:r>
              <a:rPr lang="de-DE" dirty="0"/>
              <a:t>Wir brauchen also die Treibhausgase (Wasserdampf, CO</a:t>
            </a:r>
            <a:r>
              <a:rPr lang="de-DE" baseline="-25000" dirty="0"/>
              <a:t>2</a:t>
            </a:r>
            <a:r>
              <a:rPr lang="de-DE" dirty="0"/>
              <a:t>, etc.) - nur nicht zu viele !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2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Kann man den erwarteten Temperaturanstieg schon beobachten ? </a:t>
            </a:r>
            <a:endParaRPr lang="en-GB" sz="32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3" y="783155"/>
            <a:ext cx="7829001" cy="4403813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2646119" y="3199424"/>
            <a:ext cx="1450665" cy="3007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Global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646119" y="1126089"/>
            <a:ext cx="1450665" cy="3196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Europa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207589" y="5736258"/>
            <a:ext cx="1999176" cy="36294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Bremen (D)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27" y="4721747"/>
            <a:ext cx="3280848" cy="205299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8027806" y="1297952"/>
            <a:ext cx="2210704" cy="35360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Deutschland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7" y="5182837"/>
            <a:ext cx="927900" cy="52100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34" y="5241533"/>
            <a:ext cx="1181084" cy="35282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3" y="5220752"/>
            <a:ext cx="483436" cy="32309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06" y="1750564"/>
            <a:ext cx="1785093" cy="47695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8B6FA7-B633-4EEF-A5B8-F5A2DE6744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90" y="6150782"/>
            <a:ext cx="1398340" cy="37362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F10D94-5B9D-4ADB-A82E-548CCF95E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30" y="2303951"/>
            <a:ext cx="2721548" cy="15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verursacht den beobachteten Temperaturanstieg ?</a:t>
            </a:r>
            <a:endParaRPr lang="en-GB" sz="3200" b="1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30A7F1-6506-4DF2-87F2-0E1404AA6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8" y="714023"/>
            <a:ext cx="9845760" cy="41056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82DF661-5921-492F-A214-FDBBD0A3C8F6}"/>
              </a:ext>
            </a:extLst>
          </p:cNvPr>
          <p:cNvSpPr txBox="1"/>
          <p:nvPr/>
        </p:nvSpPr>
        <p:spPr>
          <a:xfrm>
            <a:off x="256185" y="4826670"/>
            <a:ext cx="9359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Der beobachtete Temperaturanstieg kann nicht durch natürliche Effekte erklärt werden – </a:t>
            </a:r>
            <a:r>
              <a:rPr lang="de-DE" sz="2400" b="1" dirty="0">
                <a:solidFill>
                  <a:srgbClr val="FF0000"/>
                </a:solidFill>
              </a:rPr>
              <a:t>der Klimawandel ist </a:t>
            </a:r>
            <a:r>
              <a:rPr lang="de-DE" sz="2400" dirty="0">
                <a:solidFill>
                  <a:srgbClr val="FF0000"/>
                </a:solidFill>
              </a:rPr>
              <a:t>(überwiegend) </a:t>
            </a:r>
            <a:r>
              <a:rPr lang="de-DE" sz="2400" b="1" dirty="0">
                <a:solidFill>
                  <a:srgbClr val="FF0000"/>
                </a:solidFill>
              </a:rPr>
              <a:t>menschengemacht aufgrund der Verbrennung fossiler Brennstoffe  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623457-6B8A-48F3-B30B-8B271A374FA7}"/>
              </a:ext>
            </a:extLst>
          </p:cNvPr>
          <p:cNvSpPr txBox="1"/>
          <p:nvPr/>
        </p:nvSpPr>
        <p:spPr>
          <a:xfrm>
            <a:off x="1127868" y="6083922"/>
            <a:ext cx="791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Anmerkung</a:t>
            </a:r>
            <a:r>
              <a:rPr lang="en-US" sz="1600" i="1" dirty="0"/>
              <a:t>: Dies </a:t>
            </a:r>
            <a:r>
              <a:rPr lang="en-US" sz="1600" i="1" dirty="0" err="1"/>
              <a:t>basiert</a:t>
            </a:r>
            <a:r>
              <a:rPr lang="en-US" sz="1600" i="1" dirty="0"/>
              <a:t> auf </a:t>
            </a:r>
            <a:r>
              <a:rPr lang="en-US" sz="1600" i="1" dirty="0" err="1"/>
              <a:t>früheren</a:t>
            </a:r>
            <a:r>
              <a:rPr lang="en-US" sz="1600" i="1" dirty="0"/>
              <a:t> </a:t>
            </a:r>
            <a:r>
              <a:rPr lang="en-US" sz="1600" i="1" dirty="0" err="1"/>
              <a:t>Arbeiten</a:t>
            </a:r>
            <a:r>
              <a:rPr lang="en-US" sz="1600" i="1" dirty="0"/>
              <a:t> von Klaus </a:t>
            </a:r>
            <a:r>
              <a:rPr lang="en-US" sz="1600" i="1" dirty="0" err="1"/>
              <a:t>Hasselmann</a:t>
            </a:r>
            <a:r>
              <a:rPr lang="en-US" sz="1600" i="1" dirty="0"/>
              <a:t>, </a:t>
            </a:r>
            <a:r>
              <a:rPr lang="en-US" sz="1600" i="1" dirty="0" err="1"/>
              <a:t>welcher</a:t>
            </a:r>
            <a:r>
              <a:rPr lang="en-US" sz="1600" i="1" dirty="0"/>
              <a:t> </a:t>
            </a:r>
            <a:r>
              <a:rPr lang="en-US" sz="1600" i="1" dirty="0" err="1"/>
              <a:t>hierfür</a:t>
            </a:r>
            <a:r>
              <a:rPr lang="en-US" sz="1600" i="1" dirty="0"/>
              <a:t> den </a:t>
            </a:r>
            <a:r>
              <a:rPr lang="en-US" sz="1600" i="1" dirty="0" err="1"/>
              <a:t>Physik</a:t>
            </a:r>
            <a:r>
              <a:rPr lang="en-US" sz="1600" i="1" dirty="0"/>
              <a:t> </a:t>
            </a:r>
            <a:r>
              <a:rPr lang="en-US" sz="1600" i="1" dirty="0" err="1"/>
              <a:t>Nobelpreis</a:t>
            </a:r>
            <a:r>
              <a:rPr lang="en-US" sz="1600" i="1" dirty="0"/>
              <a:t> 2021 </a:t>
            </a:r>
            <a:r>
              <a:rPr lang="en-US" sz="1600" i="1" dirty="0" err="1"/>
              <a:t>erhielt</a:t>
            </a:r>
            <a:r>
              <a:rPr lang="en-US" sz="1600" i="1" dirty="0"/>
              <a:t> (</a:t>
            </a:r>
            <a:r>
              <a:rPr lang="en-US" sz="1600" i="1" dirty="0" err="1"/>
              <a:t>zusammen</a:t>
            </a:r>
            <a:r>
              <a:rPr lang="en-US" sz="1600" i="1" dirty="0"/>
              <a:t> </a:t>
            </a:r>
            <a:r>
              <a:rPr lang="en-US" sz="1600" i="1" dirty="0" err="1"/>
              <a:t>mit</a:t>
            </a:r>
            <a:r>
              <a:rPr lang="en-US" sz="1600" i="1" dirty="0"/>
              <a:t> 2 </a:t>
            </a:r>
            <a:r>
              <a:rPr lang="en-US" sz="1600" i="1" dirty="0" err="1"/>
              <a:t>anderen</a:t>
            </a:r>
            <a:r>
              <a:rPr lang="en-US" sz="1600" i="1" dirty="0"/>
              <a:t> </a:t>
            </a:r>
            <a:r>
              <a:rPr lang="en-US" sz="1600" i="1" dirty="0" err="1"/>
              <a:t>Forschern</a:t>
            </a:r>
            <a:r>
              <a:rPr lang="en-US" sz="1600" i="1" dirty="0"/>
              <a:t>)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0102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248844" y="6347962"/>
            <a:ext cx="692185" cy="328884"/>
          </a:xfrm>
        </p:spPr>
        <p:txBody>
          <a:bodyPr/>
          <a:lstStyle/>
          <a:p>
            <a:fld id="{9C52A749-1F80-4309-A498-5780776620D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0" y="381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Temperatur der letzten 450 Millionen Jahre + Projektionen bis 2100</a:t>
            </a:r>
            <a:endParaRPr lang="en-GB" sz="32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8" y="703361"/>
            <a:ext cx="8562352" cy="321741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0971" y="6414779"/>
            <a:ext cx="901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https://schoolsforfuture.net/m/slides/user_1/ff6b2bce4a024199106d_global-annual-mean-temperature-variation-of-the-Earth_P53161Z.png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0971" y="5920965"/>
            <a:ext cx="370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Eisbohrkerne: </a:t>
            </a:r>
          </a:p>
          <a:p>
            <a:r>
              <a:rPr lang="de-DE" sz="1400" dirty="0"/>
              <a:t>NGRIP (Grönland), EPICA (Antarktis) </a:t>
            </a:r>
            <a:endParaRPr lang="en-GB" sz="1400" dirty="0"/>
          </a:p>
        </p:txBody>
      </p:sp>
      <p:sp>
        <p:nvSpPr>
          <p:cNvPr id="7" name="Pfeil nach unten 6"/>
          <p:cNvSpPr/>
          <p:nvPr/>
        </p:nvSpPr>
        <p:spPr>
          <a:xfrm>
            <a:off x="6331750" y="3121058"/>
            <a:ext cx="373626" cy="408887"/>
          </a:xfrm>
          <a:prstGeom prst="downArrow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2777477" y="3954694"/>
            <a:ext cx="6303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Global war es in der letzten Kaltzeit (Glazial, „Eiszeit“) „nur“ wenige Grad kälter als heute, aber große Teile Deutschlands waren von einer mehrere Kilometer dicken Eisschicht bedeckt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 rot="10800000">
            <a:off x="8894345" y="2639278"/>
            <a:ext cx="373626" cy="481780"/>
          </a:xfrm>
          <a:prstGeom prst="down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8939709" y="1753059"/>
            <a:ext cx="1648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Auf dem Weg in eine unbekannte </a:t>
            </a:r>
            <a:r>
              <a:rPr lang="de-DE" sz="1400" b="1" dirty="0" err="1">
                <a:solidFill>
                  <a:srgbClr val="FF0000"/>
                </a:solidFill>
              </a:rPr>
              <a:t>Heisszeit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834A3C-2D08-4FFE-BD15-4A8D1F707B5D}"/>
              </a:ext>
            </a:extLst>
          </p:cNvPr>
          <p:cNvSpPr txBox="1"/>
          <p:nvPr/>
        </p:nvSpPr>
        <p:spPr>
          <a:xfrm>
            <a:off x="979720" y="4843267"/>
            <a:ext cx="8752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</a:rPr>
              <a:t>Jedes Grad Änderung der globalen Mitteltemperatur entspricht einer </a:t>
            </a:r>
          </a:p>
          <a:p>
            <a:r>
              <a:rPr lang="de-DE" sz="2200" dirty="0">
                <a:solidFill>
                  <a:srgbClr val="FF0000"/>
                </a:solidFill>
              </a:rPr>
              <a:t>großen Veränderung und ist nicht zu vergleichen mit lokalen kurzfristigen Temperaturschwankungen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D5F9E7-8C76-4499-A74C-F3D03D5CBF2E}"/>
              </a:ext>
            </a:extLst>
          </p:cNvPr>
          <p:cNvSpPr txBox="1"/>
          <p:nvPr/>
        </p:nvSpPr>
        <p:spPr>
          <a:xfrm>
            <a:off x="9394527" y="2924867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  <a:r>
              <a:rPr lang="de-DE" baseline="30000" dirty="0"/>
              <a:t>o</a:t>
            </a:r>
            <a:r>
              <a:rPr lang="de-DE" dirty="0"/>
              <a:t>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3DD6C98-D8F0-456D-844F-21660D3BA452}"/>
              </a:ext>
            </a:extLst>
          </p:cNvPr>
          <p:cNvSpPr txBox="1"/>
          <p:nvPr/>
        </p:nvSpPr>
        <p:spPr>
          <a:xfrm>
            <a:off x="9318075" y="326082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-4</a:t>
            </a:r>
            <a:r>
              <a:rPr lang="de-DE" b="1" baseline="30000" dirty="0">
                <a:solidFill>
                  <a:srgbClr val="0000FF"/>
                </a:solidFill>
              </a:rPr>
              <a:t>o</a:t>
            </a:r>
            <a:r>
              <a:rPr lang="de-DE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90D198-BD8F-498D-84A7-C3388380A25A}"/>
              </a:ext>
            </a:extLst>
          </p:cNvPr>
          <p:cNvSpPr txBox="1"/>
          <p:nvPr/>
        </p:nvSpPr>
        <p:spPr>
          <a:xfrm>
            <a:off x="9285944" y="256282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+4</a:t>
            </a:r>
            <a:r>
              <a:rPr lang="de-DE" b="1" baseline="30000" dirty="0">
                <a:solidFill>
                  <a:srgbClr val="FF0000"/>
                </a:solidFill>
              </a:rPr>
              <a:t>o</a:t>
            </a:r>
            <a:r>
              <a:rPr lang="de-DE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8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31"/>
    </mc:Choice>
    <mc:Fallback xmlns="">
      <p:transition spd="slow" advTm="333331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Application>Microsoft Office PowerPoint</Application>
  <PresentationFormat>Breitbild</PresentationFormat>
  <Paragraphs>345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buch</dc:creator>
  <cp:lastModifiedBy>Michael Buchwitz</cp:lastModifiedBy>
  <cp:revision>486</cp:revision>
  <cp:lastPrinted>2022-11-17T07:44:17Z</cp:lastPrinted>
  <dcterms:created xsi:type="dcterms:W3CDTF">2021-04-14T05:15:18Z</dcterms:created>
  <dcterms:modified xsi:type="dcterms:W3CDTF">2023-02-09T06:51:27Z</dcterms:modified>
</cp:coreProperties>
</file>