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81" r:id="rId2"/>
    <p:sldId id="343" r:id="rId3"/>
    <p:sldId id="335" r:id="rId4"/>
    <p:sldId id="356" r:id="rId5"/>
    <p:sldId id="354" r:id="rId6"/>
    <p:sldId id="357" r:id="rId7"/>
    <p:sldId id="320" r:id="rId8"/>
    <p:sldId id="381" r:id="rId9"/>
    <p:sldId id="364" r:id="rId10"/>
    <p:sldId id="365" r:id="rId11"/>
    <p:sldId id="358" r:id="rId12"/>
    <p:sldId id="376" r:id="rId13"/>
    <p:sldId id="377" r:id="rId14"/>
    <p:sldId id="375" r:id="rId15"/>
    <p:sldId id="366" r:id="rId16"/>
    <p:sldId id="379" r:id="rId17"/>
    <p:sldId id="380" r:id="rId18"/>
    <p:sldId id="384" r:id="rId19"/>
    <p:sldId id="331" r:id="rId20"/>
  </p:sldIdLst>
  <p:sldSz cx="12192000" cy="6858000"/>
  <p:notesSz cx="6797675" cy="9928225"/>
  <p:embeddedFontLst>
    <p:embeddedFont>
      <p:font typeface="Wingdings 3" panose="05040102010807070707" pitchFamily="18" charset="2"/>
      <p:regular r:id="rId2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 Noel" initials="SN" lastIdx="1" clrIdx="0">
    <p:extLst>
      <p:ext uri="{19B8F6BF-5375-455C-9EA6-DF929625EA0E}">
        <p15:presenceInfo xmlns:p15="http://schemas.microsoft.com/office/powerpoint/2012/main" userId="Stefan No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39966"/>
    <a:srgbClr val="FF0000"/>
    <a:srgbClr val="0000FF"/>
    <a:srgbClr val="FF9933"/>
    <a:srgbClr val="CCFFCC"/>
    <a:srgbClr val="99FFCC"/>
    <a:srgbClr val="F49F98"/>
    <a:srgbClr val="8581B3"/>
    <a:srgbClr val="D45C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85509E-E882-4054-A54E-F46DAB6DD3FD}" v="1493" dt="2022-11-04T09:40:54.2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85956" autoAdjust="0"/>
  </p:normalViewPr>
  <p:slideViewPr>
    <p:cSldViewPr showGuides="1">
      <p:cViewPr varScale="1">
        <p:scale>
          <a:sx n="128" d="100"/>
          <a:sy n="128" d="100"/>
        </p:scale>
        <p:origin x="774" y="3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545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C5E827F-AFFB-4521-937A-4A6CC48BEF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BD6053-A03A-44A9-A252-2AE4141F3C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AE3F3-D9BC-4026-9AA0-5E733025F96D}" type="datetimeFigureOut">
              <a:rPr lang="de-DE" smtClean="0"/>
              <a:t>23.06.2025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FDA3799-5E67-47F8-B416-6B830744DC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61DC965-793F-40A9-8DDB-C2597918B9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CE5A8-732E-4637-BF68-72F2A90CC8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451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A1EF9-338E-4566-BAB4-3E8ADC30C037}" type="datetimeFigureOut">
              <a:rPr lang="de-DE" smtClean="0"/>
              <a:t>23.06.2025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D628D-FC62-4541-A05E-E95D41248A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443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048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2D8C4-C1DE-9A5F-C1AB-C742E51F7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276450B-29C9-5F6E-2390-A729F0D0A3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970140A-5EEE-5134-EDF2-C4EFB32A1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44D7FB-4608-234B-FD8E-5AA88F7F95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831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9FA65-3E5B-202E-222E-56370047D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E79E6D4-21B3-7527-222C-C48BB4211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84FE21B-70B1-C620-DD9D-DEC29B0209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7C35EA-8EDE-4CCB-2984-4E00D55402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7308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0F093-5277-2961-832D-167C49AC4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C171D3-6313-74D1-ACED-C1924968C2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0FDACC7-E7BF-39DE-849A-E2C63105B4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054E30-931F-950C-0BC2-6BFF61B5A1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4117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40799-C31A-F4B2-7B72-E7CD71CB6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2732696-CF99-157E-908A-A8B7AEF94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EBF29CE-5C20-378B-9F48-4C55607B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60D811-7A00-4362-8894-018E6765FF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583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292FD-DC6F-D826-68C1-B42987FFB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D3DC623-B68F-9741-D89A-BEC58013E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47F8FBB-551D-912F-47BD-361871C9D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2DEBD3-3223-6EB5-54D6-4879983BCB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2423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19D40-CC2E-376B-7674-89EF481EC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ADE062-E877-4239-BCD1-901D1D5EE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79A14F9-069E-81E6-2320-47857CFC6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0B7434-EA8C-03BD-1593-9CABC93DC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309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51441-8BD8-4505-3278-AA811FD43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3C7BC24-BF35-EB3F-CB25-F70D39ED2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A0C5794-7F2B-A14C-B51F-8D1419150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2AA7F9-3AF4-3D77-1E00-7E39199DD9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347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51EBA-E218-9EA9-503B-E441A64D2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746976F-FD17-C1AD-F95C-EDB2FACC44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24EB806-6C2A-6BCA-FFDA-14682B184F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0BBF27-A679-2E6E-E068-AB22B75A01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051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A7D7D-0FE1-2D64-FC63-710DCE28C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0C7006F-2E3B-F2AA-7327-064EC3981A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87DE27F-FA8D-6CB4-F510-AD5D28B5B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C6F25D-F052-9489-1FDA-19E7924D3C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182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3440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9B333-F55F-035B-9BB5-F84BA8208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48CEB3F-6E38-42FF-C168-0216BB507B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602FC85-38E8-76E0-3DBA-DEA0EAAEC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FA66D0-6FE1-401E-2AF5-4B5E3B5075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112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BF0CD-7C89-80F5-6A1A-4079DFB17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7D769E-7D07-4D78-EB7C-0D6EC9A2E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AAEE7C3-A999-BC9E-A3FE-910E47194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28DC3C-F249-BC60-82B2-55E1825EE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027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2C3BA-1100-7CC3-EC17-FCB2B9E59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01C3A4C-F2D4-EEF2-1C48-AEAD8C8C5C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B358D9-5675-AB5D-7DD3-0327B6779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A6E2A5-7236-E031-BECF-C11C8C7E7E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120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0E162-9BE7-18C5-0313-458258C68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2E7E99A-1CCB-AE6A-2A19-B9BC187343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FFFE55A-9019-1E51-BA1E-07C7475FC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E5093E-E619-08C2-61F6-61C5591B7C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3013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89092-FF9C-767E-B0B1-304AC0466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A1A0AE0-4F3B-6DED-DC46-59C5087550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346A2F5-2D2D-594D-F1BD-D8274244F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6F95AC-CFA6-95F1-D874-77B9DB222B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392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778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C7E2C-02C2-8D7D-EF6C-29DF5B9F1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755D994-6FB7-EFF0-8519-70C2357E7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DB7FD3-0101-093F-18BB-30E7511E8C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AD450C-9BF3-260C-AED9-2A3DD812EA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446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C1D1A-C8FC-34CC-6427-36130ACE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E7C772E-6606-FE2C-B5E3-279E0FF87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2109DDB-A794-BEF0-6679-290752CC5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2359CB-B9B3-FE0C-6D45-7AB390629C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95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0" y="1952625"/>
            <a:ext cx="5087937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356983-F90E-4A48-860D-1EC10306650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62616DF-97B9-4D6A-96AE-A6341EA17B76}"/>
              </a:ext>
            </a:extLst>
          </p:cNvPr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Optional: Institut </a:t>
            </a:r>
          </a:p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Name des Instituts</a:t>
            </a:r>
          </a:p>
        </p:txBody>
      </p:sp>
      <p:sp>
        <p:nvSpPr>
          <p:cNvPr id="14" name="Eckige Klammer rechts 13">
            <a:extLst>
              <a:ext uri="{FF2B5EF4-FFF2-40B4-BE49-F238E27FC236}">
                <a16:creationId xmlns:a16="http://schemas.microsoft.com/office/drawing/2014/main" id="{0DD8E0B1-839F-40DF-B319-9D073963F17A}"/>
              </a:ext>
            </a:extLst>
          </p:cNvPr>
          <p:cNvSpPr/>
          <p:nvPr userDrawn="1"/>
        </p:nvSpPr>
        <p:spPr bwMode="gray">
          <a:xfrm rot="16200000">
            <a:off x="10470291" y="-1584463"/>
            <a:ext cx="189310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BBC1A6E-5591-4590-B56D-89FA5CAE8E9F}"/>
              </a:ext>
            </a:extLst>
          </p:cNvPr>
          <p:cNvSpPr/>
          <p:nvPr userDrawn="1"/>
        </p:nvSpPr>
        <p:spPr bwMode="gray">
          <a:xfrm>
            <a:off x="9163616" y="-216694"/>
            <a:ext cx="2799411" cy="18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</a:pPr>
            <a:r>
              <a:rPr lang="de-DE" sz="900" b="0" spc="20" baseline="0" dirty="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053708E-DE3A-4905-AD21-45C7EC7BC2FD}"/>
              </a:ext>
            </a:extLst>
          </p:cNvPr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Dezernat/Referat/Fachbereich 00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Name des Dezernats/Referats/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Fachbereichs auch zweizeilig möglich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960688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933825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905375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884655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FE24309-D8CF-496E-AA1D-B664B90D3C1F}"/>
              </a:ext>
            </a:extLst>
          </p:cNvPr>
          <p:cNvSpPr/>
          <p:nvPr userDrawn="1"/>
        </p:nvSpPr>
        <p:spPr bwMode="gray">
          <a:xfrm>
            <a:off x="5087938" y="1952625"/>
            <a:ext cx="7104062" cy="4905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D3DA0664-74DA-496A-A215-87EE34D61CA4}"/>
              </a:ext>
            </a:extLst>
          </p:cNvPr>
          <p:cNvSpPr/>
          <p:nvPr userDrawn="1"/>
        </p:nvSpPr>
        <p:spPr bwMode="gray">
          <a:xfrm>
            <a:off x="6096000" y="2960688"/>
            <a:ext cx="1008063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4FB1D8DA-EE61-4B45-A0BE-6F822FC03B7A}"/>
              </a:ext>
            </a:extLst>
          </p:cNvPr>
          <p:cNvSpPr/>
          <p:nvPr userDrawn="1"/>
        </p:nvSpPr>
        <p:spPr bwMode="gray">
          <a:xfrm>
            <a:off x="8155553" y="2960688"/>
            <a:ext cx="1008063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4141D52-3618-414B-A563-6A32A782B37C}"/>
              </a:ext>
            </a:extLst>
          </p:cNvPr>
          <p:cNvSpPr/>
          <p:nvPr userDrawn="1"/>
        </p:nvSpPr>
        <p:spPr bwMode="gray">
          <a:xfrm>
            <a:off x="10164763" y="2960688"/>
            <a:ext cx="1008063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39343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027237" y="2373548"/>
            <a:ext cx="9143999" cy="1055663"/>
          </a:xfrm>
        </p:spPr>
        <p:txBody>
          <a:bodyPr anchor="t"/>
          <a:lstStyle>
            <a:lvl1pPr algn="l">
              <a:defRPr sz="3600" spc="11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2027237" y="3652644"/>
            <a:ext cx="9145587" cy="105566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3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88465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E21CB02-D9C6-4FAF-A21F-7A8AE11A4BEF}"/>
              </a:ext>
            </a:extLst>
          </p:cNvPr>
          <p:cNvSpPr/>
          <p:nvPr userDrawn="1"/>
        </p:nvSpPr>
        <p:spPr bwMode="gray">
          <a:xfrm>
            <a:off x="-1" y="6375123"/>
            <a:ext cx="1019175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807AC72-7C0F-482B-A3FD-7609DF861556}"/>
              </a:ext>
            </a:extLst>
          </p:cNvPr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3DE9572-8E5E-4AD2-A045-DE4EF26645BB}"/>
              </a:ext>
            </a:extLst>
          </p:cNvPr>
          <p:cNvSpPr/>
          <p:nvPr userDrawn="1"/>
        </p:nvSpPr>
        <p:spPr bwMode="gray">
          <a:xfrm>
            <a:off x="8148228" y="280777"/>
            <a:ext cx="1541513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900" b="1" spc="20" baseline="0" dirty="0">
                <a:solidFill>
                  <a:schemeClr val="tx1"/>
                </a:solidFill>
              </a:rPr>
              <a:t>Titel der Präsentation,</a:t>
            </a:r>
          </a:p>
          <a:p>
            <a:pPr algn="l">
              <a:lnSpc>
                <a:spcPts val="1200"/>
              </a:lnSpc>
            </a:pPr>
            <a:r>
              <a:rPr lang="de-DE" sz="900" b="1" spc="20" baseline="0" dirty="0">
                <a:solidFill>
                  <a:schemeClr val="tx1"/>
                </a:solidFill>
              </a:rPr>
              <a:t>auch zweizeilig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8D53BEF-CD74-4AC4-86FD-B47180013FFA}"/>
              </a:ext>
            </a:extLst>
          </p:cNvPr>
          <p:cNvSpPr/>
          <p:nvPr userDrawn="1"/>
        </p:nvSpPr>
        <p:spPr bwMode="gray">
          <a:xfrm>
            <a:off x="9888710" y="280777"/>
            <a:ext cx="1853160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900" b="0" spc="20" baseline="0" dirty="0">
                <a:solidFill>
                  <a:schemeClr val="tx1"/>
                </a:solidFill>
              </a:rPr>
              <a:t>Prof. Dr. Vorname Nachname</a:t>
            </a:r>
          </a:p>
          <a:p>
            <a:pPr algn="l">
              <a:lnSpc>
                <a:spcPts val="1200"/>
              </a:lnSpc>
            </a:pPr>
            <a:r>
              <a:rPr lang="de-DE" sz="900" b="0" spc="20" baseline="0" dirty="0">
                <a:solidFill>
                  <a:schemeClr val="tx1"/>
                </a:solidFill>
              </a:rPr>
              <a:t>Bremen 1.1.2021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E281277-D79B-4279-8BB1-3B4FA19DD0A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289509"/>
            <a:ext cx="1324159" cy="476631"/>
          </a:xfrm>
          <a:prstGeom prst="rect">
            <a:avLst/>
          </a:prstGeom>
        </p:spPr>
      </p:pic>
      <p:sp>
        <p:nvSpPr>
          <p:cNvPr id="14" name="Eckige Klammer rechts 13">
            <a:extLst>
              <a:ext uri="{FF2B5EF4-FFF2-40B4-BE49-F238E27FC236}">
                <a16:creationId xmlns:a16="http://schemas.microsoft.com/office/drawing/2014/main" id="{BAB5BA0A-E485-4346-B973-2FD5FD95047E}"/>
              </a:ext>
            </a:extLst>
          </p:cNvPr>
          <p:cNvSpPr/>
          <p:nvPr userDrawn="1"/>
        </p:nvSpPr>
        <p:spPr bwMode="gray">
          <a:xfrm rot="16200000">
            <a:off x="9962802" y="-2091952"/>
            <a:ext cx="189310" cy="3814390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59F012B-F492-42B7-AF35-6F2768EF629D}"/>
              </a:ext>
            </a:extLst>
          </p:cNvPr>
          <p:cNvSpPr/>
          <p:nvPr userDrawn="1"/>
        </p:nvSpPr>
        <p:spPr bwMode="gray">
          <a:xfrm>
            <a:off x="8148638" y="-216694"/>
            <a:ext cx="3814390" cy="18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</a:pPr>
            <a:r>
              <a:rPr lang="de-DE" sz="900" b="0" spc="20" baseline="0" dirty="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</a:p>
        </p:txBody>
      </p:sp>
    </p:spTree>
    <p:extLst>
      <p:ext uri="{BB962C8B-B14F-4D97-AF65-F5344CB8AC3E}">
        <p14:creationId xmlns:p14="http://schemas.microsoft.com/office/powerpoint/2010/main" val="492752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644172" y="2373548"/>
            <a:ext cx="3527064" cy="2171576"/>
          </a:xfrm>
        </p:spPr>
        <p:txBody>
          <a:bodyPr anchor="t"/>
          <a:lstStyle>
            <a:lvl1pPr algn="l">
              <a:defRPr sz="3600" spc="11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645147" y="4615774"/>
            <a:ext cx="3527677" cy="1268881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3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88465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E21CB02-D9C6-4FAF-A21F-7A8AE11A4BEF}"/>
              </a:ext>
            </a:extLst>
          </p:cNvPr>
          <p:cNvSpPr/>
          <p:nvPr userDrawn="1"/>
        </p:nvSpPr>
        <p:spPr bwMode="gray">
          <a:xfrm>
            <a:off x="-1" y="6375123"/>
            <a:ext cx="1019175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807AC72-7C0F-482B-A3FD-7609DF861556}"/>
              </a:ext>
            </a:extLst>
          </p:cNvPr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2" name="Bildplatzhalter 5">
            <a:extLst>
              <a:ext uri="{FF2B5EF4-FFF2-40B4-BE49-F238E27FC236}">
                <a16:creationId xmlns:a16="http://schemas.microsoft.com/office/drawing/2014/main" id="{A615BE17-964A-477F-9A04-70EE1C2C25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522919" y="2456892"/>
            <a:ext cx="5581144" cy="440110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2785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3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0" y="2455970"/>
            <a:ext cx="767408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0" y="2959766"/>
            <a:ext cx="26308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0" y="3932903"/>
            <a:ext cx="26308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0" y="4904453"/>
            <a:ext cx="26308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0" y="5883733"/>
            <a:ext cx="26308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E21CB02-D9C6-4FAF-A21F-7A8AE11A4BEF}"/>
              </a:ext>
            </a:extLst>
          </p:cNvPr>
          <p:cNvSpPr/>
          <p:nvPr userDrawn="1"/>
        </p:nvSpPr>
        <p:spPr bwMode="gray">
          <a:xfrm>
            <a:off x="0" y="6374201"/>
            <a:ext cx="263089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807AC72-7C0F-482B-A3FD-7609DF861556}"/>
              </a:ext>
            </a:extLst>
          </p:cNvPr>
          <p:cNvSpPr/>
          <p:nvPr userDrawn="1"/>
        </p:nvSpPr>
        <p:spPr bwMode="gray">
          <a:xfrm>
            <a:off x="263089" y="6374201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2720088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19175" y="1695285"/>
            <a:ext cx="5620500" cy="59047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1019175" y="2913286"/>
            <a:ext cx="5616886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27265" y="2263728"/>
            <a:ext cx="5612410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3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F8D408A5-45DB-43F7-A63B-AEF19C2970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7104064" y="1773312"/>
            <a:ext cx="5087936" cy="410361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261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91944" y="1695285"/>
            <a:ext cx="5584523" cy="59047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591944" y="2913286"/>
            <a:ext cx="5580881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600034" y="2263728"/>
            <a:ext cx="5576434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3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F8D408A5-45DB-43F7-A63B-AEF19C2970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1773312"/>
            <a:ext cx="5087938" cy="410361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5747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600F8-8932-4173-99E6-EF778A214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dirty="0"/>
              <a:t>Überschrift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FC03325-A8A9-49C7-A8EE-88E6668CB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2027238" y="2384883"/>
            <a:ext cx="9145587" cy="3492041"/>
          </a:xfrm>
        </p:spPr>
        <p:txBody>
          <a:bodyPr/>
          <a:lstStyle>
            <a:lvl1pPr>
              <a:spcAft>
                <a:spcPts val="600"/>
              </a:spcAft>
              <a:defRPr sz="2300">
                <a:solidFill>
                  <a:schemeClr val="accent2"/>
                </a:solidFill>
              </a:defRPr>
            </a:lvl1pPr>
            <a:lvl2pPr marL="269875" indent="-269875">
              <a:spcAft>
                <a:spcPts val="600"/>
              </a:spcAft>
              <a:buFont typeface="Wingdings 3" panose="05040102010807070707" pitchFamily="18" charset="2"/>
              <a:buChar char="Ò"/>
              <a:defRPr/>
            </a:lvl2pPr>
            <a:lvl3pPr marL="804863" indent="-271463">
              <a:spcAft>
                <a:spcPts val="600"/>
              </a:spcAft>
              <a:defRPr/>
            </a:lvl3pPr>
            <a:lvl4pPr marL="1346200" indent="-268288">
              <a:spcAft>
                <a:spcPts val="600"/>
              </a:spcAft>
              <a:defRPr/>
            </a:lvl4pPr>
            <a:lvl5pPr marL="1879600" indent="-266700">
              <a:spcAft>
                <a:spcPts val="600"/>
              </a:spcAft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9872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600F8-8932-4173-99E6-EF778A214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211683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04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0" y="1952625"/>
            <a:ext cx="12192000" cy="4905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356983-F90E-4A48-860D-1EC10306650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62616DF-97B9-4D6A-96AE-A6341EA17B76}"/>
              </a:ext>
            </a:extLst>
          </p:cNvPr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Optional: Institut </a:t>
            </a:r>
          </a:p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Name des Instituts</a:t>
            </a:r>
          </a:p>
        </p:txBody>
      </p:sp>
      <p:sp>
        <p:nvSpPr>
          <p:cNvPr id="14" name="Eckige Klammer rechts 13">
            <a:extLst>
              <a:ext uri="{FF2B5EF4-FFF2-40B4-BE49-F238E27FC236}">
                <a16:creationId xmlns:a16="http://schemas.microsoft.com/office/drawing/2014/main" id="{0DD8E0B1-839F-40DF-B319-9D073963F17A}"/>
              </a:ext>
            </a:extLst>
          </p:cNvPr>
          <p:cNvSpPr/>
          <p:nvPr userDrawn="1"/>
        </p:nvSpPr>
        <p:spPr bwMode="gray">
          <a:xfrm rot="16200000">
            <a:off x="10470291" y="-1584463"/>
            <a:ext cx="189310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BBC1A6E-5591-4590-B56D-89FA5CAE8E9F}"/>
              </a:ext>
            </a:extLst>
          </p:cNvPr>
          <p:cNvSpPr/>
          <p:nvPr userDrawn="1"/>
        </p:nvSpPr>
        <p:spPr bwMode="gray">
          <a:xfrm>
            <a:off x="9163616" y="-216694"/>
            <a:ext cx="2799411" cy="18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</a:pPr>
            <a:r>
              <a:rPr lang="de-DE" sz="900" b="0" spc="20" baseline="0" dirty="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053708E-DE3A-4905-AD21-45C7EC7BC2FD}"/>
              </a:ext>
            </a:extLst>
          </p:cNvPr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Dezernat/Referat/Fachbereich 00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Name des Dezernats/Referats/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Fachbereichs auch zweizeilig möglich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437826"/>
            <a:ext cx="4043364" cy="242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FE24309-D8CF-496E-AA1D-B664B90D3C1F}"/>
              </a:ext>
            </a:extLst>
          </p:cNvPr>
          <p:cNvSpPr/>
          <p:nvPr userDrawn="1"/>
        </p:nvSpPr>
        <p:spPr bwMode="gray">
          <a:xfrm>
            <a:off x="-2" y="1952626"/>
            <a:ext cx="12192002" cy="2485200"/>
          </a:xfrm>
          <a:prstGeom prst="rect">
            <a:avLst/>
          </a:prstGeom>
          <a:solidFill>
            <a:srgbClr val="FEC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05B476D-C268-4FF4-8A7C-99879001B719}"/>
              </a:ext>
            </a:extLst>
          </p:cNvPr>
          <p:cNvSpPr/>
          <p:nvPr userDrawn="1"/>
        </p:nvSpPr>
        <p:spPr bwMode="gray">
          <a:xfrm>
            <a:off x="4043363" y="2465072"/>
            <a:ext cx="8148637" cy="504000"/>
          </a:xfrm>
          <a:prstGeom prst="rect">
            <a:avLst/>
          </a:prstGeom>
          <a:solidFill>
            <a:srgbClr val="F8A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794024E5-3454-4B0A-8EB0-03BDC83D5E33}"/>
              </a:ext>
            </a:extLst>
          </p:cNvPr>
          <p:cNvSpPr/>
          <p:nvPr userDrawn="1"/>
        </p:nvSpPr>
        <p:spPr bwMode="gray">
          <a:xfrm>
            <a:off x="4043363" y="3438209"/>
            <a:ext cx="8148637" cy="504000"/>
          </a:xfrm>
          <a:prstGeom prst="rect">
            <a:avLst/>
          </a:prstGeom>
          <a:solidFill>
            <a:srgbClr val="F8A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96784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0" y="1952625"/>
            <a:ext cx="5087937" cy="4905375"/>
          </a:xfrm>
          <a:prstGeom prst="rect">
            <a:avLst/>
          </a:prstGeom>
          <a:solidFill>
            <a:srgbClr val="D45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356983-F90E-4A48-860D-1EC10306650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62616DF-97B9-4D6A-96AE-A6341EA17B76}"/>
              </a:ext>
            </a:extLst>
          </p:cNvPr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Optional: Institut </a:t>
            </a:r>
          </a:p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Name des Instituts</a:t>
            </a:r>
          </a:p>
        </p:txBody>
      </p:sp>
      <p:sp>
        <p:nvSpPr>
          <p:cNvPr id="14" name="Eckige Klammer rechts 13">
            <a:extLst>
              <a:ext uri="{FF2B5EF4-FFF2-40B4-BE49-F238E27FC236}">
                <a16:creationId xmlns:a16="http://schemas.microsoft.com/office/drawing/2014/main" id="{0DD8E0B1-839F-40DF-B319-9D073963F17A}"/>
              </a:ext>
            </a:extLst>
          </p:cNvPr>
          <p:cNvSpPr/>
          <p:nvPr userDrawn="1"/>
        </p:nvSpPr>
        <p:spPr bwMode="gray">
          <a:xfrm rot="16200000">
            <a:off x="10470291" y="-1584463"/>
            <a:ext cx="189310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BBC1A6E-5591-4590-B56D-89FA5CAE8E9F}"/>
              </a:ext>
            </a:extLst>
          </p:cNvPr>
          <p:cNvSpPr/>
          <p:nvPr userDrawn="1"/>
        </p:nvSpPr>
        <p:spPr bwMode="gray">
          <a:xfrm>
            <a:off x="9163616" y="-216694"/>
            <a:ext cx="2799411" cy="18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</a:pPr>
            <a:r>
              <a:rPr lang="de-DE" sz="900" b="0" spc="20" baseline="0" dirty="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053708E-DE3A-4905-AD21-45C7EC7BC2FD}"/>
              </a:ext>
            </a:extLst>
          </p:cNvPr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Dezernat/Referat/Fachbereich 00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Name des Dezernats/Referats/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Fachbereichs auch zweizeilig möglich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456688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429825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401375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380655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FE24309-D8CF-496E-AA1D-B664B90D3C1F}"/>
              </a:ext>
            </a:extLst>
          </p:cNvPr>
          <p:cNvSpPr/>
          <p:nvPr userDrawn="1"/>
        </p:nvSpPr>
        <p:spPr bwMode="gray">
          <a:xfrm>
            <a:off x="5087938" y="1952625"/>
            <a:ext cx="7104062" cy="4905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D3DA0664-74DA-496A-A215-87EE34D61CA4}"/>
              </a:ext>
            </a:extLst>
          </p:cNvPr>
          <p:cNvSpPr/>
          <p:nvPr userDrawn="1"/>
        </p:nvSpPr>
        <p:spPr bwMode="gray">
          <a:xfrm>
            <a:off x="6096000" y="4401374"/>
            <a:ext cx="6096000" cy="2456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07B5AA0-D076-495C-A212-0D431A03646E}"/>
              </a:ext>
            </a:extLst>
          </p:cNvPr>
          <p:cNvSpPr/>
          <p:nvPr userDrawn="1"/>
        </p:nvSpPr>
        <p:spPr bwMode="gray">
          <a:xfrm>
            <a:off x="28423" y="6359935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135944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0" y="1952625"/>
            <a:ext cx="6096000" cy="4905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356983-F90E-4A48-860D-1EC10306650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62616DF-97B9-4D6A-96AE-A6341EA17B76}"/>
              </a:ext>
            </a:extLst>
          </p:cNvPr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Optional: Institut </a:t>
            </a:r>
          </a:p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Name des Instituts</a:t>
            </a:r>
          </a:p>
        </p:txBody>
      </p:sp>
      <p:sp>
        <p:nvSpPr>
          <p:cNvPr id="14" name="Eckige Klammer rechts 13">
            <a:extLst>
              <a:ext uri="{FF2B5EF4-FFF2-40B4-BE49-F238E27FC236}">
                <a16:creationId xmlns:a16="http://schemas.microsoft.com/office/drawing/2014/main" id="{0DD8E0B1-839F-40DF-B319-9D073963F17A}"/>
              </a:ext>
            </a:extLst>
          </p:cNvPr>
          <p:cNvSpPr/>
          <p:nvPr userDrawn="1"/>
        </p:nvSpPr>
        <p:spPr bwMode="gray">
          <a:xfrm rot="16200000">
            <a:off x="10470291" y="-1584463"/>
            <a:ext cx="189310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BBC1A6E-5591-4590-B56D-89FA5CAE8E9F}"/>
              </a:ext>
            </a:extLst>
          </p:cNvPr>
          <p:cNvSpPr/>
          <p:nvPr userDrawn="1"/>
        </p:nvSpPr>
        <p:spPr bwMode="gray">
          <a:xfrm>
            <a:off x="9163616" y="-216694"/>
            <a:ext cx="2799411" cy="18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</a:pPr>
            <a:r>
              <a:rPr lang="de-DE" sz="900" b="0" spc="20" baseline="0" dirty="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053708E-DE3A-4905-AD21-45C7EC7BC2FD}"/>
              </a:ext>
            </a:extLst>
          </p:cNvPr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Dezernat/Referat/Fachbereich 00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Name des Dezernats/Referats/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Fachbereichs auch zweizeilig möglich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FE24309-D8CF-496E-AA1D-B664B90D3C1F}"/>
              </a:ext>
            </a:extLst>
          </p:cNvPr>
          <p:cNvSpPr/>
          <p:nvPr userDrawn="1"/>
        </p:nvSpPr>
        <p:spPr bwMode="gray">
          <a:xfrm>
            <a:off x="6096000" y="1952625"/>
            <a:ext cx="6096000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4141D52-3618-414B-A563-6A32A782B37C}"/>
              </a:ext>
            </a:extLst>
          </p:cNvPr>
          <p:cNvSpPr/>
          <p:nvPr userDrawn="1"/>
        </p:nvSpPr>
        <p:spPr bwMode="gray">
          <a:xfrm>
            <a:off x="9156700" y="2960688"/>
            <a:ext cx="3035299" cy="3897312"/>
          </a:xfrm>
          <a:prstGeom prst="rect">
            <a:avLst/>
          </a:prstGeom>
          <a:solidFill>
            <a:srgbClr val="858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D1FFECA-CE3D-4183-B2EB-77B82BE437BE}"/>
              </a:ext>
            </a:extLst>
          </p:cNvPr>
          <p:cNvSpPr/>
          <p:nvPr userDrawn="1"/>
        </p:nvSpPr>
        <p:spPr bwMode="gray">
          <a:xfrm>
            <a:off x="0" y="2960688"/>
            <a:ext cx="1019177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408DBDF-1F31-4F92-BD2B-2F4676144A82}"/>
              </a:ext>
            </a:extLst>
          </p:cNvPr>
          <p:cNvSpPr/>
          <p:nvPr userDrawn="1"/>
        </p:nvSpPr>
        <p:spPr bwMode="gray">
          <a:xfrm>
            <a:off x="2027239" y="2960688"/>
            <a:ext cx="1008062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568C62CA-75E6-4BD3-8CBF-B10BF263476E}"/>
              </a:ext>
            </a:extLst>
          </p:cNvPr>
          <p:cNvSpPr/>
          <p:nvPr userDrawn="1"/>
        </p:nvSpPr>
        <p:spPr bwMode="gray">
          <a:xfrm>
            <a:off x="4043363" y="2960688"/>
            <a:ext cx="1044575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935137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BFE24309-D8CF-496E-AA1D-B664B90D3C1F}"/>
              </a:ext>
            </a:extLst>
          </p:cNvPr>
          <p:cNvSpPr/>
          <p:nvPr userDrawn="1"/>
        </p:nvSpPr>
        <p:spPr bwMode="gray">
          <a:xfrm>
            <a:off x="-1" y="1952625"/>
            <a:ext cx="12192002" cy="4905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D3DA0664-74DA-496A-A215-87EE34D61CA4}"/>
              </a:ext>
            </a:extLst>
          </p:cNvPr>
          <p:cNvSpPr/>
          <p:nvPr userDrawn="1"/>
        </p:nvSpPr>
        <p:spPr bwMode="gray">
          <a:xfrm>
            <a:off x="4043363" y="2960688"/>
            <a:ext cx="1044575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1" y="1952625"/>
            <a:ext cx="3028384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356983-F90E-4A48-860D-1EC10306650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62616DF-97B9-4D6A-96AE-A6341EA17B76}"/>
              </a:ext>
            </a:extLst>
          </p:cNvPr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Optional: Institut </a:t>
            </a:r>
          </a:p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Name des Instituts</a:t>
            </a:r>
          </a:p>
        </p:txBody>
      </p:sp>
      <p:sp>
        <p:nvSpPr>
          <p:cNvPr id="14" name="Eckige Klammer rechts 13">
            <a:extLst>
              <a:ext uri="{FF2B5EF4-FFF2-40B4-BE49-F238E27FC236}">
                <a16:creationId xmlns:a16="http://schemas.microsoft.com/office/drawing/2014/main" id="{0DD8E0B1-839F-40DF-B319-9D073963F17A}"/>
              </a:ext>
            </a:extLst>
          </p:cNvPr>
          <p:cNvSpPr/>
          <p:nvPr userDrawn="1"/>
        </p:nvSpPr>
        <p:spPr bwMode="gray">
          <a:xfrm rot="16200000">
            <a:off x="10470291" y="-1584463"/>
            <a:ext cx="189310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BBC1A6E-5591-4590-B56D-89FA5CAE8E9F}"/>
              </a:ext>
            </a:extLst>
          </p:cNvPr>
          <p:cNvSpPr/>
          <p:nvPr userDrawn="1"/>
        </p:nvSpPr>
        <p:spPr bwMode="gray">
          <a:xfrm>
            <a:off x="9163616" y="-216694"/>
            <a:ext cx="2799411" cy="18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</a:pPr>
            <a:r>
              <a:rPr lang="de-DE" sz="900" b="0" spc="20" baseline="0" dirty="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053708E-DE3A-4905-AD21-45C7EC7BC2FD}"/>
              </a:ext>
            </a:extLst>
          </p:cNvPr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Dezernat/Referat/Fachbereich 00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Name des Dezernats/Referats/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Fachbereichs auch zweizeilig möglich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960688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93382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90537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88465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CFDE88C3-06B4-440E-95D0-050925E5DC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5097461" y="1952625"/>
            <a:ext cx="7094538" cy="490537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59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0" y="1952625"/>
            <a:ext cx="12191999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356983-F90E-4A48-860D-1EC10306650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62616DF-97B9-4D6A-96AE-A6341EA17B76}"/>
              </a:ext>
            </a:extLst>
          </p:cNvPr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Optional: Institut </a:t>
            </a:r>
          </a:p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Name des Instituts</a:t>
            </a:r>
          </a:p>
        </p:txBody>
      </p:sp>
      <p:sp>
        <p:nvSpPr>
          <p:cNvPr id="14" name="Eckige Klammer rechts 13">
            <a:extLst>
              <a:ext uri="{FF2B5EF4-FFF2-40B4-BE49-F238E27FC236}">
                <a16:creationId xmlns:a16="http://schemas.microsoft.com/office/drawing/2014/main" id="{0DD8E0B1-839F-40DF-B319-9D073963F17A}"/>
              </a:ext>
            </a:extLst>
          </p:cNvPr>
          <p:cNvSpPr/>
          <p:nvPr userDrawn="1"/>
        </p:nvSpPr>
        <p:spPr bwMode="gray">
          <a:xfrm rot="16200000">
            <a:off x="10470291" y="-1584463"/>
            <a:ext cx="189310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BBC1A6E-5591-4590-B56D-89FA5CAE8E9F}"/>
              </a:ext>
            </a:extLst>
          </p:cNvPr>
          <p:cNvSpPr/>
          <p:nvPr userDrawn="1"/>
        </p:nvSpPr>
        <p:spPr bwMode="gray">
          <a:xfrm>
            <a:off x="9163616" y="-216694"/>
            <a:ext cx="2799411" cy="18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</a:pPr>
            <a:r>
              <a:rPr lang="de-DE" sz="900" b="0" spc="20" baseline="0" dirty="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053708E-DE3A-4905-AD21-45C7EC7BC2FD}"/>
              </a:ext>
            </a:extLst>
          </p:cNvPr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Dezernat/Referat/Fachbereich 00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Name des Dezernats/Referats/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Fachbereichs auch zweizeilig möglich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960688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93382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90537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88465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CFDE88C3-06B4-440E-95D0-050925E5DC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3028385" y="1952625"/>
            <a:ext cx="9163614" cy="490537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0FA568C-805B-407C-9EE5-FB8CBB39EC69}"/>
              </a:ext>
            </a:extLst>
          </p:cNvPr>
          <p:cNvSpPr/>
          <p:nvPr userDrawn="1"/>
        </p:nvSpPr>
        <p:spPr bwMode="gray">
          <a:xfrm>
            <a:off x="-1" y="6375123"/>
            <a:ext cx="2027239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A078990-72C4-435D-8DE4-33CD5E1B664F}"/>
              </a:ext>
            </a:extLst>
          </p:cNvPr>
          <p:cNvSpPr/>
          <p:nvPr userDrawn="1"/>
        </p:nvSpPr>
        <p:spPr bwMode="gray">
          <a:xfrm>
            <a:off x="2027238" y="6375123"/>
            <a:ext cx="1001147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2602081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027237" y="2365928"/>
            <a:ext cx="9143999" cy="1351104"/>
          </a:xfrm>
        </p:spPr>
        <p:txBody>
          <a:bodyPr anchor="t"/>
          <a:lstStyle>
            <a:lvl1pPr algn="l">
              <a:defRPr sz="4800" spc="14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2027237" y="3849712"/>
            <a:ext cx="9145587" cy="105566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3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356983-F90E-4A48-860D-1EC10306650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62616DF-97B9-4D6A-96AE-A6341EA17B76}"/>
              </a:ext>
            </a:extLst>
          </p:cNvPr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Institut für Umweltphysik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053708E-DE3A-4905-AD21-45C7EC7BC2FD}"/>
              </a:ext>
            </a:extLst>
          </p:cNvPr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Fachbereich 01</a:t>
            </a:r>
          </a:p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Physik/Elektrotechnik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41D381FE-4517-4C56-A7DE-19E7CE3113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2027238" y="5355020"/>
            <a:ext cx="5076825" cy="105566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700"/>
            </a:lvl1pPr>
            <a:lvl2pPr>
              <a:lnSpc>
                <a:spcPct val="100000"/>
              </a:lnSpc>
              <a:defRPr sz="1700"/>
            </a:lvl2pPr>
            <a:lvl3pPr>
              <a:lnSpc>
                <a:spcPct val="100000"/>
              </a:lnSpc>
              <a:defRPr sz="1700"/>
            </a:lvl3pPr>
            <a:lvl4pPr>
              <a:lnSpc>
                <a:spcPct val="100000"/>
              </a:lnSpc>
              <a:defRPr sz="1700"/>
            </a:lvl4pPr>
            <a:lvl5pPr>
              <a:lnSpc>
                <a:spcPct val="100000"/>
              </a:lnSpc>
              <a:defRPr sz="1700"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88465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E21CB02-D9C6-4FAF-A21F-7A8AE11A4BEF}"/>
              </a:ext>
            </a:extLst>
          </p:cNvPr>
          <p:cNvSpPr/>
          <p:nvPr userDrawn="1"/>
        </p:nvSpPr>
        <p:spPr bwMode="gray">
          <a:xfrm>
            <a:off x="-1" y="6375123"/>
            <a:ext cx="1019175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807AC72-7C0F-482B-A3FD-7609DF861556}"/>
              </a:ext>
            </a:extLst>
          </p:cNvPr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330571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027237" y="2365928"/>
            <a:ext cx="9143999" cy="1351104"/>
          </a:xfrm>
        </p:spPr>
        <p:txBody>
          <a:bodyPr anchor="t"/>
          <a:lstStyle>
            <a:lvl1pPr algn="l">
              <a:defRPr sz="4800" spc="14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2027237" y="3849712"/>
            <a:ext cx="9145587" cy="105566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3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356983-F90E-4A48-860D-1EC10306650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62616DF-97B9-4D6A-96AE-A6341EA17B76}"/>
              </a:ext>
            </a:extLst>
          </p:cNvPr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Institut für Umweltphysik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053708E-DE3A-4905-AD21-45C7EC7BC2FD}"/>
              </a:ext>
            </a:extLst>
          </p:cNvPr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Fachbereich 01</a:t>
            </a:r>
          </a:p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Physik/Elektrotechnik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41D381FE-4517-4C56-A7DE-19E7CE3113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2027238" y="5355020"/>
            <a:ext cx="5076825" cy="105566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700"/>
            </a:lvl1pPr>
            <a:lvl2pPr>
              <a:lnSpc>
                <a:spcPct val="100000"/>
              </a:lnSpc>
              <a:defRPr sz="1700"/>
            </a:lvl2pPr>
            <a:lvl3pPr>
              <a:lnSpc>
                <a:spcPct val="100000"/>
              </a:lnSpc>
              <a:defRPr sz="1700"/>
            </a:lvl3pPr>
            <a:lvl4pPr>
              <a:lnSpc>
                <a:spcPct val="100000"/>
              </a:lnSpc>
              <a:defRPr sz="1700"/>
            </a:lvl4pPr>
            <a:lvl5pPr>
              <a:lnSpc>
                <a:spcPct val="100000"/>
              </a:lnSpc>
              <a:defRPr sz="17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88465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E21CB02-D9C6-4FAF-A21F-7A8AE11A4BEF}"/>
              </a:ext>
            </a:extLst>
          </p:cNvPr>
          <p:cNvSpPr/>
          <p:nvPr userDrawn="1"/>
        </p:nvSpPr>
        <p:spPr bwMode="gray">
          <a:xfrm>
            <a:off x="-1" y="6375123"/>
            <a:ext cx="1019175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807AC72-7C0F-482B-A3FD-7609DF861556}"/>
              </a:ext>
            </a:extLst>
          </p:cNvPr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323114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027237" y="2373548"/>
            <a:ext cx="9143999" cy="1055663"/>
          </a:xfrm>
        </p:spPr>
        <p:txBody>
          <a:bodyPr anchor="t"/>
          <a:lstStyle>
            <a:lvl1pPr algn="l">
              <a:defRPr sz="3600" spc="11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2027237" y="3652644"/>
            <a:ext cx="9145587" cy="105566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3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88465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E21CB02-D9C6-4FAF-A21F-7A8AE11A4BEF}"/>
              </a:ext>
            </a:extLst>
          </p:cNvPr>
          <p:cNvSpPr/>
          <p:nvPr userDrawn="1"/>
        </p:nvSpPr>
        <p:spPr bwMode="gray">
          <a:xfrm>
            <a:off x="-1" y="6375123"/>
            <a:ext cx="1019175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807AC72-7C0F-482B-A3FD-7609DF861556}"/>
              </a:ext>
            </a:extLst>
          </p:cNvPr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3573652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C1E6E23-75A2-4A9C-970C-041E4AE5523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027239" y="1695285"/>
            <a:ext cx="9145586" cy="5904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B5931B-A958-4B9A-9AE3-B1EF91278B16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2027238" y="2913286"/>
            <a:ext cx="9145587" cy="29636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06DDA9E-2782-45F0-BC36-C40076982A08}"/>
              </a:ext>
            </a:extLst>
          </p:cNvPr>
          <p:cNvPicPr/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289509"/>
            <a:ext cx="1324159" cy="47663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00" y="290940"/>
            <a:ext cx="473424" cy="4752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10870879" y="648357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60EF2E3-0C5C-460B-B85C-F7492A80BACA}" type="slidenum">
              <a:rPr lang="de-DE" sz="1600" smtClean="0"/>
              <a:pPr algn="r"/>
              <a:t>‹Nr.›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9684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49" r:id="rId7"/>
    <p:sldLayoutId id="2147483668" r:id="rId8"/>
    <p:sldLayoutId id="2147483659" r:id="rId9"/>
    <p:sldLayoutId id="2147483660" r:id="rId10"/>
    <p:sldLayoutId id="2147483661" r:id="rId11"/>
    <p:sldLayoutId id="2147483650" r:id="rId12"/>
    <p:sldLayoutId id="2147483656" r:id="rId13"/>
    <p:sldLayoutId id="2147483657" r:id="rId14"/>
    <p:sldLayoutId id="2147483658" r:id="rId15"/>
    <p:sldLayoutId id="2147483654" r:id="rId16"/>
    <p:sldLayoutId id="214748365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14000"/>
        </a:lnSpc>
        <a:spcBef>
          <a:spcPts val="0"/>
        </a:spcBef>
        <a:buFont typeface="Wingdings 3" panose="05040102010807070707" pitchFamily="18" charset="2"/>
        <a:buChar char=""/>
        <a:defRPr sz="16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808038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6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341438" indent="-2667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6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882775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6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422525" indent="-2667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6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1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475" userDrawn="1">
          <p15:clr>
            <a:srgbClr val="F26B43"/>
          </p15:clr>
        </p15:guide>
        <p15:guide id="4" pos="3205" userDrawn="1">
          <p15:clr>
            <a:srgbClr val="F26B43"/>
          </p15:clr>
        </p15:guide>
        <p15:guide id="5" pos="2547" userDrawn="1">
          <p15:clr>
            <a:srgbClr val="F26B43"/>
          </p15:clr>
        </p15:guide>
        <p15:guide id="6" pos="5133" userDrawn="1">
          <p15:clr>
            <a:srgbClr val="F26B43"/>
          </p15:clr>
        </p15:guide>
        <p15:guide id="7" pos="5768" userDrawn="1">
          <p15:clr>
            <a:srgbClr val="F26B43"/>
          </p15:clr>
        </p15:guide>
        <p15:guide id="8" pos="1912" userDrawn="1">
          <p15:clr>
            <a:srgbClr val="F26B43"/>
          </p15:clr>
        </p15:guide>
        <p15:guide id="9" pos="1277" userDrawn="1">
          <p15:clr>
            <a:srgbClr val="F26B43"/>
          </p15:clr>
        </p15:guide>
        <p15:guide id="10" pos="6403" userDrawn="1">
          <p15:clr>
            <a:srgbClr val="F26B43"/>
          </p15:clr>
        </p15:guide>
        <p15:guide id="11" pos="7038" userDrawn="1">
          <p15:clr>
            <a:srgbClr val="F26B43"/>
          </p15:clr>
        </p15:guide>
        <p15:guide id="12" pos="642" userDrawn="1">
          <p15:clr>
            <a:srgbClr val="F26B43"/>
          </p15:clr>
        </p15:guide>
        <p15:guide id="13" orient="horz" pos="1230" userDrawn="1">
          <p15:clr>
            <a:srgbClr val="F26B43"/>
          </p15:clr>
        </p15:guide>
        <p15:guide id="14" orient="horz" pos="1865" userDrawn="1">
          <p15:clr>
            <a:srgbClr val="F26B43"/>
          </p15:clr>
        </p15:guide>
        <p15:guide id="15" orient="horz" pos="2478" userDrawn="1">
          <p15:clr>
            <a:srgbClr val="F26B43"/>
          </p15:clr>
        </p15:guide>
        <p15:guide id="16" orient="horz" pos="3090" userDrawn="1">
          <p15:clr>
            <a:srgbClr val="F26B43"/>
          </p15:clr>
        </p15:guide>
        <p15:guide id="17" orient="horz" pos="37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iup.uni-bremen.de/carbon_ghg/products/tropomi_wfmd/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hyperlink" Target="https://eyeclima.e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hyperlink" Target="https://data.carbonmapper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hyperlink" Target="https://eyeclima.e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up.uni-bremen.de/carbon_ghg/products/tropomi_wfmd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limate.copernicus.eu/esotc/2024/trends-climate-indicators" TargetMode="Externa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limate.copernicus.eu/esotc/2024/trends-climate-indicators" TargetMode="Externa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limate.copernicus.eu/esotc/2024/trends-climate-indicators" TargetMode="Externa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limate.copernicus.eu/esotc/2024/trends-climate-indicators" TargetMode="Externa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i.org/10.6028/NIST.IR.8575" TargetMode="Externa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up.uni-bremen.de/carbon_ghg/products/tropomi_wfmd/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hyperlink" Target="https://catalogue.ceda.ac.uk/" TargetMode="External"/><Relationship Id="rId4" Type="http://schemas.openxmlformats.org/officeDocument/2006/relationships/image" Target="../media/image30.png"/><Relationship Id="rId9" Type="http://schemas.openxmlformats.org/officeDocument/2006/relationships/hyperlink" Target="https://climate.esa.int/en/projects/ghgs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57BE043-E88F-76D7-152A-FB15FCEA6C04}"/>
              </a:ext>
            </a:extLst>
          </p:cNvPr>
          <p:cNvSpPr/>
          <p:nvPr/>
        </p:nvSpPr>
        <p:spPr>
          <a:xfrm>
            <a:off x="1762791" y="2286014"/>
            <a:ext cx="10134869" cy="217864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422081"/>
            <a:ext cx="728069" cy="7308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82186A16-B394-48EE-ADF7-7D5341A42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9497" y="2408428"/>
            <a:ext cx="9656517" cy="2123177"/>
          </a:xfrm>
        </p:spPr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</a:rPr>
              <a:t>Methane retrievals from Sentinel-5 Precursor, PRISMA, </a:t>
            </a:r>
            <a:r>
              <a:rPr lang="en-US" sz="3600" b="1" dirty="0" err="1">
                <a:solidFill>
                  <a:srgbClr val="002060"/>
                </a:solidFill>
              </a:rPr>
              <a:t>EnMAP</a:t>
            </a:r>
            <a:r>
              <a:rPr lang="en-US" sz="3600" b="1" dirty="0">
                <a:solidFill>
                  <a:srgbClr val="002060"/>
                </a:solidFill>
              </a:rPr>
              <a:t> and EMIT and corresponding emission estimates of localized sources </a:t>
            </a:r>
            <a:endParaRPr lang="de-DE" sz="3600" b="1" dirty="0">
              <a:solidFill>
                <a:srgbClr val="002060"/>
              </a:solidFill>
            </a:endParaRP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17F895AF-8E57-4537-93AA-61A19B90C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7085" y="4551343"/>
            <a:ext cx="9934863" cy="2128535"/>
          </a:xfrm>
        </p:spPr>
        <p:txBody>
          <a:bodyPr/>
          <a:lstStyle/>
          <a:p>
            <a:r>
              <a:rPr lang="en-US" sz="1800" dirty="0"/>
              <a:t>Michael Buchwitz, Oliver </a:t>
            </a:r>
            <a:r>
              <a:rPr lang="en-US" sz="1800" dirty="0" err="1"/>
              <a:t>Schneising</a:t>
            </a:r>
            <a:r>
              <a:rPr lang="en-US" sz="1800" dirty="0"/>
              <a:t>-Weigel, Stefan Noël, Maximilian Reuter, Michael Hilker, Jonas Hachmeister, Heinrich </a:t>
            </a:r>
            <a:r>
              <a:rPr lang="en-US" sz="1800" dirty="0" err="1"/>
              <a:t>Bovensmann</a:t>
            </a:r>
            <a:r>
              <a:rPr lang="en-US" sz="1800" dirty="0"/>
              <a:t>, John P. Burrows and Hartmut Boesch</a:t>
            </a:r>
            <a:br>
              <a:rPr lang="en-US" sz="400" dirty="0"/>
            </a:br>
            <a:endParaRPr lang="en-US" sz="400" dirty="0"/>
          </a:p>
          <a:p>
            <a:r>
              <a:rPr lang="en-US" sz="1400" dirty="0"/>
              <a:t>University of Bremen, Institute of Environmental Physics, Germany</a:t>
            </a:r>
          </a:p>
          <a:p>
            <a:endParaRPr lang="en-US" sz="500" dirty="0"/>
          </a:p>
          <a:p>
            <a:r>
              <a:rPr lang="en-US" sz="1800" dirty="0"/>
              <a:t>Frances Reuland, Adam Brandt</a:t>
            </a:r>
          </a:p>
          <a:p>
            <a:r>
              <a:rPr lang="en-US" sz="400" dirty="0"/>
              <a:t> </a:t>
            </a:r>
          </a:p>
          <a:p>
            <a:r>
              <a:rPr lang="en-US" sz="1400" dirty="0"/>
              <a:t>Department of Energy Science and Engineering Doerr School of Sustainability, Stanford University, CA, USA</a:t>
            </a:r>
          </a:p>
          <a:p>
            <a:endParaRPr lang="en-US" sz="500" dirty="0"/>
          </a:p>
          <a:p>
            <a:r>
              <a:rPr lang="en-US" sz="1800" dirty="0"/>
              <a:t>Taylor Adams, Eric A. Kort</a:t>
            </a:r>
          </a:p>
          <a:p>
            <a:r>
              <a:rPr lang="en-US" sz="400" dirty="0"/>
              <a:t> </a:t>
            </a:r>
          </a:p>
          <a:p>
            <a:r>
              <a:rPr lang="en-US" sz="1400" dirty="0"/>
              <a:t>Department of Climate and Space Sciences and Engineering, University of Michigan, Ann Arbor, MI, USA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A72F8FB3-31A9-DFA4-7910-CEBE4186061F}"/>
              </a:ext>
            </a:extLst>
          </p:cNvPr>
          <p:cNvSpPr/>
          <p:nvPr/>
        </p:nvSpPr>
        <p:spPr>
          <a:xfrm>
            <a:off x="10776520" y="6569968"/>
            <a:ext cx="1324577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v2, 23-June-2025</a:t>
            </a:r>
          </a:p>
        </p:txBody>
      </p:sp>
      <p:pic>
        <p:nvPicPr>
          <p:cNvPr id="9" name="Grafik 8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861A79B8-090A-1ECF-244C-CBE81D233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262673"/>
            <a:ext cx="1534751" cy="872580"/>
          </a:xfrm>
          <a:prstGeom prst="rect">
            <a:avLst/>
          </a:prstGeom>
        </p:spPr>
      </p:pic>
      <p:pic>
        <p:nvPicPr>
          <p:cNvPr id="13" name="Grafik 12" descr="Ein Bild, das Text, Schrift, Electric Blue (Farbe), Screenshot enthält.&#10;&#10;KI-generierte Inhalte können fehlerhaft sein.">
            <a:extLst>
              <a:ext uri="{FF2B5EF4-FFF2-40B4-BE49-F238E27FC236}">
                <a16:creationId xmlns:a16="http://schemas.microsoft.com/office/drawing/2014/main" id="{D34C234A-5832-865F-EDF4-A8EA48F4A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31" y="1257853"/>
            <a:ext cx="3168352" cy="888754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4E1CE71-F41B-471F-A2C5-49F086F663BD}"/>
              </a:ext>
            </a:extLst>
          </p:cNvPr>
          <p:cNvSpPr/>
          <p:nvPr/>
        </p:nvSpPr>
        <p:spPr>
          <a:xfrm>
            <a:off x="9480376" y="355137"/>
            <a:ext cx="2232248" cy="1117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5" name="Grafik 4" descr="Ein Bild, das Schrift, Text, Grafiken, Screenshot enthält.&#10;&#10;KI-generierte Inhalte können fehlerhaft sein.">
            <a:extLst>
              <a:ext uri="{FF2B5EF4-FFF2-40B4-BE49-F238E27FC236}">
                <a16:creationId xmlns:a16="http://schemas.microsoft.com/office/drawing/2014/main" id="{4A99FCAA-E433-6A1B-38DF-6A4EF3ECB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82" y="708656"/>
            <a:ext cx="2232248" cy="579077"/>
          </a:xfrm>
          <a:prstGeom prst="rect">
            <a:avLst/>
          </a:prstGeom>
        </p:spPr>
      </p:pic>
      <p:pic>
        <p:nvPicPr>
          <p:cNvPr id="14" name="Grafik 13" descr="Ein Bild, das Schrift, Grafiken, Screenshot, Grafikdesign enthält.&#10;&#10;KI-generierte Inhalte können fehlerhaft sein.">
            <a:extLst>
              <a:ext uri="{FF2B5EF4-FFF2-40B4-BE49-F238E27FC236}">
                <a16:creationId xmlns:a16="http://schemas.microsoft.com/office/drawing/2014/main" id="{51FF3E64-8081-1610-4246-F4796BA94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393" y="314151"/>
            <a:ext cx="2465167" cy="1386657"/>
          </a:xfrm>
          <a:prstGeom prst="rect">
            <a:avLst/>
          </a:prstGeom>
        </p:spPr>
      </p:pic>
      <p:pic>
        <p:nvPicPr>
          <p:cNvPr id="8" name="Grafik 7" descr="Ein Bild, das Text, Schrift, weiß, Design enthält.&#10;&#10;KI-generierte Inhalte können fehlerhaft sein.">
            <a:extLst>
              <a:ext uri="{FF2B5EF4-FFF2-40B4-BE49-F238E27FC236}">
                <a16:creationId xmlns:a16="http://schemas.microsoft.com/office/drawing/2014/main" id="{6BA61541-9313-5293-D20D-63A498315E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804" y="131133"/>
            <a:ext cx="1555001" cy="104753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887435C-46BE-FE68-ED8D-B45A3D1F2153}"/>
              </a:ext>
            </a:extLst>
          </p:cNvPr>
          <p:cNvSpPr txBox="1"/>
          <p:nvPr/>
        </p:nvSpPr>
        <p:spPr>
          <a:xfrm>
            <a:off x="7250169" y="339108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err="1"/>
              <a:t>Methane</a:t>
            </a:r>
            <a:r>
              <a:rPr lang="de-DE" sz="1600" dirty="0"/>
              <a:t> </a:t>
            </a:r>
            <a:r>
              <a:rPr lang="de-DE" sz="1600" dirty="0" err="1"/>
              <a:t>controlled</a:t>
            </a:r>
            <a:r>
              <a:rPr lang="de-DE" sz="1600" dirty="0"/>
              <a:t> </a:t>
            </a:r>
            <a:r>
              <a:rPr lang="de-DE" sz="1600" dirty="0" err="1"/>
              <a:t>releases</a:t>
            </a:r>
            <a:r>
              <a:rPr lang="de-DE" sz="1600" dirty="0"/>
              <a:t> 2024/2025:</a:t>
            </a:r>
          </a:p>
        </p:txBody>
      </p:sp>
    </p:spTree>
    <p:extLst>
      <p:ext uri="{BB962C8B-B14F-4D97-AF65-F5344CB8AC3E}">
        <p14:creationId xmlns:p14="http://schemas.microsoft.com/office/powerpoint/2010/main" val="589550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F83C7-137B-4348-133B-2900B9B81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050B92-5A58-EE8D-A259-35DE93833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6" y="116632"/>
            <a:ext cx="9120336" cy="864096"/>
          </a:xfrm>
        </p:spPr>
        <p:txBody>
          <a:bodyPr anchor="ctr"/>
          <a:lstStyle/>
          <a:p>
            <a:r>
              <a:rPr lang="en-US" dirty="0"/>
              <a:t>TROPOMI/S5P XCH</a:t>
            </a:r>
            <a:r>
              <a:rPr lang="en-US" baseline="-25000" dirty="0"/>
              <a:t>4</a:t>
            </a:r>
            <a:r>
              <a:rPr lang="en-US" dirty="0"/>
              <a:t> WFMD v2.0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5BA1E9C-933B-72E1-9B18-FE3184DE654D}"/>
              </a:ext>
            </a:extLst>
          </p:cNvPr>
          <p:cNvSpPr txBox="1"/>
          <p:nvPr/>
        </p:nvSpPr>
        <p:spPr>
          <a:xfrm>
            <a:off x="1415480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6F942A3-D864-106A-FE70-16404EC2EA8F}"/>
              </a:ext>
            </a:extLst>
          </p:cNvPr>
          <p:cNvSpPr txBox="1"/>
          <p:nvPr/>
        </p:nvSpPr>
        <p:spPr bwMode="auto">
          <a:xfrm flipH="1">
            <a:off x="4602856" y="4402125"/>
            <a:ext cx="682244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TROPOMI/WFMD v2.0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Better resource efficiency due to reduced memory consumption  of machine learning quality filter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Improved accuracy and precision according to validation with TCCON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More rigorous filtering of specific aerosol events over bright surfaces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Otherwise, higher data yield, especially for mid and high latitudes</a:t>
            </a:r>
          </a:p>
        </p:txBody>
      </p:sp>
      <p:sp>
        <p:nvSpPr>
          <p:cNvPr id="4" name="Explosion: 14 Zacken 3">
            <a:extLst>
              <a:ext uri="{FF2B5EF4-FFF2-40B4-BE49-F238E27FC236}">
                <a16:creationId xmlns:a16="http://schemas.microsoft.com/office/drawing/2014/main" id="{FE92B21E-80DF-599B-0D18-7979C0FB7357}"/>
              </a:ext>
            </a:extLst>
          </p:cNvPr>
          <p:cNvSpPr/>
          <p:nvPr/>
        </p:nvSpPr>
        <p:spPr>
          <a:xfrm>
            <a:off x="4438063" y="777987"/>
            <a:ext cx="2981376" cy="2147988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b="1" dirty="0">
                <a:solidFill>
                  <a:srgbClr val="FF0000"/>
                </a:solidFill>
              </a:rPr>
              <a:t>New</a:t>
            </a:r>
          </a:p>
          <a:p>
            <a:pPr algn="ctr"/>
            <a:r>
              <a:rPr lang="de-DE" sz="4000" b="1" dirty="0">
                <a:solidFill>
                  <a:srgbClr val="FF0000"/>
                </a:solidFill>
              </a:rPr>
              <a:t>v2.0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707C8AC-19A4-4D6F-4473-F7295E98E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45071" y="814422"/>
            <a:ext cx="3522737" cy="556690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5F3C78F-270B-AC03-0499-0B30357D1921}"/>
              </a:ext>
            </a:extLst>
          </p:cNvPr>
          <p:cNvSpPr txBox="1"/>
          <p:nvPr/>
        </p:nvSpPr>
        <p:spPr>
          <a:xfrm>
            <a:off x="997259" y="941387"/>
            <a:ext cx="96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v1.8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E4293EF-03EC-2446-AA82-31ABD93B1A4E}"/>
              </a:ext>
            </a:extLst>
          </p:cNvPr>
          <p:cNvSpPr txBox="1"/>
          <p:nvPr/>
        </p:nvSpPr>
        <p:spPr>
          <a:xfrm>
            <a:off x="993160" y="3486018"/>
            <a:ext cx="96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v2.0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F2E54D8-137D-008B-E05E-E86258FDC7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87" y="814422"/>
            <a:ext cx="3628067" cy="387296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EAE7C28-8A8F-CF43-622E-048DF85CAD1A}"/>
              </a:ext>
            </a:extLst>
          </p:cNvPr>
          <p:cNvSpPr txBox="1"/>
          <p:nvPr/>
        </p:nvSpPr>
        <p:spPr>
          <a:xfrm>
            <a:off x="10462210" y="911408"/>
            <a:ext cx="96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v1.8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11A6619-B08D-9E6D-9F14-99C050CF8C12}"/>
              </a:ext>
            </a:extLst>
          </p:cNvPr>
          <p:cNvSpPr txBox="1"/>
          <p:nvPr/>
        </p:nvSpPr>
        <p:spPr>
          <a:xfrm>
            <a:off x="10468839" y="2651902"/>
            <a:ext cx="96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v2.0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20DC483-0EF1-F364-DA83-24D86AFC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069" y="2631693"/>
            <a:ext cx="1513489" cy="170864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9B1B91D-FD7E-D376-200C-9AD639A57129}"/>
              </a:ext>
            </a:extLst>
          </p:cNvPr>
          <p:cNvSpPr txBox="1"/>
          <p:nvPr/>
        </p:nvSpPr>
        <p:spPr>
          <a:xfrm>
            <a:off x="4897889" y="3308993"/>
            <a:ext cx="17376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err="1"/>
              <a:t>Filesize</a:t>
            </a:r>
            <a:r>
              <a:rPr lang="de-DE" sz="1400" dirty="0"/>
              <a:t>:</a:t>
            </a:r>
          </a:p>
          <a:p>
            <a:pPr algn="l"/>
            <a:endParaRPr lang="de-DE" sz="500" dirty="0"/>
          </a:p>
          <a:p>
            <a:pPr algn="l"/>
            <a:r>
              <a:rPr lang="de-DE" sz="1400" b="1" dirty="0">
                <a:solidFill>
                  <a:srgbClr val="FF9933"/>
                </a:solidFill>
              </a:rPr>
              <a:t>Random Forest</a:t>
            </a:r>
          </a:p>
          <a:p>
            <a:pPr algn="l"/>
            <a:endParaRPr lang="de-DE" sz="500" dirty="0"/>
          </a:p>
          <a:p>
            <a:pPr algn="l"/>
            <a:r>
              <a:rPr lang="de-DE" sz="1400" b="1" dirty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de-DE" sz="1400" b="1" dirty="0" err="1">
                <a:solidFill>
                  <a:schemeClr val="accent6">
                    <a:lumMod val="50000"/>
                  </a:schemeClr>
                </a:solidFill>
              </a:rPr>
              <a:t>XGBoost</a:t>
            </a:r>
            <a:endParaRPr lang="de-DE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EA28AAD-DC9B-B0EB-9AF7-074D668105DE}"/>
              </a:ext>
            </a:extLst>
          </p:cNvPr>
          <p:cNvSpPr txBox="1"/>
          <p:nvPr/>
        </p:nvSpPr>
        <p:spPr>
          <a:xfrm>
            <a:off x="2849955" y="6453337"/>
            <a:ext cx="60486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 err="1"/>
              <a:t>Available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: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https://www.iup.uni-bremen.de/carbon_ghg/products/tropomi_wfmd/</a:t>
            </a:r>
            <a:endParaRPr lang="de-DE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AD7B4D8-08DB-A358-FC40-6604E68B3DED}"/>
              </a:ext>
            </a:extLst>
          </p:cNvPr>
          <p:cNvSpPr txBox="1"/>
          <p:nvPr/>
        </p:nvSpPr>
        <p:spPr>
          <a:xfrm>
            <a:off x="11188302" y="1813173"/>
            <a:ext cx="96693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 err="1"/>
              <a:t>Bodélé</a:t>
            </a:r>
            <a:r>
              <a:rPr lang="de-DE" sz="1100" dirty="0"/>
              <a:t> Depression (Chad)</a:t>
            </a:r>
          </a:p>
          <a:p>
            <a:endParaRPr lang="de-DE" sz="1100" dirty="0"/>
          </a:p>
          <a:p>
            <a:r>
              <a:rPr lang="de-DE" sz="1100" dirty="0" err="1"/>
              <a:t>Challenging</a:t>
            </a:r>
            <a:r>
              <a:rPr lang="de-DE" sz="1100" dirty="0"/>
              <a:t> </a:t>
            </a:r>
            <a:r>
              <a:rPr lang="de-DE" sz="1100" dirty="0" err="1"/>
              <a:t>retrieval</a:t>
            </a:r>
            <a:r>
              <a:rPr lang="de-DE" sz="1100" dirty="0"/>
              <a:t> </a:t>
            </a:r>
            <a:r>
              <a:rPr lang="de-DE" sz="1100" dirty="0" err="1"/>
              <a:t>conditions</a:t>
            </a:r>
            <a:r>
              <a:rPr lang="de-DE" sz="1100" dirty="0"/>
              <a:t> (</a:t>
            </a:r>
            <a:r>
              <a:rPr lang="de-DE" sz="1100" dirty="0" err="1"/>
              <a:t>surface</a:t>
            </a:r>
            <a:r>
              <a:rPr lang="de-DE" sz="1100" dirty="0"/>
              <a:t> + </a:t>
            </a:r>
            <a:r>
              <a:rPr lang="de-DE" sz="1100" dirty="0" err="1"/>
              <a:t>dust</a:t>
            </a:r>
            <a:r>
              <a:rPr lang="de-DE" sz="1100" dirty="0"/>
              <a:t> </a:t>
            </a:r>
            <a:r>
              <a:rPr lang="de-DE" sz="1100" dirty="0" err="1"/>
              <a:t>storms</a:t>
            </a:r>
            <a:r>
              <a:rPr lang="de-DE" sz="1100" dirty="0"/>
              <a:t>)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41BFB6-A0E7-BDD8-A8A5-4C8823F4F534}"/>
              </a:ext>
            </a:extLst>
          </p:cNvPr>
          <p:cNvSpPr/>
          <p:nvPr/>
        </p:nvSpPr>
        <p:spPr>
          <a:xfrm>
            <a:off x="9317605" y="1935320"/>
            <a:ext cx="551384" cy="303986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952D02F-5DEE-F77E-13C4-23538BFBA70E}"/>
              </a:ext>
            </a:extLst>
          </p:cNvPr>
          <p:cNvSpPr/>
          <p:nvPr/>
        </p:nvSpPr>
        <p:spPr>
          <a:xfrm>
            <a:off x="9316817" y="3663603"/>
            <a:ext cx="551384" cy="303986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7DFA8A7A-85AA-E669-1F57-1A2DE21ADFB9}"/>
              </a:ext>
            </a:extLst>
          </p:cNvPr>
          <p:cNvCxnSpPr>
            <a:cxnSpLocks/>
          </p:cNvCxnSpPr>
          <p:nvPr/>
        </p:nvCxnSpPr>
        <p:spPr>
          <a:xfrm flipH="1">
            <a:off x="9948384" y="2102303"/>
            <a:ext cx="1131158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feil: nach links und oben 22">
            <a:extLst>
              <a:ext uri="{FF2B5EF4-FFF2-40B4-BE49-F238E27FC236}">
                <a16:creationId xmlns:a16="http://schemas.microsoft.com/office/drawing/2014/main" id="{C1BC277F-0302-ECC5-234D-5239F45C6A60}"/>
              </a:ext>
            </a:extLst>
          </p:cNvPr>
          <p:cNvSpPr/>
          <p:nvPr/>
        </p:nvSpPr>
        <p:spPr>
          <a:xfrm>
            <a:off x="11243101" y="3515997"/>
            <a:ext cx="576064" cy="2557561"/>
          </a:xfrm>
          <a:prstGeom prst="leftUpArrow">
            <a:avLst>
              <a:gd name="adj1" fmla="val 17194"/>
              <a:gd name="adj2" fmla="val 25000"/>
              <a:gd name="adj3" fmla="val 2369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934C28BA-603C-E7FF-9085-4077F37349D6}"/>
              </a:ext>
            </a:extLst>
          </p:cNvPr>
          <p:cNvCxnSpPr>
            <a:cxnSpLocks/>
          </p:cNvCxnSpPr>
          <p:nvPr/>
        </p:nvCxnSpPr>
        <p:spPr>
          <a:xfrm flipH="1" flipV="1">
            <a:off x="4330299" y="5805264"/>
            <a:ext cx="291532" cy="387990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388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7485B-64B6-4EC3-BEA6-B3824461B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23057-86FA-72B4-0E21-0BC65EAE5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116632"/>
            <a:ext cx="9336360" cy="864096"/>
          </a:xfrm>
        </p:spPr>
        <p:txBody>
          <a:bodyPr anchor="ctr"/>
          <a:lstStyle/>
          <a:p>
            <a:r>
              <a:rPr lang="en-US" dirty="0"/>
              <a:t>Emissions: Cross-Sectional-Flux (CSF) algo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152661E-3F2D-6124-FA4D-C2F21EF7C3AC}"/>
              </a:ext>
            </a:extLst>
          </p:cNvPr>
          <p:cNvSpPr txBox="1"/>
          <p:nvPr/>
        </p:nvSpPr>
        <p:spPr>
          <a:xfrm>
            <a:off x="1550440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3" name="Grafik 2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E5500DB4-F77C-313E-A619-48764C5F8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08" y="891386"/>
            <a:ext cx="10234192" cy="583264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5D20CDB-596E-F72B-14E1-7B9A82BE8F2A}"/>
              </a:ext>
            </a:extLst>
          </p:cNvPr>
          <p:cNvSpPr txBox="1"/>
          <p:nvPr/>
        </p:nvSpPr>
        <p:spPr>
          <a:xfrm>
            <a:off x="6284458" y="2332783"/>
            <a:ext cx="542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/>
              <a:t>(*)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8371DA0-227B-F34E-7A1D-EEC9F70A5FC0}"/>
              </a:ext>
            </a:extLst>
          </p:cNvPr>
          <p:cNvSpPr txBox="1"/>
          <p:nvPr/>
        </p:nvSpPr>
        <p:spPr>
          <a:xfrm>
            <a:off x="5297308" y="2732893"/>
            <a:ext cx="1825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/>
              <a:t>(*) </a:t>
            </a:r>
            <a:r>
              <a:rPr lang="de-DE" sz="1400" dirty="0" err="1"/>
              <a:t>Current</a:t>
            </a:r>
            <a:r>
              <a:rPr lang="de-DE" sz="1400" dirty="0"/>
              <a:t> </a:t>
            </a:r>
            <a:r>
              <a:rPr lang="de-DE" sz="1400" dirty="0" err="1"/>
              <a:t>baseline</a:t>
            </a:r>
            <a:r>
              <a:rPr lang="de-DE" sz="1400" dirty="0"/>
              <a:t>: Matched Filter (MF)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7BA4BF4-40D9-07C3-501F-6287DCD5568B}"/>
              </a:ext>
            </a:extLst>
          </p:cNvPr>
          <p:cNvSpPr/>
          <p:nvPr/>
        </p:nvSpPr>
        <p:spPr>
          <a:xfrm>
            <a:off x="3278632" y="955239"/>
            <a:ext cx="3766450" cy="59339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B5CF8A4-64E1-EF39-CC62-125EA732A0C9}"/>
              </a:ext>
            </a:extLst>
          </p:cNvPr>
          <p:cNvSpPr/>
          <p:nvPr/>
        </p:nvSpPr>
        <p:spPr>
          <a:xfrm>
            <a:off x="1836204" y="1052736"/>
            <a:ext cx="136815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Level 1 (L1)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0D69145-CC98-3FF0-1863-41FAE51FFF56}"/>
              </a:ext>
            </a:extLst>
          </p:cNvPr>
          <p:cNvSpPr/>
          <p:nvPr/>
        </p:nvSpPr>
        <p:spPr>
          <a:xfrm>
            <a:off x="5230366" y="1717626"/>
            <a:ext cx="5465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3D062BD-B893-8B90-F4DB-F7F756E36025}"/>
              </a:ext>
            </a:extLst>
          </p:cNvPr>
          <p:cNvSpPr/>
          <p:nvPr/>
        </p:nvSpPr>
        <p:spPr>
          <a:xfrm>
            <a:off x="6498570" y="1711825"/>
            <a:ext cx="5465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8F1D103-9ACF-1CCA-F76A-EEB847B54FA1}"/>
              </a:ext>
            </a:extLst>
          </p:cNvPr>
          <p:cNvSpPr/>
          <p:nvPr/>
        </p:nvSpPr>
        <p:spPr>
          <a:xfrm>
            <a:off x="7783697" y="1717731"/>
            <a:ext cx="5465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55563D7-C903-E6C4-AE16-15E9579EE474}"/>
              </a:ext>
            </a:extLst>
          </p:cNvPr>
          <p:cNvSpPr/>
          <p:nvPr/>
        </p:nvSpPr>
        <p:spPr>
          <a:xfrm>
            <a:off x="9061306" y="1722842"/>
            <a:ext cx="5465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82EA8BA-060A-DAD7-3945-FC516A33F927}"/>
              </a:ext>
            </a:extLst>
          </p:cNvPr>
          <p:cNvSpPr/>
          <p:nvPr/>
        </p:nvSpPr>
        <p:spPr>
          <a:xfrm>
            <a:off x="5197801" y="3321726"/>
            <a:ext cx="5465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FFF2A92-068B-7858-F205-BF9AFC8B6764}"/>
              </a:ext>
            </a:extLst>
          </p:cNvPr>
          <p:cNvSpPr/>
          <p:nvPr/>
        </p:nvSpPr>
        <p:spPr>
          <a:xfrm>
            <a:off x="7772680" y="3248980"/>
            <a:ext cx="5465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47D36F1-A93E-C22F-DBD4-129A8DA568AE}"/>
              </a:ext>
            </a:extLst>
          </p:cNvPr>
          <p:cNvSpPr/>
          <p:nvPr/>
        </p:nvSpPr>
        <p:spPr>
          <a:xfrm>
            <a:off x="9061306" y="3361281"/>
            <a:ext cx="5465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CF1E679-B99C-3789-44F5-3D2977749CE9}"/>
              </a:ext>
            </a:extLst>
          </p:cNvPr>
          <p:cNvSpPr/>
          <p:nvPr/>
        </p:nvSpPr>
        <p:spPr>
          <a:xfrm>
            <a:off x="9995697" y="2638292"/>
            <a:ext cx="136815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Level 2 (L2)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FE417C7-D2FA-8596-D109-7D32C95EF79B}"/>
              </a:ext>
            </a:extLst>
          </p:cNvPr>
          <p:cNvSpPr/>
          <p:nvPr/>
        </p:nvSpPr>
        <p:spPr>
          <a:xfrm>
            <a:off x="9995697" y="6182227"/>
            <a:ext cx="136815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Level 4 (L4)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9BB9592-7CCF-1884-E5DB-D12E6041D04E}"/>
              </a:ext>
            </a:extLst>
          </p:cNvPr>
          <p:cNvSpPr/>
          <p:nvPr/>
        </p:nvSpPr>
        <p:spPr>
          <a:xfrm>
            <a:off x="6487553" y="4940872"/>
            <a:ext cx="54651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62C17F8-9445-9BBB-D4E9-CA8A29544471}"/>
              </a:ext>
            </a:extLst>
          </p:cNvPr>
          <p:cNvSpPr/>
          <p:nvPr/>
        </p:nvSpPr>
        <p:spPr>
          <a:xfrm>
            <a:off x="6491052" y="5793452"/>
            <a:ext cx="54651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77D50C2-8CA8-5CC4-1E31-2FFF3C79E9F0}"/>
              </a:ext>
            </a:extLst>
          </p:cNvPr>
          <p:cNvSpPr/>
          <p:nvPr/>
        </p:nvSpPr>
        <p:spPr>
          <a:xfrm>
            <a:off x="10084751" y="5334259"/>
            <a:ext cx="115212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L2e -&gt; L4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E71DA69A-D169-31DA-ED85-46813A1F86E0}"/>
              </a:ext>
            </a:extLst>
          </p:cNvPr>
          <p:cNvSpPr/>
          <p:nvPr/>
        </p:nvSpPr>
        <p:spPr>
          <a:xfrm>
            <a:off x="7149130" y="2118886"/>
            <a:ext cx="1148028" cy="70667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4CB22D1-5963-0408-73EA-DC7FBBE1894C}"/>
              </a:ext>
            </a:extLst>
          </p:cNvPr>
          <p:cNvSpPr/>
          <p:nvPr/>
        </p:nvSpPr>
        <p:spPr>
          <a:xfrm>
            <a:off x="10084751" y="4754425"/>
            <a:ext cx="115212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L2 -&gt; L2e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F06CD85A-8627-D3D1-59A9-14090A0A51DC}"/>
              </a:ext>
            </a:extLst>
          </p:cNvPr>
          <p:cNvSpPr/>
          <p:nvPr/>
        </p:nvSpPr>
        <p:spPr>
          <a:xfrm>
            <a:off x="3935760" y="1700808"/>
            <a:ext cx="5465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84F2348-6797-20D8-CFF1-0FDC7BCFBFFD}"/>
              </a:ext>
            </a:extLst>
          </p:cNvPr>
          <p:cNvSpPr/>
          <p:nvPr/>
        </p:nvSpPr>
        <p:spPr>
          <a:xfrm>
            <a:off x="3972173" y="1930995"/>
            <a:ext cx="10362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L1 -&gt; L2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ECA344BF-B523-C156-83C5-2B217008CBD7}"/>
              </a:ext>
            </a:extLst>
          </p:cNvPr>
          <p:cNvSpPr/>
          <p:nvPr/>
        </p:nvSpPr>
        <p:spPr>
          <a:xfrm>
            <a:off x="263352" y="4813485"/>
            <a:ext cx="4114332" cy="1656188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Details </a:t>
            </a:r>
            <a:r>
              <a:rPr lang="de-DE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see</a:t>
            </a:r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poster</a:t>
            </a:r>
            <a:endParaRPr lang="de-DE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ë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 et al., Development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Level 1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Level 4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processing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system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estimating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greenhouse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gas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emissions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localized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sources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Methane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emissions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as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derived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from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Sentinel-5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Precursor</a:t>
            </a:r>
            <a:r>
              <a:rPr lang="de-DE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PRISMA, </a:t>
            </a:r>
            <a:r>
              <a:rPr lang="de-DE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EnMAP</a:t>
            </a:r>
            <a:endParaRPr lang="de-DE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Today in </a:t>
            </a:r>
            <a:r>
              <a:rPr lang="de-DE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area</a:t>
            </a:r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X5 </a:t>
            </a:r>
            <a:r>
              <a:rPr lang="de-DE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zone</a:t>
            </a:r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 17:45-19:00  </a:t>
            </a:r>
          </a:p>
        </p:txBody>
      </p:sp>
    </p:spTree>
    <p:extLst>
      <p:ext uri="{BB962C8B-B14F-4D97-AF65-F5344CB8AC3E}">
        <p14:creationId xmlns:p14="http://schemas.microsoft.com/office/powerpoint/2010/main" val="456948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95DB1-FC2A-E79A-8015-8F69FDCB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87983F-5D31-2817-EBE1-773959A5C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640" y="116632"/>
            <a:ext cx="9264352" cy="864096"/>
          </a:xfrm>
        </p:spPr>
        <p:txBody>
          <a:bodyPr anchor="ctr"/>
          <a:lstStyle/>
          <a:p>
            <a:r>
              <a:rPr lang="en-US" dirty="0"/>
              <a:t>Methane emission estimates: CSF method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47E9EFA-C6FE-8C28-49FE-22E0DC9C5ADB}"/>
              </a:ext>
            </a:extLst>
          </p:cNvPr>
          <p:cNvSpPr txBox="1"/>
          <p:nvPr/>
        </p:nvSpPr>
        <p:spPr>
          <a:xfrm>
            <a:off x="993809" y="901793"/>
            <a:ext cx="5166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02060"/>
                </a:solidFill>
                <a:highlight>
                  <a:srgbClr val="FFFFCC"/>
                </a:highlight>
              </a:rPr>
              <a:t>TROPOMI/S5P (CSF v1.6)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4CC74D8-C226-4EEC-4E56-271597F0832E}"/>
              </a:ext>
            </a:extLst>
          </p:cNvPr>
          <p:cNvSpPr txBox="1"/>
          <p:nvPr/>
        </p:nvSpPr>
        <p:spPr>
          <a:xfrm>
            <a:off x="6501010" y="901225"/>
            <a:ext cx="531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solidFill>
                  <a:srgbClr val="002060"/>
                </a:solidFill>
                <a:highlight>
                  <a:srgbClr val="FFFFCC"/>
                </a:highlight>
              </a:rPr>
              <a:t>EnMAP</a:t>
            </a:r>
            <a:r>
              <a:rPr lang="de-DE" sz="2400" b="1" dirty="0">
                <a:solidFill>
                  <a:srgbClr val="002060"/>
                </a:solidFill>
                <a:highlight>
                  <a:srgbClr val="FFFFCC"/>
                </a:highlight>
              </a:rPr>
              <a:t> (</a:t>
            </a:r>
            <a:r>
              <a:rPr lang="de-DE" sz="2400" b="1" dirty="0" err="1">
                <a:solidFill>
                  <a:srgbClr val="002060"/>
                </a:solidFill>
                <a:highlight>
                  <a:srgbClr val="FFFFCC"/>
                </a:highlight>
              </a:rPr>
              <a:t>HiFi</a:t>
            </a:r>
            <a:r>
              <a:rPr lang="de-DE" sz="2400" b="1" dirty="0">
                <a:solidFill>
                  <a:srgbClr val="002060"/>
                </a:solidFill>
                <a:highlight>
                  <a:srgbClr val="FFFFCC"/>
                </a:highlight>
              </a:rPr>
              <a:t>-MF &amp; CSF v1.6)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6BD2F6C-5108-7131-4147-9D3EE6AA35C7}"/>
              </a:ext>
            </a:extLst>
          </p:cNvPr>
          <p:cNvSpPr txBox="1"/>
          <p:nvPr/>
        </p:nvSpPr>
        <p:spPr>
          <a:xfrm>
            <a:off x="1199456" y="5320434"/>
            <a:ext cx="3558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/>
              <a:t>Box </a:t>
            </a:r>
            <a:r>
              <a:rPr lang="de-DE" sz="1600" b="1" dirty="0" err="1"/>
              <a:t>size</a:t>
            </a:r>
            <a:r>
              <a:rPr lang="de-DE" sz="1600" dirty="0"/>
              <a:t> (</a:t>
            </a:r>
            <a:r>
              <a:rPr lang="de-DE" sz="1600" dirty="0" err="1"/>
              <a:t>default</a:t>
            </a:r>
            <a:r>
              <a:rPr lang="de-DE" sz="1600" dirty="0"/>
              <a:t>): 100 x 100 km</a:t>
            </a:r>
            <a:r>
              <a:rPr lang="de-DE" sz="1600" baseline="30000" dirty="0"/>
              <a:t>2</a:t>
            </a:r>
            <a:r>
              <a:rPr lang="de-DE" sz="1600" dirty="0"/>
              <a:t> </a:t>
            </a:r>
          </a:p>
          <a:p>
            <a:pPr algn="l"/>
            <a:r>
              <a:rPr lang="de-DE" sz="1600" b="1" dirty="0"/>
              <a:t>Wind</a:t>
            </a:r>
            <a:r>
              <a:rPr lang="de-DE" sz="1600" dirty="0"/>
              <a:t>: PBL </a:t>
            </a:r>
            <a:r>
              <a:rPr lang="de-DE" sz="1600" dirty="0" err="1"/>
              <a:t>average</a:t>
            </a:r>
            <a:r>
              <a:rPr lang="de-DE" sz="1600" dirty="0"/>
              <a:t> (ERA5)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1C16038-7F20-749D-4B01-60CD4CCB4002}"/>
              </a:ext>
            </a:extLst>
          </p:cNvPr>
          <p:cNvSpPr txBox="1"/>
          <p:nvPr/>
        </p:nvSpPr>
        <p:spPr>
          <a:xfrm>
            <a:off x="6600056" y="5320433"/>
            <a:ext cx="365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/>
              <a:t>Box </a:t>
            </a:r>
            <a:r>
              <a:rPr lang="de-DE" sz="1600" b="1" dirty="0" err="1"/>
              <a:t>size</a:t>
            </a:r>
            <a:r>
              <a:rPr lang="de-DE" sz="1600" dirty="0"/>
              <a:t> (</a:t>
            </a:r>
            <a:r>
              <a:rPr lang="de-DE" sz="1600" dirty="0" err="1"/>
              <a:t>default</a:t>
            </a:r>
            <a:r>
              <a:rPr lang="de-DE" sz="1600" dirty="0"/>
              <a:t>): 0.5 x 0.5 km</a:t>
            </a:r>
            <a:r>
              <a:rPr lang="de-DE" sz="1600" baseline="30000" dirty="0"/>
              <a:t>2</a:t>
            </a:r>
            <a:r>
              <a:rPr lang="de-DE" sz="1600" dirty="0"/>
              <a:t> </a:t>
            </a:r>
          </a:p>
          <a:p>
            <a:pPr algn="l"/>
            <a:r>
              <a:rPr lang="de-DE" sz="1600" b="1" dirty="0"/>
              <a:t>Wind</a:t>
            </a:r>
            <a:r>
              <a:rPr lang="de-DE" sz="1600" dirty="0"/>
              <a:t>: 10 m (ERA5)</a:t>
            </a:r>
          </a:p>
        </p:txBody>
      </p:sp>
      <p:pic>
        <p:nvPicPr>
          <p:cNvPr id="19" name="Grafik 18" descr="Ein Bild, das Text, Diagramm, Screenshot, Reihe enthält.&#10;&#10;KI-generierte Inhalte können fehlerhaft sein.">
            <a:extLst>
              <a:ext uri="{FF2B5EF4-FFF2-40B4-BE49-F238E27FC236}">
                <a16:creationId xmlns:a16="http://schemas.microsoft.com/office/drawing/2014/main" id="{B9AD396B-54F3-10F5-4553-ADA403D04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10" y="1654163"/>
            <a:ext cx="5166703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 descr="Ein Bild, das Text, Diagramm, Screenshot, Karte enthält.&#10;&#10;KI-generierte Inhalte können fehlerhaft sein.">
            <a:extLst>
              <a:ext uri="{FF2B5EF4-FFF2-40B4-BE49-F238E27FC236}">
                <a16:creationId xmlns:a16="http://schemas.microsoft.com/office/drawing/2014/main" id="{B0F65E41-C414-BBBA-D426-B99053535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10" y="1654163"/>
            <a:ext cx="531734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0E955EFE-D217-4689-593F-7456F5948785}"/>
              </a:ext>
            </a:extLst>
          </p:cNvPr>
          <p:cNvSpPr txBox="1"/>
          <p:nvPr/>
        </p:nvSpPr>
        <p:spPr>
          <a:xfrm>
            <a:off x="993809" y="1295316"/>
            <a:ext cx="5166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Input: Level 2: XCH4 WFMD v1.8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7659FF9-A001-762B-44E1-47A611F95BC1}"/>
              </a:ext>
            </a:extLst>
          </p:cNvPr>
          <p:cNvSpPr txBox="1"/>
          <p:nvPr/>
        </p:nvSpPr>
        <p:spPr>
          <a:xfrm>
            <a:off x="6501010" y="1305110"/>
            <a:ext cx="5317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Input: Level 1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9B009F6-A743-EF2B-17A8-15044CEBAC40}"/>
              </a:ext>
            </a:extLst>
          </p:cNvPr>
          <p:cNvSpPr txBox="1"/>
          <p:nvPr/>
        </p:nvSpPr>
        <p:spPr>
          <a:xfrm>
            <a:off x="9888760" y="5320432"/>
            <a:ext cx="2207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 err="1"/>
              <a:t>Released</a:t>
            </a:r>
            <a:r>
              <a:rPr lang="de-DE" sz="1600" i="1" dirty="0"/>
              <a:t>: 1.1 t/h </a:t>
            </a:r>
          </a:p>
          <a:p>
            <a:pPr algn="ctr"/>
            <a:r>
              <a:rPr lang="de-DE" sz="1600" i="1" dirty="0"/>
              <a:t>(Sherwin et al., 2022)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C445B74-E362-4F35-FCB9-510D96755BFA}"/>
              </a:ext>
            </a:extLst>
          </p:cNvPr>
          <p:cNvSpPr txBox="1"/>
          <p:nvPr/>
        </p:nvSpPr>
        <p:spPr>
          <a:xfrm>
            <a:off x="2580322" y="3583389"/>
            <a:ext cx="2291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73 +/- 24 t/h (Qual=OK)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A2EC1D2-CFCA-5A90-5E79-35F5B8DF4E61}"/>
              </a:ext>
            </a:extLst>
          </p:cNvPr>
          <p:cNvSpPr txBox="1"/>
          <p:nvPr/>
        </p:nvSpPr>
        <p:spPr>
          <a:xfrm>
            <a:off x="8013909" y="3568398"/>
            <a:ext cx="2291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1.5 +/- 0.6 t/h (Qual=OK)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C9D9CB7-FA04-0CBD-071C-C18EA0C5E823}"/>
              </a:ext>
            </a:extLst>
          </p:cNvPr>
          <p:cNvSpPr txBox="1"/>
          <p:nvPr/>
        </p:nvSpPr>
        <p:spPr>
          <a:xfrm>
            <a:off x="3570783" y="4413931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3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</a:rPr>
              <a:t>hours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 after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</a:rPr>
              <a:t>overpass</a:t>
            </a:r>
            <a:endParaRPr lang="de-D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E7961683-A79F-F20A-C50B-58349F3537EB}"/>
              </a:ext>
            </a:extLst>
          </p:cNvPr>
          <p:cNvCxnSpPr>
            <a:cxnSpLocks/>
          </p:cNvCxnSpPr>
          <p:nvPr/>
        </p:nvCxnSpPr>
        <p:spPr>
          <a:xfrm flipH="1" flipV="1">
            <a:off x="3763568" y="4269915"/>
            <a:ext cx="100184" cy="192560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B9AD0C2F-9DE4-5675-8773-1899E0CCAB30}"/>
              </a:ext>
            </a:extLst>
          </p:cNvPr>
          <p:cNvSpPr txBox="1"/>
          <p:nvPr/>
        </p:nvSpPr>
        <p:spPr>
          <a:xfrm>
            <a:off x="6384032" y="6015827"/>
            <a:ext cx="4489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1" dirty="0"/>
              <a:t>Quality </a:t>
            </a:r>
            <a:r>
              <a:rPr lang="de-DE" sz="1200" b="1" dirty="0" err="1"/>
              <a:t>flag</a:t>
            </a:r>
            <a:r>
              <a:rPr lang="de-DE" sz="1200" dirty="0"/>
              <a:t>: Qual=OK (QF=0) </a:t>
            </a:r>
            <a:r>
              <a:rPr lang="de-DE" sz="1200" dirty="0" err="1"/>
              <a:t>means</a:t>
            </a:r>
            <a:r>
              <a:rPr lang="de-DE" sz="1200" dirty="0"/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200" dirty="0" err="1"/>
              <a:t>Enough</a:t>
            </a:r>
            <a:r>
              <a:rPr lang="de-DE" sz="1200" dirty="0"/>
              <a:t> </a:t>
            </a:r>
            <a:r>
              <a:rPr lang="de-DE" sz="1200" dirty="0" err="1"/>
              <a:t>data</a:t>
            </a:r>
            <a:r>
              <a:rPr lang="de-DE" sz="1200" dirty="0"/>
              <a:t> in box (e.g., &gt; 90%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area</a:t>
            </a:r>
            <a:r>
              <a:rPr lang="de-DE" sz="1200" dirty="0"/>
              <a:t> </a:t>
            </a:r>
            <a:r>
              <a:rPr lang="de-DE" sz="1200" dirty="0" err="1"/>
              <a:t>covered</a:t>
            </a:r>
            <a:r>
              <a:rPr lang="de-DE" sz="1200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200" dirty="0"/>
              <a:t>Wind not </a:t>
            </a:r>
            <a:r>
              <a:rPr lang="de-DE" sz="1200" dirty="0" err="1"/>
              <a:t>too</a:t>
            </a:r>
            <a:r>
              <a:rPr lang="de-DE" sz="1200" dirty="0"/>
              <a:t> </a:t>
            </a:r>
            <a:r>
              <a:rPr lang="de-DE" sz="1200" dirty="0" err="1"/>
              <a:t>low</a:t>
            </a:r>
            <a:r>
              <a:rPr lang="de-DE" sz="1200" dirty="0"/>
              <a:t> (wind </a:t>
            </a:r>
            <a:r>
              <a:rPr lang="de-DE" sz="1200" dirty="0" err="1"/>
              <a:t>speed</a:t>
            </a:r>
            <a:r>
              <a:rPr lang="de-DE" sz="1200" dirty="0"/>
              <a:t> &gt; 1 m/s)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C3D4E8E-8883-2632-C3EF-809517CE0025}"/>
              </a:ext>
            </a:extLst>
          </p:cNvPr>
          <p:cNvSpPr txBox="1"/>
          <p:nvPr/>
        </p:nvSpPr>
        <p:spPr>
          <a:xfrm>
            <a:off x="1760696" y="6002941"/>
            <a:ext cx="4206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1" dirty="0" err="1"/>
              <a:t>Uncertainty</a:t>
            </a:r>
            <a:r>
              <a:rPr lang="de-DE" sz="1200" dirty="0"/>
              <a:t> (1-sigma): </a:t>
            </a:r>
            <a:r>
              <a:rPr lang="de-DE" sz="1200" dirty="0" err="1"/>
              <a:t>Several</a:t>
            </a:r>
            <a:r>
              <a:rPr lang="de-DE" sz="1200" dirty="0"/>
              <a:t> </a:t>
            </a:r>
            <a:r>
              <a:rPr lang="de-DE" sz="1200" dirty="0" err="1"/>
              <a:t>terms</a:t>
            </a:r>
            <a:r>
              <a:rPr lang="de-DE" sz="1200" dirty="0"/>
              <a:t> </a:t>
            </a:r>
            <a:r>
              <a:rPr lang="de-DE" sz="1200" dirty="0" err="1"/>
              <a:t>added</a:t>
            </a:r>
            <a:r>
              <a:rPr lang="de-DE" sz="1200" dirty="0"/>
              <a:t> </a:t>
            </a:r>
            <a:r>
              <a:rPr lang="de-DE" sz="1200" dirty="0" err="1"/>
              <a:t>quadratically</a:t>
            </a:r>
            <a:r>
              <a:rPr lang="de-DE" sz="1200" dirty="0"/>
              <a:t>: (i) </a:t>
            </a:r>
            <a:r>
              <a:rPr lang="de-DE" sz="1200" dirty="0" err="1"/>
              <a:t>Stddev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emissions</a:t>
            </a:r>
            <a:r>
              <a:rPr lang="de-DE" sz="1200" dirty="0"/>
              <a:t> per </a:t>
            </a:r>
            <a:r>
              <a:rPr lang="de-DE" sz="1200" dirty="0" err="1"/>
              <a:t>cross-section</a:t>
            </a:r>
            <a:r>
              <a:rPr lang="de-DE" sz="1200" dirty="0"/>
              <a:t>, </a:t>
            </a:r>
          </a:p>
          <a:p>
            <a:pPr algn="l"/>
            <a:r>
              <a:rPr lang="de-DE" sz="1200" dirty="0"/>
              <a:t>(ii) wind (</a:t>
            </a:r>
            <a:r>
              <a:rPr lang="de-DE" sz="1200" dirty="0" err="1"/>
              <a:t>variability</a:t>
            </a:r>
            <a:r>
              <a:rPr lang="de-DE" sz="1200" dirty="0"/>
              <a:t> + 0.5 m/s), (iii) </a:t>
            </a:r>
            <a:r>
              <a:rPr lang="de-DE" sz="1200" dirty="0" err="1"/>
              <a:t>other</a:t>
            </a:r>
            <a:r>
              <a:rPr lang="de-DE" sz="1200" dirty="0"/>
              <a:t> (20%)</a:t>
            </a:r>
          </a:p>
        </p:txBody>
      </p:sp>
    </p:spTree>
    <p:extLst>
      <p:ext uri="{BB962C8B-B14F-4D97-AF65-F5344CB8AC3E}">
        <p14:creationId xmlns:p14="http://schemas.microsoft.com/office/powerpoint/2010/main" val="2202733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6D0E0-8F28-0BBC-9437-AD4E17839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471B7-C483-ABF9-8A71-3D1779091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116632"/>
            <a:ext cx="9336360" cy="864096"/>
          </a:xfrm>
        </p:spPr>
        <p:txBody>
          <a:bodyPr anchor="ctr"/>
          <a:lstStyle/>
          <a:p>
            <a:r>
              <a:rPr lang="en-US" dirty="0"/>
              <a:t>Methane: S5P/WFMD: ΔXCH4 </a:t>
            </a:r>
            <a:r>
              <a:rPr lang="en-US" dirty="0" err="1"/>
              <a:t>rotat</a:t>
            </a:r>
            <a:r>
              <a:rPr lang="en-US" dirty="0"/>
              <a:t>. &amp; avg.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4D29ED-A767-3D3E-AADC-4221AECCC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5" y="1354720"/>
            <a:ext cx="3469456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 descr="Ein Bild, das Text, Diagramm, Screenshot, Reihe enthält.&#10;&#10;KI-generierte Inhalte können fehlerhaft sein.">
            <a:extLst>
              <a:ext uri="{FF2B5EF4-FFF2-40B4-BE49-F238E27FC236}">
                <a16:creationId xmlns:a16="http://schemas.microsoft.com/office/drawing/2014/main" id="{B140B188-DA3D-4A5D-B2B3-49B76AD87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15" y="1354720"/>
            <a:ext cx="3514138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7E4492F-E5B2-FDA3-1757-96BF8718B3EC}"/>
              </a:ext>
            </a:extLst>
          </p:cNvPr>
          <p:cNvSpPr txBox="1"/>
          <p:nvPr/>
        </p:nvSpPr>
        <p:spPr>
          <a:xfrm>
            <a:off x="840045" y="718943"/>
            <a:ext cx="3754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Norte III </a:t>
            </a:r>
            <a:r>
              <a:rPr lang="de-DE" dirty="0" err="1"/>
              <a:t>landfill</a:t>
            </a:r>
            <a:endParaRPr lang="de-DE" dirty="0"/>
          </a:p>
          <a:p>
            <a:pPr algn="ctr"/>
            <a:r>
              <a:rPr lang="de-DE" dirty="0"/>
              <a:t>Buenos Aires, Argentina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C9EE1F8-2E76-42F2-10C0-6FF80AC7838B}"/>
              </a:ext>
            </a:extLst>
          </p:cNvPr>
          <p:cNvSpPr txBox="1"/>
          <p:nvPr/>
        </p:nvSpPr>
        <p:spPr>
          <a:xfrm>
            <a:off x="8191438" y="708389"/>
            <a:ext cx="3803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Open </a:t>
            </a:r>
            <a:r>
              <a:rPr lang="de-DE" dirty="0" err="1"/>
              <a:t>coal</a:t>
            </a:r>
            <a:r>
              <a:rPr lang="de-DE" dirty="0"/>
              <a:t> </a:t>
            </a:r>
            <a:r>
              <a:rPr lang="de-DE" dirty="0" err="1"/>
              <a:t>mine</a:t>
            </a:r>
            <a:endParaRPr lang="de-DE" dirty="0"/>
          </a:p>
          <a:p>
            <a:pPr algn="ctr"/>
            <a:r>
              <a:rPr lang="de-DE" dirty="0" err="1"/>
              <a:t>around</a:t>
            </a:r>
            <a:r>
              <a:rPr lang="de-DE" dirty="0"/>
              <a:t> Hambach, Germany</a:t>
            </a:r>
          </a:p>
        </p:txBody>
      </p:sp>
      <p:pic>
        <p:nvPicPr>
          <p:cNvPr id="14" name="Grafik 13" descr="Ein Bild, das Text, Diagramm, Screenshot, Reihe enthält.&#10;&#10;KI-generierte Inhalte können fehlerhaft sein.">
            <a:extLst>
              <a:ext uri="{FF2B5EF4-FFF2-40B4-BE49-F238E27FC236}">
                <a16:creationId xmlns:a16="http://schemas.microsoft.com/office/drawing/2014/main" id="{0345BD65-1E13-D671-2DA4-20203CD43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56" y="1351897"/>
            <a:ext cx="3516853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E1FEDFC-5202-8000-BB1C-0ABA6CE13F9C}"/>
              </a:ext>
            </a:extLst>
          </p:cNvPr>
          <p:cNvSpPr txBox="1"/>
          <p:nvPr/>
        </p:nvSpPr>
        <p:spPr>
          <a:xfrm>
            <a:off x="4511824" y="713662"/>
            <a:ext cx="3803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Open </a:t>
            </a:r>
            <a:r>
              <a:rPr lang="de-DE" dirty="0" err="1"/>
              <a:t>coal</a:t>
            </a:r>
            <a:r>
              <a:rPr lang="de-DE" dirty="0"/>
              <a:t> </a:t>
            </a:r>
            <a:r>
              <a:rPr lang="de-DE" dirty="0" err="1"/>
              <a:t>mine</a:t>
            </a:r>
            <a:endParaRPr lang="de-DE" dirty="0"/>
          </a:p>
          <a:p>
            <a:pPr algn="ctr"/>
            <a:r>
              <a:rPr lang="de-DE" dirty="0" err="1"/>
              <a:t>around</a:t>
            </a:r>
            <a:r>
              <a:rPr lang="de-DE" dirty="0"/>
              <a:t> Hail Creek, Australia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1E94C27-CB88-3E37-6725-4FC46A0DD134}"/>
              </a:ext>
            </a:extLst>
          </p:cNvPr>
          <p:cNvSpPr txBox="1"/>
          <p:nvPr/>
        </p:nvSpPr>
        <p:spPr>
          <a:xfrm>
            <a:off x="847877" y="5851897"/>
            <a:ext cx="355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Clear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plume</a:t>
            </a:r>
            <a:endParaRPr lang="de-DE" dirty="0"/>
          </a:p>
          <a:p>
            <a:pPr algn="ctr"/>
            <a:r>
              <a:rPr lang="de-DE" dirty="0" err="1"/>
              <a:t>indicating</a:t>
            </a:r>
            <a:r>
              <a:rPr lang="de-DE" dirty="0"/>
              <a:t> strong </a:t>
            </a:r>
            <a:r>
              <a:rPr lang="de-DE" dirty="0" err="1"/>
              <a:t>isolated</a:t>
            </a:r>
            <a:r>
              <a:rPr lang="de-DE" dirty="0"/>
              <a:t> source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66052B9-F6EA-39BC-11C0-49FB7FE743A0}"/>
              </a:ext>
            </a:extLst>
          </p:cNvPr>
          <p:cNvSpPr txBox="1"/>
          <p:nvPr/>
        </p:nvSpPr>
        <p:spPr>
          <a:xfrm>
            <a:off x="4571986" y="5859392"/>
            <a:ext cx="352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Average </a:t>
            </a:r>
            <a:r>
              <a:rPr lang="de-DE" dirty="0" err="1"/>
              <a:t>plume</a:t>
            </a:r>
            <a:r>
              <a:rPr lang="de-DE" dirty="0"/>
              <a:t> but also strong </a:t>
            </a:r>
            <a:r>
              <a:rPr lang="de-DE" dirty="0" err="1"/>
              <a:t>near-by</a:t>
            </a:r>
            <a:r>
              <a:rPr lang="de-DE" dirty="0"/>
              <a:t>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67BEC06-ADFE-15AC-FE08-3791AB294270}"/>
              </a:ext>
            </a:extLst>
          </p:cNvPr>
          <p:cNvSpPr txBox="1"/>
          <p:nvPr/>
        </p:nvSpPr>
        <p:spPr>
          <a:xfrm>
            <a:off x="7962324" y="5852865"/>
            <a:ext cx="4102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plume</a:t>
            </a:r>
            <a:r>
              <a:rPr lang="de-DE" dirty="0"/>
              <a:t> but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enhancement</a:t>
            </a:r>
            <a:r>
              <a:rPr lang="de-DE" dirty="0"/>
              <a:t> (</a:t>
            </a:r>
            <a:r>
              <a:rPr lang="de-DE" dirty="0" err="1"/>
              <a:t>challenging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088049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6494D-BFA7-571E-F25B-C99E08316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6D8DAA91-12B1-501E-D229-8E2347479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83" y="1794818"/>
            <a:ext cx="3850488" cy="3998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33DF0225-006B-01D7-46B6-F090CA84B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363" y="815304"/>
            <a:ext cx="2735379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BFD824-FE40-EC4C-4652-00D2A0552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116632"/>
            <a:ext cx="9336360" cy="864096"/>
          </a:xfrm>
        </p:spPr>
        <p:txBody>
          <a:bodyPr anchor="ctr"/>
          <a:lstStyle/>
          <a:p>
            <a:r>
              <a:rPr lang="en-US" dirty="0"/>
              <a:t>Methane: S5P/WFMD&amp;OPER/CSF: Norte III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FD3F17F-365D-E491-E62B-06E6360548EF}"/>
              </a:ext>
            </a:extLst>
          </p:cNvPr>
          <p:cNvSpPr txBox="1"/>
          <p:nvPr/>
        </p:nvSpPr>
        <p:spPr>
          <a:xfrm>
            <a:off x="778425" y="1831365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2021-08-18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FD4FA8F-F199-8C8D-B324-1D1570F9403B}"/>
              </a:ext>
            </a:extLst>
          </p:cNvPr>
          <p:cNvSpPr txBox="1"/>
          <p:nvPr/>
        </p:nvSpPr>
        <p:spPr>
          <a:xfrm>
            <a:off x="8726377" y="800314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2021-09-18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10AAD8F-07D4-1626-60BF-F681F827D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56" y="1785641"/>
            <a:ext cx="3836737" cy="40213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9B61FBE-AB16-5151-D4FD-924F988B6E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929" y="3835941"/>
            <a:ext cx="2723813" cy="2867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7EB3E69-D13B-775C-0B6E-A789EBE53560}"/>
              </a:ext>
            </a:extLst>
          </p:cNvPr>
          <p:cNvSpPr txBox="1"/>
          <p:nvPr/>
        </p:nvSpPr>
        <p:spPr>
          <a:xfrm>
            <a:off x="3752334" y="1817820"/>
            <a:ext cx="99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rgbClr val="FF0000"/>
                </a:solidFill>
                <a:highlight>
                  <a:srgbClr val="FFFF00"/>
                </a:highlight>
              </a:rPr>
              <a:t>WFMD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6601F3F-F9DE-DC92-4399-7CDE2F95CB8A}"/>
              </a:ext>
            </a:extLst>
          </p:cNvPr>
          <p:cNvSpPr txBox="1"/>
          <p:nvPr/>
        </p:nvSpPr>
        <p:spPr>
          <a:xfrm>
            <a:off x="7905613" y="1763607"/>
            <a:ext cx="99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rgbClr val="FF0000"/>
                </a:solidFill>
                <a:highlight>
                  <a:srgbClr val="FFFF00"/>
                </a:highlight>
              </a:rPr>
              <a:t>OPER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C61B1A7-9A77-D3F1-D66E-FBF36386284B}"/>
              </a:ext>
            </a:extLst>
          </p:cNvPr>
          <p:cNvSpPr txBox="1"/>
          <p:nvPr/>
        </p:nvSpPr>
        <p:spPr>
          <a:xfrm>
            <a:off x="10898502" y="3786064"/>
            <a:ext cx="99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rgbClr val="FF0000"/>
                </a:solidFill>
                <a:highlight>
                  <a:srgbClr val="FFFF00"/>
                </a:highlight>
              </a:rPr>
              <a:t>OPER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AB14713-1137-46F0-B7D3-2604224072F5}"/>
              </a:ext>
            </a:extLst>
          </p:cNvPr>
          <p:cNvSpPr txBox="1"/>
          <p:nvPr/>
        </p:nvSpPr>
        <p:spPr>
          <a:xfrm>
            <a:off x="10842184" y="799058"/>
            <a:ext cx="99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rgbClr val="FF0000"/>
                </a:solidFill>
                <a:highlight>
                  <a:srgbClr val="FFFF00"/>
                </a:highlight>
              </a:rPr>
              <a:t>WFMD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5FCDDA9-2FDD-A4FD-99B1-58DE15B77506}"/>
              </a:ext>
            </a:extLst>
          </p:cNvPr>
          <p:cNvSpPr txBox="1"/>
          <p:nvPr/>
        </p:nvSpPr>
        <p:spPr>
          <a:xfrm>
            <a:off x="1665299" y="5862857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/>
              <a:t>46 ± 19 t/h (QF=0)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21C614-FDE4-D753-E53D-4F0687F2D353}"/>
              </a:ext>
            </a:extLst>
          </p:cNvPr>
          <p:cNvSpPr txBox="1"/>
          <p:nvPr/>
        </p:nvSpPr>
        <p:spPr>
          <a:xfrm>
            <a:off x="5879976" y="5882630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/>
              <a:t>37 ± 15 t/h (QF=1)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C299CC6-8891-8C3E-9610-9D6FCCEAAC30}"/>
              </a:ext>
            </a:extLst>
          </p:cNvPr>
          <p:cNvSpPr txBox="1"/>
          <p:nvPr/>
        </p:nvSpPr>
        <p:spPr>
          <a:xfrm>
            <a:off x="1055440" y="895017"/>
            <a:ext cx="6779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/>
              <a:t>IUP-UB CSF (v1.6) </a:t>
            </a:r>
            <a:r>
              <a:rPr lang="de-DE" sz="1600" dirty="0" err="1"/>
              <a:t>algorithm</a:t>
            </a:r>
            <a:r>
              <a:rPr lang="de-DE" sz="1600" dirty="0"/>
              <a:t> </a:t>
            </a:r>
            <a:r>
              <a:rPr lang="de-DE" sz="1600" dirty="0" err="1"/>
              <a:t>applied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2 different XCH4 </a:t>
            </a:r>
            <a:r>
              <a:rPr lang="de-DE" sz="1600" dirty="0" err="1"/>
              <a:t>data</a:t>
            </a:r>
            <a:r>
              <a:rPr lang="de-DE" sz="1600" dirty="0"/>
              <a:t> </a:t>
            </a:r>
            <a:r>
              <a:rPr lang="de-DE" sz="1600" dirty="0" err="1"/>
              <a:t>products</a:t>
            </a:r>
            <a:r>
              <a:rPr lang="de-DE" sz="1600" dirty="0"/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/>
              <a:t>Scientific </a:t>
            </a:r>
            <a:r>
              <a:rPr lang="de-DE" sz="1600" dirty="0">
                <a:solidFill>
                  <a:srgbClr val="FF0000"/>
                </a:solidFill>
                <a:highlight>
                  <a:srgbClr val="FFFF00"/>
                </a:highlight>
              </a:rPr>
              <a:t>WFMD</a:t>
            </a:r>
            <a:r>
              <a:rPr lang="de-DE" sz="1600" dirty="0"/>
              <a:t> v1.8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FF0000"/>
                </a:solidFill>
                <a:highlight>
                  <a:srgbClr val="FFFF00"/>
                </a:highlight>
              </a:rPr>
              <a:t>OPER</a:t>
            </a:r>
            <a:r>
              <a:rPr lang="de-DE" sz="1600" dirty="0" err="1"/>
              <a:t>ational</a:t>
            </a:r>
            <a:r>
              <a:rPr lang="de-DE" sz="1600" dirty="0"/>
              <a:t> v02 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841C784-C9F6-29A1-55EC-3B0A371E84C2}"/>
              </a:ext>
            </a:extLst>
          </p:cNvPr>
          <p:cNvSpPr txBox="1"/>
          <p:nvPr/>
        </p:nvSpPr>
        <p:spPr>
          <a:xfrm>
            <a:off x="5526762" y="6229653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/>
              <a:t>OPER </a:t>
            </a:r>
            <a:r>
              <a:rPr lang="de-DE" sz="1400" dirty="0" err="1"/>
              <a:t>product</a:t>
            </a:r>
            <a:r>
              <a:rPr lang="de-DE" sz="1400" dirty="0"/>
              <a:t> </a:t>
            </a:r>
            <a:r>
              <a:rPr lang="de-DE" sz="1400" dirty="0" err="1"/>
              <a:t>used</a:t>
            </a:r>
            <a:r>
              <a:rPr lang="de-DE" sz="1400" dirty="0"/>
              <a:t> </a:t>
            </a:r>
            <a:r>
              <a:rPr lang="de-DE" sz="1400" dirty="0" err="1"/>
              <a:t>as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, i.e., </a:t>
            </a:r>
            <a:r>
              <a:rPr lang="de-DE" sz="1400" dirty="0" err="1"/>
              <a:t>without</a:t>
            </a:r>
            <a:r>
              <a:rPr lang="de-DE" sz="1400" dirty="0"/>
              <a:t> </a:t>
            </a:r>
            <a:r>
              <a:rPr lang="de-DE" sz="1400" dirty="0" err="1"/>
              <a:t>correction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striping</a:t>
            </a:r>
            <a:r>
              <a:rPr lang="de-DE" sz="1400" dirty="0"/>
              <a:t>, etc.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87D2822-1A57-2124-5B3D-9A956B74B03B}"/>
              </a:ext>
            </a:extLst>
          </p:cNvPr>
          <p:cNvSpPr txBox="1"/>
          <p:nvPr/>
        </p:nvSpPr>
        <p:spPr>
          <a:xfrm>
            <a:off x="9104477" y="2207444"/>
            <a:ext cx="1745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/>
              <a:t>70 ± 36 t/h (QF=0)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0108E76-7F61-3C2B-970E-935EA2BDDF63}"/>
              </a:ext>
            </a:extLst>
          </p:cNvPr>
          <p:cNvSpPr txBox="1"/>
          <p:nvPr/>
        </p:nvSpPr>
        <p:spPr>
          <a:xfrm>
            <a:off x="9104477" y="5248412"/>
            <a:ext cx="1745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/>
              <a:t>95 ± 37 t/h (QF=0)</a:t>
            </a:r>
          </a:p>
        </p:txBody>
      </p:sp>
    </p:spTree>
    <p:extLst>
      <p:ext uri="{BB962C8B-B14F-4D97-AF65-F5344CB8AC3E}">
        <p14:creationId xmlns:p14="http://schemas.microsoft.com/office/powerpoint/2010/main" val="4064512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7904E-8D87-6F22-1ED0-547F1A311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8">
            <a:extLst>
              <a:ext uri="{FF2B5EF4-FFF2-40B4-BE49-F238E27FC236}">
                <a16:creationId xmlns:a16="http://schemas.microsoft.com/office/drawing/2014/main" id="{56B98684-041F-8C88-2EFD-07877C701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74236" y="5196948"/>
            <a:ext cx="5085926" cy="15360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807435-AB80-11CE-98EB-E82463D16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116632"/>
            <a:ext cx="9336360" cy="864096"/>
          </a:xfrm>
        </p:spPr>
        <p:txBody>
          <a:bodyPr anchor="ctr"/>
          <a:lstStyle/>
          <a:p>
            <a:r>
              <a:rPr lang="en-US" dirty="0"/>
              <a:t>Hyperspectral Imager (HI) @ 30m/60m res.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CFB596E-7602-80CE-523F-777BB53D5BE0}"/>
              </a:ext>
            </a:extLst>
          </p:cNvPr>
          <p:cNvSpPr txBox="1"/>
          <p:nvPr/>
        </p:nvSpPr>
        <p:spPr>
          <a:xfrm>
            <a:off x="1415480" y="118525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73B67DE8-5528-F6D4-6B21-7F3676E6A1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355" y="1122240"/>
            <a:ext cx="5124293" cy="2133750"/>
          </a:xfrm>
          <a:prstGeom prst="rect">
            <a:avLst/>
          </a:prstGeom>
        </p:spPr>
      </p:pic>
      <p:pic>
        <p:nvPicPr>
          <p:cNvPr id="8" name="Picture 1266248684">
            <a:extLst>
              <a:ext uri="{FF2B5EF4-FFF2-40B4-BE49-F238E27FC236}">
                <a16:creationId xmlns:a16="http://schemas.microsoft.com/office/drawing/2014/main" id="{2EBD7023-70E3-9A67-49B8-E8D0C9968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3639622"/>
            <a:ext cx="4885981" cy="305360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81E9190-40A2-790C-459A-4932BBE902B2}"/>
              </a:ext>
            </a:extLst>
          </p:cNvPr>
          <p:cNvSpPr txBox="1"/>
          <p:nvPr/>
        </p:nvSpPr>
        <p:spPr>
          <a:xfrm>
            <a:off x="7020501" y="3323554"/>
            <a:ext cx="159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highlight>
                  <a:srgbClr val="FFFFCC"/>
                </a:highlight>
              </a:rPr>
              <a:t>Matched Filter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9EC2606-DE97-6447-A688-702AA293E792}"/>
              </a:ext>
            </a:extLst>
          </p:cNvPr>
          <p:cNvSpPr txBox="1"/>
          <p:nvPr/>
        </p:nvSpPr>
        <p:spPr>
          <a:xfrm>
            <a:off x="8487335" y="3301068"/>
            <a:ext cx="1537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highlight>
                  <a:srgbClr val="FFFFCC"/>
                </a:highlight>
              </a:rPr>
              <a:t>PhysicsF</a:t>
            </a:r>
            <a:endParaRPr lang="de-DE" sz="1600" b="1" dirty="0">
              <a:highlight>
                <a:srgbClr val="FFFFCC"/>
              </a:highlight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E88FC03-64F1-9CA8-399F-454155B37BD0}"/>
              </a:ext>
            </a:extLst>
          </p:cNvPr>
          <p:cNvSpPr txBox="1"/>
          <p:nvPr/>
        </p:nvSpPr>
        <p:spPr>
          <a:xfrm>
            <a:off x="10030521" y="3312311"/>
            <a:ext cx="1284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highlight>
                  <a:srgbClr val="FFFFCC"/>
                </a:highlight>
              </a:rPr>
              <a:t>PCA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A71FFC3-FD78-DDD4-470B-5EF729B1C297}"/>
              </a:ext>
            </a:extLst>
          </p:cNvPr>
          <p:cNvSpPr txBox="1"/>
          <p:nvPr/>
        </p:nvSpPr>
        <p:spPr>
          <a:xfrm>
            <a:off x="6941046" y="810698"/>
            <a:ext cx="159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highlight>
                  <a:srgbClr val="FFFFCC"/>
                </a:highlight>
              </a:rPr>
              <a:t>EnMAP</a:t>
            </a:r>
            <a:endParaRPr lang="de-DE" sz="1600" b="1" dirty="0">
              <a:highlight>
                <a:srgbClr val="FFFFCC"/>
              </a:highlight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7D09376-2D9A-0923-CB61-A8C4E8A080C0}"/>
              </a:ext>
            </a:extLst>
          </p:cNvPr>
          <p:cNvSpPr txBox="1"/>
          <p:nvPr/>
        </p:nvSpPr>
        <p:spPr>
          <a:xfrm>
            <a:off x="8588985" y="817975"/>
            <a:ext cx="1229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highlight>
                  <a:srgbClr val="FFFFCC"/>
                </a:highlight>
              </a:rPr>
              <a:t>EMIT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3746D15-772B-A82F-19F6-C980FDAA66F8}"/>
              </a:ext>
            </a:extLst>
          </p:cNvPr>
          <p:cNvSpPr txBox="1"/>
          <p:nvPr/>
        </p:nvSpPr>
        <p:spPr>
          <a:xfrm>
            <a:off x="10133405" y="811964"/>
            <a:ext cx="1229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highlight>
                  <a:srgbClr val="FFFFCC"/>
                </a:highlight>
              </a:rPr>
              <a:t>PRISMA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EEB3CC1-54DF-A458-0FC4-66AEBCC0B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86907"/>
            <a:ext cx="1872207" cy="121880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67287BE-D486-E7EB-A7DA-A0DDD447E1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7" y="1151738"/>
            <a:ext cx="629490" cy="43204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5823911-144C-BC11-3BCE-D893136CC3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79" y="1071266"/>
            <a:ext cx="1872207" cy="125008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A81D0DA-A051-C851-7629-6C8B2151A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39" y="1773078"/>
            <a:ext cx="758320" cy="76039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2D6964F-8F3B-D6E2-000E-43A49687D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38" y="836712"/>
            <a:ext cx="2135575" cy="1494148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A4ACBF78-5835-4C7A-7813-B6C4A9767D51}"/>
              </a:ext>
            </a:extLst>
          </p:cNvPr>
          <p:cNvSpPr txBox="1"/>
          <p:nvPr/>
        </p:nvSpPr>
        <p:spPr>
          <a:xfrm>
            <a:off x="933423" y="2500199"/>
            <a:ext cx="5857733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2060"/>
                </a:solidFill>
              </a:rPr>
              <a:t>Methane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enhancement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retrievals</a:t>
            </a:r>
            <a:r>
              <a:rPr lang="de-DE" b="1" dirty="0">
                <a:solidFill>
                  <a:srgbClr val="002060"/>
                </a:solidFill>
              </a:rPr>
              <a:t>:</a:t>
            </a:r>
          </a:p>
          <a:p>
            <a:endParaRPr lang="de-DE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Three</a:t>
            </a:r>
            <a:r>
              <a:rPr lang="de-DE" sz="1400" dirty="0"/>
              <a:t> </a:t>
            </a:r>
            <a:r>
              <a:rPr lang="de-DE" sz="1400" dirty="0" err="1"/>
              <a:t>methods</a:t>
            </a:r>
            <a:r>
              <a:rPr lang="de-DE" sz="1400" dirty="0"/>
              <a:t> </a:t>
            </a:r>
            <a:r>
              <a:rPr lang="de-DE" sz="1400" dirty="0" err="1"/>
              <a:t>under</a:t>
            </a:r>
            <a:r>
              <a:rPr lang="de-DE" sz="1400" dirty="0"/>
              <a:t> </a:t>
            </a:r>
            <a:r>
              <a:rPr lang="de-DE" sz="1400" dirty="0" err="1"/>
              <a:t>development</a:t>
            </a:r>
            <a:r>
              <a:rPr lang="de-DE" sz="1400" dirty="0"/>
              <a:t> („</a:t>
            </a:r>
            <a:r>
              <a:rPr lang="de-DE" sz="1400" dirty="0" err="1"/>
              <a:t>HiFi</a:t>
            </a:r>
            <a:r>
              <a:rPr lang="de-DE" sz="1400" dirty="0"/>
              <a:t>“)</a:t>
            </a:r>
          </a:p>
          <a:p>
            <a:endParaRPr lang="de-DE" sz="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Differ</a:t>
            </a:r>
            <a:r>
              <a:rPr lang="de-DE" sz="1400" dirty="0"/>
              <a:t> </a:t>
            </a:r>
            <a:r>
              <a:rPr lang="de-DE" sz="1400" dirty="0" err="1"/>
              <a:t>primarily</a:t>
            </a:r>
            <a:r>
              <a:rPr lang="de-DE" sz="1400" dirty="0"/>
              <a:t> w.r.t. </a:t>
            </a:r>
            <a:r>
              <a:rPr lang="de-DE" sz="1400" dirty="0" err="1"/>
              <a:t>forward</a:t>
            </a:r>
            <a:r>
              <a:rPr lang="de-DE" sz="1400" dirty="0"/>
              <a:t> </a:t>
            </a:r>
            <a:r>
              <a:rPr lang="de-DE" sz="1400" dirty="0" err="1"/>
              <a:t>model</a:t>
            </a:r>
            <a:r>
              <a:rPr lang="de-DE" sz="1400" dirty="0"/>
              <a:t> F &amp; </a:t>
            </a:r>
            <a:r>
              <a:rPr lang="de-DE" sz="1400" dirty="0" err="1"/>
              <a:t>measurement</a:t>
            </a:r>
            <a:r>
              <a:rPr lang="de-DE" sz="1400" dirty="0"/>
              <a:t> </a:t>
            </a:r>
            <a:r>
              <a:rPr lang="de-DE" sz="1400" dirty="0" err="1"/>
              <a:t>error</a:t>
            </a:r>
            <a:r>
              <a:rPr lang="de-DE" sz="1400" dirty="0"/>
              <a:t> </a:t>
            </a:r>
            <a:r>
              <a:rPr lang="de-DE" sz="1400" dirty="0" err="1"/>
              <a:t>covariance</a:t>
            </a:r>
            <a:r>
              <a:rPr lang="de-DE" sz="1400" dirty="0"/>
              <a:t> </a:t>
            </a:r>
            <a:r>
              <a:rPr lang="de-DE" sz="1400" dirty="0" err="1"/>
              <a:t>matrix</a:t>
            </a:r>
            <a:r>
              <a:rPr lang="de-DE" sz="1400" dirty="0"/>
              <a:t> S</a:t>
            </a:r>
            <a:r>
              <a:rPr lang="el-GR" sz="1400" dirty="0"/>
              <a:t>ε   </a:t>
            </a:r>
            <a:endParaRPr lang="de-DE" sz="1400" dirty="0"/>
          </a:p>
          <a:p>
            <a:pPr lvl="1"/>
            <a:endParaRPr lang="de-DE" sz="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b="1" dirty="0" err="1">
                <a:highlight>
                  <a:srgbClr val="FFFFCC"/>
                </a:highlight>
              </a:rPr>
              <a:t>PhysicsF</a:t>
            </a:r>
            <a:r>
              <a:rPr lang="de-DE" sz="1400" dirty="0"/>
              <a:t> (PF) (</a:t>
            </a:r>
            <a:r>
              <a:rPr lang="de-DE" sz="1400" dirty="0" err="1"/>
              <a:t>low</a:t>
            </a:r>
            <a:r>
              <a:rPr lang="de-DE" sz="1400" dirty="0"/>
              <a:t> </a:t>
            </a:r>
            <a:r>
              <a:rPr lang="de-DE" sz="1400" dirty="0" err="1"/>
              <a:t>order</a:t>
            </a:r>
            <a:r>
              <a:rPr lang="de-DE" sz="1400" dirty="0"/>
              <a:t> „DOAS polynomial“ e.g.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surface</a:t>
            </a:r>
            <a:r>
              <a:rPr lang="de-DE" sz="1400" dirty="0"/>
              <a:t> </a:t>
            </a:r>
            <a:r>
              <a:rPr lang="de-DE" sz="1400" dirty="0" err="1"/>
              <a:t>reflectivity</a:t>
            </a:r>
            <a:r>
              <a:rPr lang="de-DE" sz="1400" dirty="0"/>
              <a:t>, …)</a:t>
            </a:r>
          </a:p>
          <a:p>
            <a:pPr lvl="1"/>
            <a:endParaRPr lang="de-DE" sz="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Principal</a:t>
            </a:r>
            <a:r>
              <a:rPr lang="de-DE" sz="1400" dirty="0"/>
              <a:t> Components Analysis (</a:t>
            </a:r>
            <a:r>
              <a:rPr lang="de-DE" sz="1400" b="1" dirty="0">
                <a:highlight>
                  <a:srgbClr val="FFFFCC"/>
                </a:highlight>
              </a:rPr>
              <a:t>PCA</a:t>
            </a:r>
            <a:r>
              <a:rPr lang="de-DE" sz="1400" dirty="0"/>
              <a:t>) (PCs </a:t>
            </a:r>
            <a:r>
              <a:rPr lang="de-DE" sz="1400" dirty="0" err="1"/>
              <a:t>instead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polynomial)</a:t>
            </a:r>
          </a:p>
          <a:p>
            <a:pPr lvl="1"/>
            <a:endParaRPr lang="de-DE" sz="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b="1" dirty="0">
                <a:highlight>
                  <a:srgbClr val="FFFFCC"/>
                </a:highlight>
              </a:rPr>
              <a:t>Matched Filter </a:t>
            </a:r>
            <a:r>
              <a:rPr lang="de-DE" sz="1400" dirty="0"/>
              <a:t>(MF) (e.g., </a:t>
            </a:r>
            <a:r>
              <a:rPr lang="de-DE" sz="1400" dirty="0" err="1"/>
              <a:t>no</a:t>
            </a:r>
            <a:r>
              <a:rPr lang="de-DE" sz="1400" dirty="0"/>
              <a:t> polynomial but S</a:t>
            </a:r>
            <a:r>
              <a:rPr lang="el-GR" sz="1400" dirty="0"/>
              <a:t>ε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image</a:t>
            </a:r>
            <a:r>
              <a:rPr lang="de-DE" sz="1400" dirty="0"/>
              <a:t>)</a:t>
            </a:r>
          </a:p>
          <a:p>
            <a:pPr lvl="1"/>
            <a:endParaRPr lang="de-DE" sz="1000" dirty="0"/>
          </a:p>
          <a:p>
            <a:r>
              <a:rPr lang="de-DE" b="1" dirty="0" err="1">
                <a:solidFill>
                  <a:srgbClr val="002060"/>
                </a:solidFill>
              </a:rPr>
              <a:t>Methane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emissions</a:t>
            </a:r>
            <a:r>
              <a:rPr lang="de-DE" b="1" dirty="0">
                <a:solidFill>
                  <a:srgbClr val="002060"/>
                </a:solidFill>
              </a:rPr>
              <a:t>: CSF </a:t>
            </a:r>
            <a:r>
              <a:rPr lang="de-DE" b="1" dirty="0" err="1">
                <a:solidFill>
                  <a:srgbClr val="002060"/>
                </a:solidFill>
              </a:rPr>
              <a:t>algorithm</a:t>
            </a:r>
            <a:endParaRPr lang="de-D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40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786D6-6934-0E38-BDE0-F40359394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906E7F-128F-4802-7BE7-57C32C917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48" y="116632"/>
            <a:ext cx="9192344" cy="864096"/>
          </a:xfrm>
        </p:spPr>
        <p:txBody>
          <a:bodyPr anchor="ctr"/>
          <a:lstStyle/>
          <a:p>
            <a:r>
              <a:rPr lang="en-US" dirty="0"/>
              <a:t>European localized emission sources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7A16DD9-FC43-A9BD-18FB-333FCA33F9AC}"/>
              </a:ext>
            </a:extLst>
          </p:cNvPr>
          <p:cNvSpPr txBox="1"/>
          <p:nvPr/>
        </p:nvSpPr>
        <p:spPr>
          <a:xfrm>
            <a:off x="1415480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4" name="Grafik 3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9D52B019-18D8-9DD4-6762-412029866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21" y="999728"/>
            <a:ext cx="2177828" cy="3262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AB81A5F-B8FB-7BE5-2ACB-298B3A115D8B}"/>
              </a:ext>
            </a:extLst>
          </p:cNvPr>
          <p:cNvSpPr txBox="1"/>
          <p:nvPr/>
        </p:nvSpPr>
        <p:spPr>
          <a:xfrm>
            <a:off x="893121" y="4262586"/>
            <a:ext cx="2360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4"/>
              </a:rPr>
              <a:t>https://eyeclima.eu/</a:t>
            </a:r>
            <a:r>
              <a:rPr lang="de-DE" dirty="0"/>
              <a:t>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D8B1D6B-7F7B-DB95-A32D-149D4EE9FBF6}"/>
              </a:ext>
            </a:extLst>
          </p:cNvPr>
          <p:cNvSpPr txBox="1"/>
          <p:nvPr/>
        </p:nvSpPr>
        <p:spPr>
          <a:xfrm>
            <a:off x="3611834" y="83188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CSF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applied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EnMAP</a:t>
            </a:r>
            <a:r>
              <a:rPr lang="de-DE" dirty="0"/>
              <a:t> and EMIT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BDFFE948-2420-5B17-B579-C7EF5B52F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286621" y="1520954"/>
            <a:ext cx="2826904" cy="2237783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21DDE301-9F40-D5E7-1157-4CF88A0BD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01724" y="829574"/>
            <a:ext cx="4484988" cy="5979651"/>
          </a:xfrm>
          <a:prstGeom prst="rect">
            <a:avLst/>
          </a:prstGeom>
        </p:spPr>
      </p:pic>
      <p:pic>
        <p:nvPicPr>
          <p:cNvPr id="3" name="Picture 1294183357">
            <a:extLst>
              <a:ext uri="{FF2B5EF4-FFF2-40B4-BE49-F238E27FC236}">
                <a16:creationId xmlns:a16="http://schemas.microsoft.com/office/drawing/2014/main" id="{AE58D57D-686E-B563-F000-749052311A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68429" y="4790199"/>
            <a:ext cx="5362880" cy="15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88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905E8-38F3-FC2E-9D3C-5CE3885DA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3D5AFB-A4D2-248F-3B03-1D7493A54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48" y="116632"/>
            <a:ext cx="9192344" cy="864096"/>
          </a:xfrm>
        </p:spPr>
        <p:txBody>
          <a:bodyPr anchor="ctr"/>
          <a:lstStyle/>
          <a:p>
            <a:r>
              <a:rPr lang="en-US" dirty="0"/>
              <a:t>European localized emission sources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D72CCF8-34BF-7B8A-909A-03526CEC2208}"/>
              </a:ext>
            </a:extLst>
          </p:cNvPr>
          <p:cNvSpPr txBox="1"/>
          <p:nvPr/>
        </p:nvSpPr>
        <p:spPr>
          <a:xfrm>
            <a:off x="1415480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4" name="Grafik 3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0C207760-EE8E-E3E7-881D-F1922DD95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21" y="999728"/>
            <a:ext cx="2177828" cy="3262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6FA2F4-7156-CC9A-2A5F-216C7D071A81}"/>
              </a:ext>
            </a:extLst>
          </p:cNvPr>
          <p:cNvSpPr txBox="1"/>
          <p:nvPr/>
        </p:nvSpPr>
        <p:spPr>
          <a:xfrm>
            <a:off x="893121" y="4262586"/>
            <a:ext cx="2360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4"/>
              </a:rPr>
              <a:t>https://eyeclima.eu/</a:t>
            </a:r>
            <a:r>
              <a:rPr lang="de-DE" dirty="0"/>
              <a:t>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0FD6FA2-E8AC-642C-A94F-F4455129CE07}"/>
              </a:ext>
            </a:extLst>
          </p:cNvPr>
          <p:cNvSpPr txBox="1"/>
          <p:nvPr/>
        </p:nvSpPr>
        <p:spPr>
          <a:xfrm>
            <a:off x="3611834" y="83188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CSF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applied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EnMAP</a:t>
            </a:r>
            <a:r>
              <a:rPr lang="de-DE" dirty="0"/>
              <a:t> and EMIT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4B156D5B-8EDF-1960-B92F-71FCFB509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286621" y="1520954"/>
            <a:ext cx="2826904" cy="2237783"/>
          </a:xfrm>
          <a:prstGeom prst="rect">
            <a:avLst/>
          </a:prstGeom>
        </p:spPr>
      </p:pic>
      <p:pic>
        <p:nvPicPr>
          <p:cNvPr id="8" name="Grafik 7" descr="Ein Bild, das Text, Screenshot, Zahl, parallel enthält.&#10;&#10;KI-generierte Inhalte können fehlerhaft sein.">
            <a:extLst>
              <a:ext uri="{FF2B5EF4-FFF2-40B4-BE49-F238E27FC236}">
                <a16:creationId xmlns:a16="http://schemas.microsoft.com/office/drawing/2014/main" id="{89F80E4C-9285-10CE-86CD-2FE845F380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71" y="1371221"/>
            <a:ext cx="5719985" cy="503490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B99F15F-E429-223A-76BB-4B23E05F3336}"/>
              </a:ext>
            </a:extLst>
          </p:cNvPr>
          <p:cNvSpPr txBox="1"/>
          <p:nvPr/>
        </p:nvSpPr>
        <p:spPr>
          <a:xfrm>
            <a:off x="6289071" y="918899"/>
            <a:ext cx="5643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 err="1"/>
              <a:t>Comparisons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landfill</a:t>
            </a:r>
            <a:r>
              <a:rPr lang="de-DE" sz="2000" dirty="0"/>
              <a:t> </a:t>
            </a:r>
            <a:r>
              <a:rPr lang="de-DE" sz="2000" dirty="0" err="1"/>
              <a:t>emission</a:t>
            </a:r>
            <a:r>
              <a:rPr lang="de-DE" sz="2000" dirty="0"/>
              <a:t> </a:t>
            </a:r>
            <a:r>
              <a:rPr lang="de-DE" sz="2000" dirty="0" err="1"/>
              <a:t>estimates</a:t>
            </a:r>
            <a:r>
              <a:rPr lang="de-DE" sz="2000" dirty="0"/>
              <a:t>: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61B2D50-FAD9-60D2-C2EF-37688341C932}"/>
              </a:ext>
            </a:extLst>
          </p:cNvPr>
          <p:cNvSpPr/>
          <p:nvPr/>
        </p:nvSpPr>
        <p:spPr>
          <a:xfrm>
            <a:off x="8472263" y="3863144"/>
            <a:ext cx="1368153" cy="74324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620F782-2A8C-664B-D595-7B015D8C23FC}"/>
              </a:ext>
            </a:extLst>
          </p:cNvPr>
          <p:cNvSpPr/>
          <p:nvPr/>
        </p:nvSpPr>
        <p:spPr>
          <a:xfrm>
            <a:off x="8472263" y="5647293"/>
            <a:ext cx="1368153" cy="74324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0FEA0BF-6252-2E4A-B840-792119138BD9}"/>
              </a:ext>
            </a:extLst>
          </p:cNvPr>
          <p:cNvSpPr/>
          <p:nvPr/>
        </p:nvSpPr>
        <p:spPr>
          <a:xfrm>
            <a:off x="8472263" y="4952830"/>
            <a:ext cx="1368153" cy="36494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38E133E-CE26-4722-D36F-0029CEA5FBD9}"/>
              </a:ext>
            </a:extLst>
          </p:cNvPr>
          <p:cNvSpPr/>
          <p:nvPr/>
        </p:nvSpPr>
        <p:spPr>
          <a:xfrm>
            <a:off x="8472264" y="2803758"/>
            <a:ext cx="1368151" cy="36494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E8FF670-FAB7-B1E4-ABF1-6BD5EB2FAA23}"/>
              </a:ext>
            </a:extLst>
          </p:cNvPr>
          <p:cNvSpPr/>
          <p:nvPr/>
        </p:nvSpPr>
        <p:spPr>
          <a:xfrm>
            <a:off x="8471346" y="6505598"/>
            <a:ext cx="238976" cy="24600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FC69C6D-73DD-3045-7F72-463F246EB134}"/>
              </a:ext>
            </a:extLst>
          </p:cNvPr>
          <p:cNvSpPr txBox="1"/>
          <p:nvPr/>
        </p:nvSpPr>
        <p:spPr>
          <a:xfrm>
            <a:off x="8710322" y="6458305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/>
              <a:t>Same EMIT </a:t>
            </a:r>
            <a:r>
              <a:rPr lang="de-DE" sz="1600" dirty="0" err="1"/>
              <a:t>scene</a:t>
            </a:r>
            <a:endParaRPr lang="de-DE" sz="16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0F71204-562F-1233-C117-EB3BC31ADF96}"/>
              </a:ext>
            </a:extLst>
          </p:cNvPr>
          <p:cNvSpPr txBox="1"/>
          <p:nvPr/>
        </p:nvSpPr>
        <p:spPr>
          <a:xfrm>
            <a:off x="9408366" y="1940982"/>
            <a:ext cx="504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rgbClr val="FF0000"/>
                </a:solidFill>
              </a:rPr>
              <a:t>(§)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6C24061-4550-43EA-1603-5C5E7655B31D}"/>
              </a:ext>
            </a:extLst>
          </p:cNvPr>
          <p:cNvSpPr txBox="1"/>
          <p:nvPr/>
        </p:nvSpPr>
        <p:spPr>
          <a:xfrm>
            <a:off x="5247300" y="6447288"/>
            <a:ext cx="504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rgbClr val="FF0000"/>
                </a:solidFill>
              </a:rPr>
              <a:t>(§)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489A3DA-51D9-5003-96FF-942057697A57}"/>
              </a:ext>
            </a:extLst>
          </p:cNvPr>
          <p:cNvSpPr txBox="1"/>
          <p:nvPr/>
        </p:nvSpPr>
        <p:spPr>
          <a:xfrm>
            <a:off x="5559349" y="6426831"/>
            <a:ext cx="2754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hlinkClick r:id="rId7"/>
              </a:rPr>
              <a:t>https://data.carbonmapper.org</a:t>
            </a:r>
            <a:r>
              <a:rPr lang="de-DE" sz="1200" dirty="0">
                <a:hlinkClick r:id="rId7"/>
              </a:rPr>
              <a:t>/</a:t>
            </a:r>
            <a:r>
              <a:rPr lang="de-DE" dirty="0"/>
              <a:t> 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A922D008-60A6-98A5-81C4-4E76AC0C26B5}"/>
              </a:ext>
            </a:extLst>
          </p:cNvPr>
          <p:cNvSpPr/>
          <p:nvPr/>
        </p:nvSpPr>
        <p:spPr>
          <a:xfrm>
            <a:off x="832945" y="4835520"/>
            <a:ext cx="5305639" cy="131470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Details </a:t>
            </a:r>
            <a:r>
              <a:rPr lang="de-DE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see</a:t>
            </a:r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talk</a:t>
            </a:r>
            <a:endParaRPr lang="de-DE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Bösch et al., Assessment </a:t>
            </a:r>
            <a:r>
              <a:rPr lang="de-DE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European </a:t>
            </a:r>
            <a:r>
              <a:rPr lang="de-DE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localized</a:t>
            </a: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CH4 Emission Sources </a:t>
            </a:r>
            <a:r>
              <a:rPr lang="de-DE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with</a:t>
            </a: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hyperspectral</a:t>
            </a: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sensors</a:t>
            </a:r>
            <a:endParaRPr lang="de-DE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Today in Session A.04.01 14:00-15:30  </a:t>
            </a:r>
          </a:p>
        </p:txBody>
      </p:sp>
    </p:spTree>
    <p:extLst>
      <p:ext uri="{BB962C8B-B14F-4D97-AF65-F5344CB8AC3E}">
        <p14:creationId xmlns:p14="http://schemas.microsoft.com/office/powerpoint/2010/main" val="3970360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CA422-7C6B-ECC9-3973-07ECED534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26176-3484-9165-73B1-4D1E26B3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48" y="116632"/>
            <a:ext cx="6696744" cy="864096"/>
          </a:xfrm>
        </p:spPr>
        <p:txBody>
          <a:bodyPr anchor="ctr"/>
          <a:lstStyle/>
          <a:p>
            <a:r>
              <a:rPr lang="en-US" sz="2800" dirty="0"/>
              <a:t>Stanford-Michigan Controlled Releases </a:t>
            </a:r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id="{8EBCD02D-B6F6-1287-A250-1AFDBFA7E0B6}"/>
              </a:ext>
            </a:extLst>
          </p:cNvPr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9927260" y="321220"/>
            <a:ext cx="857250" cy="857250"/>
          </a:xfrm>
          <a:prstGeom prst="rect">
            <a:avLst/>
          </a:prstGeom>
          <a:noFill/>
        </p:spPr>
      </p:pic>
      <p:pic>
        <p:nvPicPr>
          <p:cNvPr id="6" name="image1.jpg">
            <a:extLst>
              <a:ext uri="{FF2B5EF4-FFF2-40B4-BE49-F238E27FC236}">
                <a16:creationId xmlns:a16="http://schemas.microsoft.com/office/drawing/2014/main" id="{85D421D8-ECAA-FA81-1E56-0B0FE0CBA821}"/>
              </a:ext>
            </a:extLst>
          </p:cNvPr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10960720" y="321220"/>
            <a:ext cx="838200" cy="819150"/>
          </a:xfrm>
          <a:prstGeom prst="rect">
            <a:avLst/>
          </a:prstGeom>
          <a:noFill/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AC05AE6-353A-D150-CE98-0B95FCE3436A}"/>
              </a:ext>
            </a:extLst>
          </p:cNvPr>
          <p:cNvSpPr txBox="1"/>
          <p:nvPr/>
        </p:nvSpPr>
        <p:spPr>
          <a:xfrm>
            <a:off x="9731739" y="1210604"/>
            <a:ext cx="2286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2024 – 2025 </a:t>
            </a:r>
            <a:r>
              <a:rPr lang="de-DE" sz="1600" dirty="0" err="1"/>
              <a:t>Methane</a:t>
            </a:r>
            <a:r>
              <a:rPr lang="de-DE" sz="1600" dirty="0"/>
              <a:t> </a:t>
            </a:r>
            <a:r>
              <a:rPr lang="de-DE" sz="1600" dirty="0" err="1"/>
              <a:t>Controlled</a:t>
            </a:r>
            <a:r>
              <a:rPr lang="de-DE" sz="1600" dirty="0"/>
              <a:t> Releases</a:t>
            </a:r>
          </a:p>
        </p:txBody>
      </p:sp>
      <p:pic>
        <p:nvPicPr>
          <p:cNvPr id="9" name="Grafik 8" descr="Ein Bild, das Himmel, Rad, draußen, Fahrzeug enthält.&#10;&#10;KI-generierte Inhalte können fehlerhaft sein.">
            <a:extLst>
              <a:ext uri="{FF2B5EF4-FFF2-40B4-BE49-F238E27FC236}">
                <a16:creationId xmlns:a16="http://schemas.microsoft.com/office/drawing/2014/main" id="{B85F0F21-DE21-4DF2-5B77-F3015126B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1865613"/>
            <a:ext cx="2822600" cy="2115327"/>
          </a:xfrm>
          <a:prstGeom prst="rect">
            <a:avLst/>
          </a:prstGeom>
        </p:spPr>
      </p:pic>
      <p:pic>
        <p:nvPicPr>
          <p:cNvPr id="11" name="Grafik 10" descr="Ein Bild, das Screenshot, Karte, Kunst enthält.&#10;&#10;KI-generierte Inhalte können fehlerhaft sein.">
            <a:extLst>
              <a:ext uri="{FF2B5EF4-FFF2-40B4-BE49-F238E27FC236}">
                <a16:creationId xmlns:a16="http://schemas.microsoft.com/office/drawing/2014/main" id="{8667AD9D-1ADA-CAF9-ADF5-DFD2E7FEF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484" y="4149080"/>
            <a:ext cx="2294288" cy="256356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BD4D94B-2461-6930-F555-643F6DA3B8D4}"/>
              </a:ext>
            </a:extLst>
          </p:cNvPr>
          <p:cNvSpPr txBox="1"/>
          <p:nvPr/>
        </p:nvSpPr>
        <p:spPr>
          <a:xfrm>
            <a:off x="3389676" y="6315566"/>
            <a:ext cx="1410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Single-blind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test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: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974FBB6-1549-42F7-B4A4-714A20FCAE42}"/>
              </a:ext>
            </a:extLst>
          </p:cNvPr>
          <p:cNvSpPr txBox="1"/>
          <p:nvPr/>
        </p:nvSpPr>
        <p:spPr>
          <a:xfrm>
            <a:off x="4629374" y="6327558"/>
            <a:ext cx="4461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Satellite-derived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emissions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submitted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in April 2025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„True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emission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“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information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provided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in May 2025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F95AAD1-F7CF-CA41-D99D-3C232FADE3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47" y="806704"/>
            <a:ext cx="7422443" cy="5428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945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80" y="116632"/>
            <a:ext cx="8904312" cy="864096"/>
          </a:xfrm>
        </p:spPr>
        <p:txBody>
          <a:bodyPr anchor="ctr"/>
          <a:lstStyle/>
          <a:p>
            <a:r>
              <a:rPr lang="en-US" dirty="0"/>
              <a:t>Summary &amp; conclusions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4C963A2-1F81-40EA-9864-9D8B6512C05D}"/>
              </a:ext>
            </a:extLst>
          </p:cNvPr>
          <p:cNvSpPr txBox="1"/>
          <p:nvPr/>
        </p:nvSpPr>
        <p:spPr>
          <a:xfrm>
            <a:off x="1415480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4C963A2-1F81-40EA-9864-9D8B6512C05D}"/>
              </a:ext>
            </a:extLst>
          </p:cNvPr>
          <p:cNvSpPr txBox="1"/>
          <p:nvPr/>
        </p:nvSpPr>
        <p:spPr>
          <a:xfrm>
            <a:off x="879858" y="1484784"/>
            <a:ext cx="1108923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TROPOMI/S5P WFMD XCH</a:t>
            </a:r>
            <a:r>
              <a:rPr lang="en-US" sz="2800" baseline="-25000" dirty="0">
                <a:solidFill>
                  <a:srgbClr val="C00000"/>
                </a:solidFill>
              </a:rPr>
              <a:t>4</a:t>
            </a:r>
            <a:r>
              <a:rPr lang="en-US" sz="2800" dirty="0">
                <a:solidFill>
                  <a:srgbClr val="C00000"/>
                </a:solidFill>
              </a:rPr>
              <a:t> data product: </a:t>
            </a:r>
          </a:p>
          <a:p>
            <a:endParaRPr lang="en-US" sz="400" dirty="0"/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WFMD v1.8 product (</a:t>
            </a:r>
            <a:r>
              <a:rPr lang="en-US" sz="2800" dirty="0" err="1"/>
              <a:t>Schneising</a:t>
            </a:r>
            <a:r>
              <a:rPr lang="en-US" sz="2800" dirty="0"/>
              <a:t> et al., 2023) used to identify emission hotspots (Vanselow et al., 2024)</a:t>
            </a:r>
          </a:p>
          <a:p>
            <a:pPr lvl="1"/>
            <a:endParaRPr lang="en-US" sz="400" dirty="0"/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Improved WFMD v2.0 XCH4 and XCO product available (</a:t>
            </a:r>
            <a:r>
              <a:rPr lang="en-US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https://www.iup.uni-bremen.de/carbon_ghg/products/tropomi_wfmd/</a:t>
            </a:r>
            <a:r>
              <a:rPr lang="en-US" sz="2800" dirty="0"/>
              <a:t>)  </a:t>
            </a:r>
          </a:p>
          <a:p>
            <a:endParaRPr lang="en-US" sz="1000" dirty="0">
              <a:solidFill>
                <a:srgbClr val="C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Methane emission estimates via S5P and Hyperspectral Imagers: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Cross-Sectional-Flux (CSF) algorithm 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First results from S5P, PRISMA, </a:t>
            </a:r>
            <a:r>
              <a:rPr lang="en-US" sz="2800" dirty="0" err="1"/>
              <a:t>EnMAP</a:t>
            </a:r>
            <a:r>
              <a:rPr lang="en-US" sz="2800" dirty="0"/>
              <a:t>, EMIT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Emission estimates European localized sources (EYE-CLIMA)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Detailed comparisons within MEDUSA (ongoing)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Participation Stanford-Michigan Controlled Releases 2024/25 </a:t>
            </a:r>
          </a:p>
        </p:txBody>
      </p:sp>
      <p:pic>
        <p:nvPicPr>
          <p:cNvPr id="3" name="Grafik 2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4659DAF2-FDC7-6A64-5871-2720F7E67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339" y="116632"/>
            <a:ext cx="1534751" cy="872580"/>
          </a:xfrm>
          <a:prstGeom prst="rect">
            <a:avLst/>
          </a:prstGeom>
        </p:spPr>
      </p:pic>
      <p:pic>
        <p:nvPicPr>
          <p:cNvPr id="4" name="Grafik 3" descr="Ein Bild, das Text, Schrift, Electric Blue (Farbe), Screenshot enthält.&#10;&#10;KI-generierte Inhalte können fehlerhaft sein.">
            <a:extLst>
              <a:ext uri="{FF2B5EF4-FFF2-40B4-BE49-F238E27FC236}">
                <a16:creationId xmlns:a16="http://schemas.microsoft.com/office/drawing/2014/main" id="{693BA468-35F2-1245-D540-ABB8303464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738" y="1040407"/>
            <a:ext cx="3168352" cy="88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62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74ACD-CC06-1E6D-1811-4174EC2E1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38ED27-661D-0585-5746-FE102412E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640" y="116632"/>
            <a:ext cx="9264352" cy="864096"/>
          </a:xfrm>
        </p:spPr>
        <p:txBody>
          <a:bodyPr anchor="ctr"/>
          <a:lstStyle/>
          <a:p>
            <a:r>
              <a:rPr lang="en-US" dirty="0"/>
              <a:t>IUP-UB: Funding through various projects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2165A9-5E45-F315-D996-1D4CBE80D919}"/>
              </a:ext>
            </a:extLst>
          </p:cNvPr>
          <p:cNvSpPr txBox="1"/>
          <p:nvPr/>
        </p:nvSpPr>
        <p:spPr>
          <a:xfrm>
            <a:off x="1415480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4" name="Grafik 3" descr="Ein Bild, das Schrift, Grafiken, Grafikdesign, Logo enthält.&#10;&#10;KI-generierte Inhalte können fehlerhaft sein.">
            <a:extLst>
              <a:ext uri="{FF2B5EF4-FFF2-40B4-BE49-F238E27FC236}">
                <a16:creationId xmlns:a16="http://schemas.microsoft.com/office/drawing/2014/main" id="{EAB2F1A0-0903-6A6A-0DCC-9B65BC92C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3277476"/>
            <a:ext cx="2804844" cy="802791"/>
          </a:xfrm>
          <a:prstGeom prst="rect">
            <a:avLst/>
          </a:prstGeom>
        </p:spPr>
      </p:pic>
      <p:pic>
        <p:nvPicPr>
          <p:cNvPr id="6" name="Grafik 5" descr="Ein Bild, das Symbol, Grafiken, Electric Blue (Farbe), Screenshot enthält.&#10;&#10;KI-generierte Inhalte können fehlerhaft sein.">
            <a:extLst>
              <a:ext uri="{FF2B5EF4-FFF2-40B4-BE49-F238E27FC236}">
                <a16:creationId xmlns:a16="http://schemas.microsoft.com/office/drawing/2014/main" id="{863B6ED7-9250-98B5-E32E-228EBF499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16" y="3258480"/>
            <a:ext cx="2073908" cy="9609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F6FBF1A-5682-CA90-94DE-889604121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25" y="1348244"/>
            <a:ext cx="2215628" cy="87364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E07005C-F322-71D1-FE53-743F72D42E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97" y="2396922"/>
            <a:ext cx="2067310" cy="1192679"/>
          </a:xfrm>
          <a:prstGeom prst="rect">
            <a:avLst/>
          </a:prstGeom>
        </p:spPr>
      </p:pic>
      <p:pic>
        <p:nvPicPr>
          <p:cNvPr id="12" name="Grafik 11" descr="Ein Bild, das Grafiken, Grafikdesign,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72FC2022-B6B0-6CE3-ED9F-C176AADA6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97" y="5649555"/>
            <a:ext cx="3399632" cy="610173"/>
          </a:xfrm>
          <a:prstGeom prst="rect">
            <a:avLst/>
          </a:prstGeom>
        </p:spPr>
      </p:pic>
      <p:pic>
        <p:nvPicPr>
          <p:cNvPr id="13" name="Picture 9" descr="A collage of different colored squares&#10;&#10;Description automatically generated">
            <a:extLst>
              <a:ext uri="{FF2B5EF4-FFF2-40B4-BE49-F238E27FC236}">
                <a16:creationId xmlns:a16="http://schemas.microsoft.com/office/drawing/2014/main" id="{F65DE029-1517-BFB8-B8BB-3C0B704593A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5885" y="1854159"/>
            <a:ext cx="2593504" cy="3253328"/>
          </a:xfrm>
          <a:prstGeom prst="rect">
            <a:avLst/>
          </a:prstGeom>
        </p:spPr>
      </p:pic>
      <p:pic>
        <p:nvPicPr>
          <p:cNvPr id="15" name="Grafik 14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63D4760D-A91F-48F3-E0F8-70886A4A2A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420" y="1075451"/>
            <a:ext cx="2288966" cy="834377"/>
          </a:xfrm>
          <a:prstGeom prst="rect">
            <a:avLst/>
          </a:prstGeom>
        </p:spPr>
      </p:pic>
      <p:pic>
        <p:nvPicPr>
          <p:cNvPr id="17" name="Grafik 16" descr="Ein Bild, das Schrift, Grafiken, Grafikdesign, Logo enthält.&#10;&#10;KI-generierte Inhalte können fehlerhaft sein.">
            <a:extLst>
              <a:ext uri="{FF2B5EF4-FFF2-40B4-BE49-F238E27FC236}">
                <a16:creationId xmlns:a16="http://schemas.microsoft.com/office/drawing/2014/main" id="{E4D87D31-7BDB-8437-A154-86D0A8A13B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904" y="1752060"/>
            <a:ext cx="2528383" cy="1323975"/>
          </a:xfrm>
          <a:prstGeom prst="rect">
            <a:avLst/>
          </a:prstGeom>
        </p:spPr>
      </p:pic>
      <p:pic>
        <p:nvPicPr>
          <p:cNvPr id="19" name="Grafik 18" descr="Ein Bild, das Schrift, Grafiken, Text, Logo enthält.&#10;&#10;KI-generierte Inhalte können fehlerhaft sein.">
            <a:extLst>
              <a:ext uri="{FF2B5EF4-FFF2-40B4-BE49-F238E27FC236}">
                <a16:creationId xmlns:a16="http://schemas.microsoft.com/office/drawing/2014/main" id="{F3D45B95-8CA3-6EC7-ABD3-8C48F7B1F7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58" y="1973531"/>
            <a:ext cx="2347650" cy="79592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536D9F6-42D9-EA2E-6C3B-B04BF54C8C58}"/>
              </a:ext>
            </a:extLst>
          </p:cNvPr>
          <p:cNvSpPr txBox="1"/>
          <p:nvPr/>
        </p:nvSpPr>
        <p:spPr>
          <a:xfrm>
            <a:off x="1819992" y="3885331"/>
            <a:ext cx="32628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Methane 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Emissions 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Detection 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Using 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Satellites 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Assessment (MEDUSA)</a:t>
            </a:r>
          </a:p>
        </p:txBody>
      </p:sp>
      <p:pic>
        <p:nvPicPr>
          <p:cNvPr id="11" name="Grafik 10" descr="Ein Bild, das Kreis, Karte, Grafiken, Symbol enthält.&#10;&#10;Automatisch generierte Beschreibung">
            <a:extLst>
              <a:ext uri="{FF2B5EF4-FFF2-40B4-BE49-F238E27FC236}">
                <a16:creationId xmlns:a16="http://schemas.microsoft.com/office/drawing/2014/main" id="{2BFF9D11-EAAA-DA9D-0F93-CBF9CBD471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2284" y="4476868"/>
            <a:ext cx="1509136" cy="1536954"/>
          </a:xfrm>
          <a:prstGeom prst="rect">
            <a:avLst/>
          </a:prstGeom>
        </p:spPr>
      </p:pic>
      <p:pic>
        <p:nvPicPr>
          <p:cNvPr id="16" name="Grafik 15" descr="Ein Bild, das Text, Schrift, Screenshot, Grafiken enthält.&#10;&#10;KI-generierte Inhalte können fehlerhaft sein.">
            <a:extLst>
              <a:ext uri="{FF2B5EF4-FFF2-40B4-BE49-F238E27FC236}">
                <a16:creationId xmlns:a16="http://schemas.microsoft.com/office/drawing/2014/main" id="{2C6FCE04-84DD-BFC1-DF2F-84B7B556D3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755" y="5915392"/>
            <a:ext cx="2751462" cy="734082"/>
          </a:xfrm>
          <a:prstGeom prst="rect">
            <a:avLst/>
          </a:prstGeom>
        </p:spPr>
      </p:pic>
      <p:pic>
        <p:nvPicPr>
          <p:cNvPr id="24" name="Grafik 23" descr="Ein Bild, das Schrift, Grafiken, Logo, Screenshot enthält.&#10;&#10;KI-generierte Inhalte können fehlerhaft sein.">
            <a:extLst>
              <a:ext uri="{FF2B5EF4-FFF2-40B4-BE49-F238E27FC236}">
                <a16:creationId xmlns:a16="http://schemas.microsoft.com/office/drawing/2014/main" id="{F28DE856-9355-2616-4A45-9A752B929E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456" y="4927404"/>
            <a:ext cx="1647042" cy="1376963"/>
          </a:xfrm>
          <a:prstGeom prst="rect">
            <a:avLst/>
          </a:prstGeom>
        </p:spPr>
      </p:pic>
      <p:pic>
        <p:nvPicPr>
          <p:cNvPr id="9" name="Grafik 8" descr="Ein Bild, das Screenshot, Farbigkeit enthält.&#10;&#10;KI-generierte Inhalte können fehlerhaft sein.">
            <a:extLst>
              <a:ext uri="{FF2B5EF4-FFF2-40B4-BE49-F238E27FC236}">
                <a16:creationId xmlns:a16="http://schemas.microsoft.com/office/drawing/2014/main" id="{37C06982-EC40-715F-9FE0-E85331EFDB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66" y="4506848"/>
            <a:ext cx="2911538" cy="150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26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930B9-B6D5-1E51-C8A5-C2E33BEFD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C08814-EF2D-B5E5-F75C-C2AE4CDA2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6" y="116632"/>
            <a:ext cx="9120336" cy="864096"/>
          </a:xfrm>
        </p:spPr>
        <p:txBody>
          <a:bodyPr anchor="ctr"/>
          <a:lstStyle/>
          <a:p>
            <a:r>
              <a:rPr lang="en-US" dirty="0"/>
              <a:t>Satellite XCO2 and XCH4 retrievals …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5E19E2E-003B-70A2-42B7-AACA70213142}"/>
              </a:ext>
            </a:extLst>
          </p:cNvPr>
          <p:cNvSpPr txBox="1"/>
          <p:nvPr/>
        </p:nvSpPr>
        <p:spPr>
          <a:xfrm>
            <a:off x="1309194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1BF12BAE-F80E-1827-584B-F164E64E2C19}"/>
              </a:ext>
            </a:extLst>
          </p:cNvPr>
          <p:cNvSpPr txBox="1"/>
          <p:nvPr/>
        </p:nvSpPr>
        <p:spPr>
          <a:xfrm>
            <a:off x="1566247" y="1559734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" name="Textfeld 23">
            <a:extLst>
              <a:ext uri="{FF2B5EF4-FFF2-40B4-BE49-F238E27FC236}">
                <a16:creationId xmlns:a16="http://schemas.microsoft.com/office/drawing/2014/main" id="{21F624DD-789C-B11E-C581-9CED9B97C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596" y="2034169"/>
            <a:ext cx="5138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CCI Integration Meeting, ECMWF, 14-16 March 2011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9B54CAA-BD8A-D859-8FF8-E9F12864AAB3}"/>
              </a:ext>
            </a:extLst>
          </p:cNvPr>
          <p:cNvSpPr/>
          <p:nvPr/>
        </p:nvSpPr>
        <p:spPr>
          <a:xfrm>
            <a:off x="1190305" y="4978188"/>
            <a:ext cx="2148194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SCIAMACHY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6E180B1-2733-60BE-21AA-E5A6E7A12A35}"/>
              </a:ext>
            </a:extLst>
          </p:cNvPr>
          <p:cNvSpPr/>
          <p:nvPr/>
        </p:nvSpPr>
        <p:spPr>
          <a:xfrm>
            <a:off x="2495600" y="5249855"/>
            <a:ext cx="3586098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GOSAT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91DFA07-55EA-1E8E-959C-D629E2F05FD5}"/>
              </a:ext>
            </a:extLst>
          </p:cNvPr>
          <p:cNvSpPr/>
          <p:nvPr/>
        </p:nvSpPr>
        <p:spPr>
          <a:xfrm>
            <a:off x="3575720" y="5514379"/>
            <a:ext cx="2505979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OCO-2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0F02C3-84B1-2A36-BBDB-2C61DB7189B5}"/>
              </a:ext>
            </a:extLst>
          </p:cNvPr>
          <p:cNvSpPr/>
          <p:nvPr/>
        </p:nvSpPr>
        <p:spPr>
          <a:xfrm>
            <a:off x="4808822" y="5788232"/>
            <a:ext cx="1276746" cy="264679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GOSAT-2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DB9A213-77FA-1D7A-C49E-6F3D599D58BC}"/>
              </a:ext>
            </a:extLst>
          </p:cNvPr>
          <p:cNvSpPr/>
          <p:nvPr/>
        </p:nvSpPr>
        <p:spPr>
          <a:xfrm>
            <a:off x="6822831" y="4990318"/>
            <a:ext cx="2148194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SCIAMACHY</a:t>
            </a:r>
          </a:p>
        </p:txBody>
      </p:sp>
      <p:sp>
        <p:nvSpPr>
          <p:cNvPr id="17" name="Textfeld 18">
            <a:extLst>
              <a:ext uri="{FF2B5EF4-FFF2-40B4-BE49-F238E27FC236}">
                <a16:creationId xmlns:a16="http://schemas.microsoft.com/office/drawing/2014/main" id="{64386A9C-6188-7EA0-6405-0412E7E39B00}"/>
              </a:ext>
            </a:extLst>
          </p:cNvPr>
          <p:cNvSpPr txBox="1"/>
          <p:nvPr/>
        </p:nvSpPr>
        <p:spPr>
          <a:xfrm>
            <a:off x="6506571" y="5821666"/>
            <a:ext cx="519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2060"/>
                </a:solidFill>
                <a:latin typeface="Arial" panose="020B0604020202020204"/>
              </a:rPr>
              <a:t>+ TROPOMI/S5P, PRISMA, </a:t>
            </a:r>
            <a:r>
              <a:rPr lang="de-DE" dirty="0" err="1">
                <a:solidFill>
                  <a:srgbClr val="002060"/>
                </a:solidFill>
                <a:latin typeface="Arial" panose="020B0604020202020204"/>
              </a:rPr>
              <a:t>EnMAP</a:t>
            </a:r>
            <a:r>
              <a:rPr lang="de-DE" dirty="0">
                <a:solidFill>
                  <a:srgbClr val="002060"/>
                </a:solidFill>
                <a:latin typeface="Arial" panose="020B0604020202020204"/>
              </a:rPr>
              <a:t>, EMIT, …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2060"/>
                </a:solidFill>
                <a:latin typeface="Arial" panose="020B0604020202020204"/>
              </a:rPr>
              <a:t>+ </a:t>
            </a:r>
            <a:r>
              <a:rPr lang="de-DE" dirty="0" err="1">
                <a:solidFill>
                  <a:srgbClr val="002060"/>
                </a:solidFill>
                <a:latin typeface="Arial" panose="020B0604020202020204"/>
              </a:rPr>
              <a:t>future</a:t>
            </a:r>
            <a:r>
              <a:rPr lang="de-DE" dirty="0">
                <a:solidFill>
                  <a:srgbClr val="002060"/>
                </a:solidFill>
                <a:latin typeface="Arial" panose="020B0604020202020204"/>
              </a:rPr>
              <a:t> S5, GOSAT-GW, CO2M, … </a:t>
            </a:r>
          </a:p>
        </p:txBody>
      </p:sp>
      <p:pic>
        <p:nvPicPr>
          <p:cNvPr id="18" name="Grafik 17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A981C998-66A3-7730-E89B-723316C54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0" y="1044652"/>
            <a:ext cx="5815385" cy="3780000"/>
          </a:xfrm>
          <a:prstGeom prst="rect">
            <a:avLst/>
          </a:prstGeom>
        </p:spPr>
      </p:pic>
      <p:pic>
        <p:nvPicPr>
          <p:cNvPr id="19" name="Grafik 18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05F0D689-520F-2D8E-C78C-68EE42E47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79" y="1020260"/>
            <a:ext cx="5815385" cy="3780000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230BCBDC-9BF4-3654-1C58-AB2D0EFEE45D}"/>
              </a:ext>
            </a:extLst>
          </p:cNvPr>
          <p:cNvSpPr/>
          <p:nvPr/>
        </p:nvSpPr>
        <p:spPr>
          <a:xfrm>
            <a:off x="8112224" y="5261452"/>
            <a:ext cx="3586098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GOSAT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31F737B0-D9D5-0E1F-3305-1606C7F9F07A}"/>
              </a:ext>
            </a:extLst>
          </p:cNvPr>
          <p:cNvSpPr/>
          <p:nvPr/>
        </p:nvSpPr>
        <p:spPr>
          <a:xfrm>
            <a:off x="10421165" y="5528794"/>
            <a:ext cx="1276746" cy="264679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GOSAT-2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27C3FA7-A74C-2A58-9BEE-F1E7D727386B}"/>
              </a:ext>
            </a:extLst>
          </p:cNvPr>
          <p:cNvSpPr txBox="1"/>
          <p:nvPr/>
        </p:nvSpPr>
        <p:spPr>
          <a:xfrm>
            <a:off x="2795017" y="6511324"/>
            <a:ext cx="6601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See also: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https://climate.copernicus.eu/esotc/2024/trends-climate-indicators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752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5DBA7-9967-FCC5-1E30-36C674C53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03C72-D510-863B-9E48-FA8395BD7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6" y="116632"/>
            <a:ext cx="9120336" cy="864096"/>
          </a:xfrm>
        </p:spPr>
        <p:txBody>
          <a:bodyPr anchor="ctr"/>
          <a:lstStyle/>
          <a:p>
            <a:r>
              <a:rPr lang="en-US" dirty="0"/>
              <a:t>Satellite XCH4 retrievals …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6E9427B-19AE-DF23-2B59-1B4710A45AFB}"/>
              </a:ext>
            </a:extLst>
          </p:cNvPr>
          <p:cNvSpPr txBox="1"/>
          <p:nvPr/>
        </p:nvSpPr>
        <p:spPr>
          <a:xfrm>
            <a:off x="1309194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EBFCEDC7-D593-267E-E403-56EB19BDE813}"/>
              </a:ext>
            </a:extLst>
          </p:cNvPr>
          <p:cNvSpPr txBox="1"/>
          <p:nvPr/>
        </p:nvSpPr>
        <p:spPr>
          <a:xfrm>
            <a:off x="1566247" y="1559734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" name="Textfeld 23">
            <a:extLst>
              <a:ext uri="{FF2B5EF4-FFF2-40B4-BE49-F238E27FC236}">
                <a16:creationId xmlns:a16="http://schemas.microsoft.com/office/drawing/2014/main" id="{68E1A99C-C582-D8D1-B88E-170351773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596" y="2034169"/>
            <a:ext cx="5138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CCI Integration Meeting, ECMWF, 14-16 March 2011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4E35F00-5742-926B-E5FC-A29DDF86C5ED}"/>
              </a:ext>
            </a:extLst>
          </p:cNvPr>
          <p:cNvSpPr/>
          <p:nvPr/>
        </p:nvSpPr>
        <p:spPr>
          <a:xfrm>
            <a:off x="6822831" y="4990318"/>
            <a:ext cx="2148194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SCIAMACHY</a:t>
            </a:r>
          </a:p>
        </p:txBody>
      </p:sp>
      <p:pic>
        <p:nvPicPr>
          <p:cNvPr id="19" name="Grafik 18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FCFF8FAB-7E08-6432-FC79-73D6AF135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79" y="1020260"/>
            <a:ext cx="5815385" cy="3780000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259B6BDE-CEEE-5735-A502-16B1208A6EE0}"/>
              </a:ext>
            </a:extLst>
          </p:cNvPr>
          <p:cNvSpPr/>
          <p:nvPr/>
        </p:nvSpPr>
        <p:spPr>
          <a:xfrm>
            <a:off x="8112224" y="5261452"/>
            <a:ext cx="3586098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GOSAT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F373D58A-C7A4-A151-2633-76D9650B4E24}"/>
              </a:ext>
            </a:extLst>
          </p:cNvPr>
          <p:cNvSpPr/>
          <p:nvPr/>
        </p:nvSpPr>
        <p:spPr>
          <a:xfrm>
            <a:off x="10430130" y="5519829"/>
            <a:ext cx="1276746" cy="264679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GOSAT-2</a:t>
            </a:r>
          </a:p>
        </p:txBody>
      </p:sp>
      <p:pic>
        <p:nvPicPr>
          <p:cNvPr id="5" name="Grafik 4" descr="Ein Bild, das Text, Screenshot, Diagramm, Reihe enthält.&#10;&#10;KI-generierte Inhalte können fehlerhaft sein.">
            <a:extLst>
              <a:ext uri="{FF2B5EF4-FFF2-40B4-BE49-F238E27FC236}">
                <a16:creationId xmlns:a16="http://schemas.microsoft.com/office/drawing/2014/main" id="{8F469BD0-F2AB-2416-2AA7-F47B37743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27" y="1052736"/>
            <a:ext cx="5554285" cy="432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27344E4-1D97-5592-DDD8-BADD63A8DB60}"/>
              </a:ext>
            </a:extLst>
          </p:cNvPr>
          <p:cNvSpPr txBox="1"/>
          <p:nvPr/>
        </p:nvSpPr>
        <p:spPr>
          <a:xfrm>
            <a:off x="1198799" y="5477602"/>
            <a:ext cx="5058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 err="1">
                <a:highlight>
                  <a:srgbClr val="FFFFCC"/>
                </a:highlight>
              </a:rPr>
              <a:t>Methane</a:t>
            </a:r>
            <a:r>
              <a:rPr lang="de-DE" sz="2400" b="1" dirty="0">
                <a:highlight>
                  <a:srgbClr val="FFFFCC"/>
                </a:highlight>
              </a:rPr>
              <a:t> </a:t>
            </a:r>
            <a:r>
              <a:rPr lang="de-DE" sz="2400" b="1" dirty="0" err="1">
                <a:highlight>
                  <a:srgbClr val="FFFFCC"/>
                </a:highlight>
              </a:rPr>
              <a:t>growth</a:t>
            </a:r>
            <a:r>
              <a:rPr lang="de-DE" sz="2400" b="1" dirty="0">
                <a:highlight>
                  <a:srgbClr val="FFFFCC"/>
                </a:highlight>
              </a:rPr>
              <a:t> rate in 2024 </a:t>
            </a:r>
          </a:p>
          <a:p>
            <a:pPr algn="l"/>
            <a:r>
              <a:rPr lang="de-DE" sz="2400" b="1" dirty="0">
                <a:highlight>
                  <a:srgbClr val="FFFFCC"/>
                </a:highlight>
              </a:rPr>
              <a:t>high (~ 8 ppb) but not </a:t>
            </a:r>
            <a:r>
              <a:rPr lang="de-DE" sz="2400" b="1" dirty="0" err="1">
                <a:highlight>
                  <a:srgbClr val="FFFFCC"/>
                </a:highlight>
              </a:rPr>
              <a:t>record</a:t>
            </a:r>
            <a:r>
              <a:rPr lang="de-DE" sz="2400" b="1" dirty="0">
                <a:highlight>
                  <a:srgbClr val="FFFFCC"/>
                </a:highlight>
              </a:rPr>
              <a:t> high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5898418-E883-B592-8563-AC1E01729F53}"/>
              </a:ext>
            </a:extLst>
          </p:cNvPr>
          <p:cNvSpPr/>
          <p:nvPr/>
        </p:nvSpPr>
        <p:spPr>
          <a:xfrm>
            <a:off x="5701952" y="3900804"/>
            <a:ext cx="469128" cy="6246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E8C1876C-6603-010D-B5D0-B83BA6A6DAB1}"/>
              </a:ext>
            </a:extLst>
          </p:cNvPr>
          <p:cNvCxnSpPr>
            <a:cxnSpLocks/>
          </p:cNvCxnSpPr>
          <p:nvPr/>
        </p:nvCxnSpPr>
        <p:spPr>
          <a:xfrm flipV="1">
            <a:off x="5676703" y="4626211"/>
            <a:ext cx="216024" cy="8350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5FF253DF-9FD0-CE19-285F-E109B61EF20E}"/>
              </a:ext>
            </a:extLst>
          </p:cNvPr>
          <p:cNvSpPr txBox="1"/>
          <p:nvPr/>
        </p:nvSpPr>
        <p:spPr>
          <a:xfrm>
            <a:off x="2795017" y="6511324"/>
            <a:ext cx="6601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See also: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https://climate.copernicus.eu/esotc/2024/trends-climate-indicators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1" name="Textfeld 18">
            <a:extLst>
              <a:ext uri="{FF2B5EF4-FFF2-40B4-BE49-F238E27FC236}">
                <a16:creationId xmlns:a16="http://schemas.microsoft.com/office/drawing/2014/main" id="{E1108D03-882E-2CF7-10F1-7EA597AA7B5F}"/>
              </a:ext>
            </a:extLst>
          </p:cNvPr>
          <p:cNvSpPr txBox="1"/>
          <p:nvPr/>
        </p:nvSpPr>
        <p:spPr>
          <a:xfrm>
            <a:off x="6506571" y="5821666"/>
            <a:ext cx="519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2060"/>
                </a:solidFill>
                <a:latin typeface="Arial" panose="020B0604020202020204"/>
              </a:rPr>
              <a:t>+ TROPOMI/S5P, PRISMA, </a:t>
            </a:r>
            <a:r>
              <a:rPr lang="de-DE" dirty="0" err="1">
                <a:solidFill>
                  <a:srgbClr val="002060"/>
                </a:solidFill>
                <a:latin typeface="Arial" panose="020B0604020202020204"/>
              </a:rPr>
              <a:t>EnMAP</a:t>
            </a:r>
            <a:r>
              <a:rPr lang="de-DE" dirty="0">
                <a:solidFill>
                  <a:srgbClr val="002060"/>
                </a:solidFill>
                <a:latin typeface="Arial" panose="020B0604020202020204"/>
              </a:rPr>
              <a:t>, EMIT, …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2060"/>
                </a:solidFill>
                <a:latin typeface="Arial" panose="020B0604020202020204"/>
              </a:rPr>
              <a:t>+ </a:t>
            </a:r>
            <a:r>
              <a:rPr lang="de-DE" dirty="0" err="1">
                <a:solidFill>
                  <a:srgbClr val="002060"/>
                </a:solidFill>
                <a:latin typeface="Arial" panose="020B0604020202020204"/>
              </a:rPr>
              <a:t>future</a:t>
            </a:r>
            <a:r>
              <a:rPr lang="de-DE" dirty="0">
                <a:solidFill>
                  <a:srgbClr val="002060"/>
                </a:solidFill>
                <a:latin typeface="Arial" panose="020B0604020202020204"/>
              </a:rPr>
              <a:t> S5, GOSAT-GW, CO2M, … </a:t>
            </a:r>
          </a:p>
        </p:txBody>
      </p:sp>
    </p:spTree>
    <p:extLst>
      <p:ext uri="{BB962C8B-B14F-4D97-AF65-F5344CB8AC3E}">
        <p14:creationId xmlns:p14="http://schemas.microsoft.com/office/powerpoint/2010/main" val="4149910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BBA79-D2D0-329A-203F-E2C8DC1D1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2B400-5621-7C99-4740-77AD85240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6" y="116632"/>
            <a:ext cx="9120336" cy="864096"/>
          </a:xfrm>
        </p:spPr>
        <p:txBody>
          <a:bodyPr anchor="ctr"/>
          <a:lstStyle/>
          <a:p>
            <a:r>
              <a:rPr lang="en-US" dirty="0"/>
              <a:t>Satellite XCO2 retrievals …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7B51B34-330D-BA16-8DE6-295A150DC74B}"/>
              </a:ext>
            </a:extLst>
          </p:cNvPr>
          <p:cNvSpPr txBox="1"/>
          <p:nvPr/>
        </p:nvSpPr>
        <p:spPr>
          <a:xfrm>
            <a:off x="1309194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3346524F-E684-C376-66AA-E265F4590040}"/>
              </a:ext>
            </a:extLst>
          </p:cNvPr>
          <p:cNvSpPr txBox="1"/>
          <p:nvPr/>
        </p:nvSpPr>
        <p:spPr>
          <a:xfrm>
            <a:off x="1566247" y="1559734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" name="Textfeld 23">
            <a:extLst>
              <a:ext uri="{FF2B5EF4-FFF2-40B4-BE49-F238E27FC236}">
                <a16:creationId xmlns:a16="http://schemas.microsoft.com/office/drawing/2014/main" id="{CAE3F196-3601-50CD-E17B-F17759AE4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596" y="2034169"/>
            <a:ext cx="5138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CCI Integration Meeting, ECMWF, 14-16 March 2011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0A94BE3-28AD-4192-9BEA-3AF472D03852}"/>
              </a:ext>
            </a:extLst>
          </p:cNvPr>
          <p:cNvSpPr/>
          <p:nvPr/>
        </p:nvSpPr>
        <p:spPr>
          <a:xfrm>
            <a:off x="1190305" y="4978188"/>
            <a:ext cx="2148194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SCIAMACHY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BD4C927-1894-A247-9AAB-C7F9420252A8}"/>
              </a:ext>
            </a:extLst>
          </p:cNvPr>
          <p:cNvSpPr/>
          <p:nvPr/>
        </p:nvSpPr>
        <p:spPr>
          <a:xfrm>
            <a:off x="2495600" y="5249855"/>
            <a:ext cx="3586098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GOSAT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72E6EF5-44E5-10BD-8E29-9A3C5935A7C9}"/>
              </a:ext>
            </a:extLst>
          </p:cNvPr>
          <p:cNvSpPr/>
          <p:nvPr/>
        </p:nvSpPr>
        <p:spPr>
          <a:xfrm>
            <a:off x="3575720" y="5514379"/>
            <a:ext cx="2505979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OCO-2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E74A97-0B16-E50C-8DC5-934B7F972864}"/>
              </a:ext>
            </a:extLst>
          </p:cNvPr>
          <p:cNvSpPr/>
          <p:nvPr/>
        </p:nvSpPr>
        <p:spPr>
          <a:xfrm>
            <a:off x="4799857" y="5779267"/>
            <a:ext cx="1276746" cy="264679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GOSAT-2</a:t>
            </a:r>
          </a:p>
        </p:txBody>
      </p:sp>
      <p:pic>
        <p:nvPicPr>
          <p:cNvPr id="18" name="Grafik 17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2336CF98-7209-243B-8CB0-C8487C357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0" y="1044652"/>
            <a:ext cx="5815385" cy="3780000"/>
          </a:xfrm>
          <a:prstGeom prst="rect">
            <a:avLst/>
          </a:prstGeom>
        </p:spPr>
      </p:pic>
      <p:pic>
        <p:nvPicPr>
          <p:cNvPr id="5" name="Grafik 4" descr="Ein Bild, das Text, Screenshot, Diagramm, Reihe enthält.&#10;&#10;KI-generierte Inhalte können fehlerhaft sein.">
            <a:extLst>
              <a:ext uri="{FF2B5EF4-FFF2-40B4-BE49-F238E27FC236}">
                <a16:creationId xmlns:a16="http://schemas.microsoft.com/office/drawing/2014/main" id="{6D7DE1CB-399C-BEB3-1E51-2253BF315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8" y="1044652"/>
            <a:ext cx="5554286" cy="43200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10111AA7-BE45-6BD2-4616-312FB4134045}"/>
              </a:ext>
            </a:extLst>
          </p:cNvPr>
          <p:cNvSpPr/>
          <p:nvPr/>
        </p:nvSpPr>
        <p:spPr>
          <a:xfrm>
            <a:off x="11196779" y="3418655"/>
            <a:ext cx="469128" cy="6246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D55D62E3-755C-AE57-DF2A-1AEB44B35D36}"/>
              </a:ext>
            </a:extLst>
          </p:cNvPr>
          <p:cNvCxnSpPr>
            <a:cxnSpLocks/>
          </p:cNvCxnSpPr>
          <p:nvPr/>
        </p:nvCxnSpPr>
        <p:spPr>
          <a:xfrm flipV="1">
            <a:off x="10971518" y="4149080"/>
            <a:ext cx="322310" cy="13274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6BC21BAE-14F3-F743-3B1A-783DF194CDA4}"/>
              </a:ext>
            </a:extLst>
          </p:cNvPr>
          <p:cNvSpPr txBox="1"/>
          <p:nvPr/>
        </p:nvSpPr>
        <p:spPr>
          <a:xfrm>
            <a:off x="6772152" y="5557997"/>
            <a:ext cx="501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highlight>
                  <a:srgbClr val="FFFFCC"/>
                </a:highlight>
              </a:rPr>
              <a:t>XCO2 </a:t>
            </a:r>
            <a:r>
              <a:rPr lang="de-DE" sz="2400" b="1" dirty="0" err="1">
                <a:highlight>
                  <a:srgbClr val="FFFFCC"/>
                </a:highlight>
              </a:rPr>
              <a:t>growth</a:t>
            </a:r>
            <a:r>
              <a:rPr lang="de-DE" sz="2400" b="1" dirty="0">
                <a:highlight>
                  <a:srgbClr val="FFFFCC"/>
                </a:highlight>
              </a:rPr>
              <a:t> rate </a:t>
            </a:r>
            <a:r>
              <a:rPr lang="de-DE" sz="2400" b="1" dirty="0" err="1">
                <a:highlight>
                  <a:srgbClr val="FFFFCC"/>
                </a:highlight>
              </a:rPr>
              <a:t>very</a:t>
            </a:r>
            <a:r>
              <a:rPr lang="de-DE" sz="2400" b="1" dirty="0">
                <a:highlight>
                  <a:srgbClr val="FFFFCC"/>
                </a:highlight>
              </a:rPr>
              <a:t> high in 2024: ~ 3 ppm !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0EAEA19-ADD3-773C-250B-21C914F8A53B}"/>
              </a:ext>
            </a:extLst>
          </p:cNvPr>
          <p:cNvSpPr txBox="1"/>
          <p:nvPr/>
        </p:nvSpPr>
        <p:spPr>
          <a:xfrm>
            <a:off x="2795017" y="6511324"/>
            <a:ext cx="6601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See also: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https://climate.copernicus.eu/esotc/2024/trends-climate-indicators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1117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CA62A-7826-705A-0CFB-D62C19672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303A2-C4BD-AB5C-B4F9-2B48F595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6" y="116632"/>
            <a:ext cx="9120336" cy="864096"/>
          </a:xfrm>
        </p:spPr>
        <p:txBody>
          <a:bodyPr anchor="ctr"/>
          <a:lstStyle/>
          <a:p>
            <a:r>
              <a:rPr lang="en-US" dirty="0"/>
              <a:t>XCO2 and surface CO2 growth rates …</a:t>
            </a:r>
          </a:p>
        </p:txBody>
      </p:sp>
      <p:sp>
        <p:nvSpPr>
          <p:cNvPr id="4" name="Textfeld 23">
            <a:extLst>
              <a:ext uri="{FF2B5EF4-FFF2-40B4-BE49-F238E27FC236}">
                <a16:creationId xmlns:a16="http://schemas.microsoft.com/office/drawing/2014/main" id="{36697F9C-B9DE-0860-D0BF-4CEB878AB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596" y="2034169"/>
            <a:ext cx="5138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CCI Integration Meeting, ECMWF, 14-16 March 2011</a:t>
            </a:r>
          </a:p>
        </p:txBody>
      </p:sp>
      <p:pic>
        <p:nvPicPr>
          <p:cNvPr id="5" name="Grafik 4" descr="Ein Bild, das Text, Screenshot, Diagramm, Reihe enthält.&#10;&#10;KI-generierte Inhalte können fehlerhaft sein.">
            <a:extLst>
              <a:ext uri="{FF2B5EF4-FFF2-40B4-BE49-F238E27FC236}">
                <a16:creationId xmlns:a16="http://schemas.microsoft.com/office/drawing/2014/main" id="{A4187884-BDE3-79DD-AB2E-E19922FBB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8" y="1044652"/>
            <a:ext cx="5554286" cy="43200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839FD31C-5E89-5DA5-7C7B-3B5C99FE6BA0}"/>
              </a:ext>
            </a:extLst>
          </p:cNvPr>
          <p:cNvSpPr/>
          <p:nvPr/>
        </p:nvSpPr>
        <p:spPr>
          <a:xfrm>
            <a:off x="11196779" y="3418655"/>
            <a:ext cx="469128" cy="6246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3560664D-5B21-DE7D-074C-7B588196B450}"/>
              </a:ext>
            </a:extLst>
          </p:cNvPr>
          <p:cNvCxnSpPr>
            <a:cxnSpLocks/>
          </p:cNvCxnSpPr>
          <p:nvPr/>
        </p:nvCxnSpPr>
        <p:spPr>
          <a:xfrm flipV="1">
            <a:off x="10971518" y="4149080"/>
            <a:ext cx="322310" cy="13274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6C731BB5-0E6E-7601-CFDF-1C34AD88E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66" y="1818923"/>
            <a:ext cx="5923022" cy="3553813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4EC66C07-327F-1A15-4E01-7263477353FE}"/>
              </a:ext>
            </a:extLst>
          </p:cNvPr>
          <p:cNvSpPr/>
          <p:nvPr/>
        </p:nvSpPr>
        <p:spPr>
          <a:xfrm>
            <a:off x="5510782" y="2045967"/>
            <a:ext cx="571966" cy="6246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7CD7CF9-7CB3-3166-27A5-12720A5D5CD2}"/>
              </a:ext>
            </a:extLst>
          </p:cNvPr>
          <p:cNvSpPr txBox="1"/>
          <p:nvPr/>
        </p:nvSpPr>
        <p:spPr>
          <a:xfrm>
            <a:off x="2740164" y="1140912"/>
            <a:ext cx="3532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b="1" dirty="0">
                <a:highlight>
                  <a:srgbClr val="FFFFCC"/>
                </a:highlight>
              </a:rPr>
              <a:t>3.75 ppm </a:t>
            </a:r>
            <a:r>
              <a:rPr lang="de-DE" sz="2800" dirty="0">
                <a:highlight>
                  <a:srgbClr val="FFFFCC"/>
                </a:highlight>
              </a:rPr>
              <a:t>(global)</a:t>
            </a:r>
          </a:p>
          <a:p>
            <a:pPr algn="l"/>
            <a:r>
              <a:rPr lang="de-DE" sz="2000" dirty="0">
                <a:highlight>
                  <a:srgbClr val="FFFFCC"/>
                </a:highlight>
              </a:rPr>
              <a:t>3.33 ppm (Mauna Loa)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BD3F87E-AA65-6139-532F-42D17FED9A77}"/>
              </a:ext>
            </a:extLst>
          </p:cNvPr>
          <p:cNvSpPr txBox="1"/>
          <p:nvPr/>
        </p:nvSpPr>
        <p:spPr>
          <a:xfrm>
            <a:off x="623392" y="1140911"/>
            <a:ext cx="2624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highlight>
                  <a:srgbClr val="FFFFCC"/>
                </a:highlight>
              </a:rPr>
              <a:t>CO2 </a:t>
            </a:r>
            <a:r>
              <a:rPr lang="de-DE" sz="2400" b="1" dirty="0" err="1">
                <a:highlight>
                  <a:srgbClr val="FFFFCC"/>
                </a:highlight>
              </a:rPr>
              <a:t>surface</a:t>
            </a:r>
            <a:r>
              <a:rPr lang="de-DE" sz="2400" b="1" dirty="0">
                <a:highlight>
                  <a:srgbClr val="FFFFCC"/>
                </a:highlight>
              </a:rPr>
              <a:t> </a:t>
            </a:r>
            <a:r>
              <a:rPr lang="de-DE" sz="2400" b="1" dirty="0" err="1">
                <a:highlight>
                  <a:srgbClr val="FFFFCC"/>
                </a:highlight>
              </a:rPr>
              <a:t>data</a:t>
            </a:r>
            <a:r>
              <a:rPr lang="de-DE" sz="2400" b="1" dirty="0">
                <a:highlight>
                  <a:srgbClr val="FFFFCC"/>
                </a:highlight>
              </a:rPr>
              <a:t>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D5F8253-E63D-CF38-7BD9-A4208C4F3D45}"/>
              </a:ext>
            </a:extLst>
          </p:cNvPr>
          <p:cNvSpPr txBox="1"/>
          <p:nvPr/>
        </p:nvSpPr>
        <p:spPr>
          <a:xfrm>
            <a:off x="6772152" y="5557997"/>
            <a:ext cx="501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highlight>
                  <a:srgbClr val="FFFFCC"/>
                </a:highlight>
              </a:rPr>
              <a:t>XCO2 </a:t>
            </a:r>
            <a:r>
              <a:rPr lang="de-DE" sz="2400" b="1" dirty="0" err="1">
                <a:highlight>
                  <a:srgbClr val="FFFFCC"/>
                </a:highlight>
              </a:rPr>
              <a:t>growth</a:t>
            </a:r>
            <a:r>
              <a:rPr lang="de-DE" sz="2400" b="1" dirty="0">
                <a:highlight>
                  <a:srgbClr val="FFFFCC"/>
                </a:highlight>
              </a:rPr>
              <a:t> rate </a:t>
            </a:r>
            <a:r>
              <a:rPr lang="de-DE" sz="2400" b="1" dirty="0" err="1">
                <a:highlight>
                  <a:srgbClr val="FFFFCC"/>
                </a:highlight>
              </a:rPr>
              <a:t>very</a:t>
            </a:r>
            <a:r>
              <a:rPr lang="de-DE" sz="2400" b="1" dirty="0">
                <a:highlight>
                  <a:srgbClr val="FFFFCC"/>
                </a:highlight>
              </a:rPr>
              <a:t> high in 2024: ~ 3 ppm !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65DF703-04C5-6B0D-76A7-97D69BD9B25D}"/>
              </a:ext>
            </a:extLst>
          </p:cNvPr>
          <p:cNvSpPr txBox="1"/>
          <p:nvPr/>
        </p:nvSpPr>
        <p:spPr>
          <a:xfrm>
            <a:off x="2795017" y="6511324"/>
            <a:ext cx="6601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See also: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https://climate.copernicus.eu/esotc/2024/trends-climate-indicators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3903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48" y="116632"/>
            <a:ext cx="9120336" cy="864096"/>
          </a:xfrm>
        </p:spPr>
        <p:txBody>
          <a:bodyPr anchor="ctr"/>
          <a:lstStyle/>
          <a:p>
            <a:r>
              <a:rPr lang="en-US" dirty="0"/>
              <a:t>Emission </a:t>
            </a:r>
            <a:r>
              <a:rPr lang="en-US" dirty="0" err="1"/>
              <a:t>estim</a:t>
            </a:r>
            <a:r>
              <a:rPr lang="en-US" dirty="0"/>
              <a:t>. algos for localized sources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4C963A2-1F81-40EA-9864-9D8B6512C05D}"/>
              </a:ext>
            </a:extLst>
          </p:cNvPr>
          <p:cNvSpPr txBox="1"/>
          <p:nvPr/>
        </p:nvSpPr>
        <p:spPr>
          <a:xfrm>
            <a:off x="1415480" y="1137144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17" name="Grafik 16" descr="Ein Bild, das Text, Diagramm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E382513F-A08E-E0A6-A4EE-95C94B4FC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19" y="877248"/>
            <a:ext cx="8027965" cy="46503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F53FCE45-9F8F-C882-9318-E90F283C90F1}"/>
              </a:ext>
            </a:extLst>
          </p:cNvPr>
          <p:cNvSpPr/>
          <p:nvPr/>
        </p:nvSpPr>
        <p:spPr>
          <a:xfrm>
            <a:off x="6781042" y="2814944"/>
            <a:ext cx="2555317" cy="183620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4" name="Grafik 3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C59E4D18-1195-1D01-F5A9-F2505181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57" y="951695"/>
            <a:ext cx="3018916" cy="4005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204DB8A-D3AC-31BC-DD76-CC60B762DC50}"/>
              </a:ext>
            </a:extLst>
          </p:cNvPr>
          <p:cNvSpPr txBox="1"/>
          <p:nvPr/>
        </p:nvSpPr>
        <p:spPr>
          <a:xfrm>
            <a:off x="841901" y="5151879"/>
            <a:ext cx="60983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hlinkClick r:id="rId5"/>
              </a:rPr>
              <a:t>https://doi.org/10.6028/NIST.IR.8575</a:t>
            </a:r>
            <a:r>
              <a:rPr lang="de-DE" sz="1400" dirty="0"/>
              <a:t>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6D295D2-958E-5B2B-6704-5D762B39E11B}"/>
              </a:ext>
            </a:extLst>
          </p:cNvPr>
          <p:cNvSpPr txBox="1"/>
          <p:nvPr/>
        </p:nvSpPr>
        <p:spPr>
          <a:xfrm>
            <a:off x="6031294" y="5945952"/>
            <a:ext cx="60393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/>
              <a:t>Q[t/h] = </a:t>
            </a:r>
            <a:r>
              <a:rPr lang="el-GR" sz="2400" dirty="0"/>
              <a:t>Δ</a:t>
            </a:r>
            <a:r>
              <a:rPr lang="de-DE" sz="2400" dirty="0"/>
              <a:t>Ω[t/km</a:t>
            </a:r>
            <a:r>
              <a:rPr lang="de-DE" sz="2400" baseline="30000" dirty="0"/>
              <a:t>2</a:t>
            </a:r>
            <a:r>
              <a:rPr lang="de-DE" sz="2400" dirty="0"/>
              <a:t>] * </a:t>
            </a:r>
            <a:r>
              <a:rPr lang="el-GR" sz="2400" dirty="0"/>
              <a:t>Δ</a:t>
            </a:r>
            <a:r>
              <a:rPr lang="de-DE" sz="2400" dirty="0"/>
              <a:t>y[km] * U[km/h]</a:t>
            </a:r>
          </a:p>
          <a:p>
            <a:pPr algn="l"/>
            <a:r>
              <a:rPr lang="de-DE" dirty="0"/>
              <a:t>Emission ~ </a:t>
            </a:r>
            <a:r>
              <a:rPr lang="de-DE" dirty="0" err="1"/>
              <a:t>Column</a:t>
            </a:r>
            <a:r>
              <a:rPr lang="de-DE" dirty="0"/>
              <a:t> </a:t>
            </a:r>
            <a:r>
              <a:rPr lang="de-DE" dirty="0" err="1"/>
              <a:t>enhancement</a:t>
            </a:r>
            <a:r>
              <a:rPr lang="de-DE" dirty="0"/>
              <a:t> * Wind </a:t>
            </a:r>
            <a:r>
              <a:rPr lang="de-DE" dirty="0" err="1"/>
              <a:t>speed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5ADFD0E-6772-4B9B-FF38-1CF0C13BAABF}"/>
              </a:ext>
            </a:extLst>
          </p:cNvPr>
          <p:cNvSpPr/>
          <p:nvPr/>
        </p:nvSpPr>
        <p:spPr>
          <a:xfrm>
            <a:off x="4163073" y="5960387"/>
            <a:ext cx="750304" cy="7197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F2E46B0-C3F2-8047-B4C6-7898830C1401}"/>
              </a:ext>
            </a:extLst>
          </p:cNvPr>
          <p:cNvSpPr txBox="1"/>
          <p:nvPr/>
        </p:nvSpPr>
        <p:spPr>
          <a:xfrm>
            <a:off x="4196020" y="6084451"/>
            <a:ext cx="780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2400" dirty="0"/>
              <a:t>Δ</a:t>
            </a:r>
            <a:r>
              <a:rPr lang="de-DE" sz="2400" dirty="0"/>
              <a:t>Ω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7CBC3B4-2D73-1C6F-C095-8F7952AA4E28}"/>
              </a:ext>
            </a:extLst>
          </p:cNvPr>
          <p:cNvCxnSpPr>
            <a:cxnSpLocks/>
          </p:cNvCxnSpPr>
          <p:nvPr/>
        </p:nvCxnSpPr>
        <p:spPr>
          <a:xfrm>
            <a:off x="4990108" y="5952892"/>
            <a:ext cx="0" cy="751721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5589C880-628B-390A-335D-4638841E3EA3}"/>
              </a:ext>
            </a:extLst>
          </p:cNvPr>
          <p:cNvSpPr txBox="1"/>
          <p:nvPr/>
        </p:nvSpPr>
        <p:spPr>
          <a:xfrm>
            <a:off x="4961925" y="5773418"/>
            <a:ext cx="1069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Δ</a:t>
            </a:r>
            <a:r>
              <a:rPr lang="de-DE" sz="2400" dirty="0"/>
              <a:t>y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10A1BB0-8E25-99A4-AE86-1D8E8D65F78F}"/>
              </a:ext>
            </a:extLst>
          </p:cNvPr>
          <p:cNvCxnSpPr/>
          <p:nvPr/>
        </p:nvCxnSpPr>
        <p:spPr>
          <a:xfrm>
            <a:off x="5031568" y="6334165"/>
            <a:ext cx="72008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84BFE85E-697F-873B-15F0-4BD011F07315}"/>
              </a:ext>
            </a:extLst>
          </p:cNvPr>
          <p:cNvSpPr txBox="1"/>
          <p:nvPr/>
        </p:nvSpPr>
        <p:spPr>
          <a:xfrm>
            <a:off x="5408417" y="6285603"/>
            <a:ext cx="603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dirty="0"/>
              <a:t>U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21ECD76-AABB-430F-01ED-A5351BD58D51}"/>
              </a:ext>
            </a:extLst>
          </p:cNvPr>
          <p:cNvSpPr txBox="1"/>
          <p:nvPr/>
        </p:nvSpPr>
        <p:spPr>
          <a:xfrm>
            <a:off x="1954069" y="5532157"/>
            <a:ext cx="10153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/>
              <a:t>Integration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column</a:t>
            </a:r>
            <a:r>
              <a:rPr lang="de-DE" sz="1600" dirty="0"/>
              <a:t> </a:t>
            </a:r>
            <a:r>
              <a:rPr lang="de-DE" sz="1600" dirty="0" err="1"/>
              <a:t>enhancements</a:t>
            </a:r>
            <a:r>
              <a:rPr lang="de-DE" sz="1600" dirty="0"/>
              <a:t> </a:t>
            </a:r>
            <a:r>
              <a:rPr lang="de-DE" sz="1600" dirty="0" err="1"/>
              <a:t>times</a:t>
            </a:r>
            <a:r>
              <a:rPr lang="de-DE" sz="1600" dirty="0"/>
              <a:t> wind </a:t>
            </a:r>
            <a:r>
              <a:rPr lang="de-DE" sz="1600" dirty="0" err="1"/>
              <a:t>speed</a:t>
            </a:r>
            <a:r>
              <a:rPr lang="de-DE" sz="1600" dirty="0"/>
              <a:t> </a:t>
            </a:r>
            <a:r>
              <a:rPr lang="de-DE" sz="1600" dirty="0" err="1"/>
              <a:t>along</a:t>
            </a:r>
            <a:r>
              <a:rPr lang="de-DE" sz="1600" dirty="0"/>
              <a:t> </a:t>
            </a:r>
            <a:r>
              <a:rPr lang="de-DE" sz="1600" dirty="0" err="1"/>
              <a:t>transects</a:t>
            </a:r>
            <a:r>
              <a:rPr lang="de-DE" sz="1600" dirty="0"/>
              <a:t> </a:t>
            </a:r>
            <a:r>
              <a:rPr lang="de-DE" sz="1600" dirty="0" err="1"/>
              <a:t>perpendicular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wind / </a:t>
            </a:r>
            <a:r>
              <a:rPr lang="de-DE" sz="1600" dirty="0" err="1"/>
              <a:t>plume</a:t>
            </a:r>
            <a:r>
              <a:rPr lang="de-DE" sz="1600" dirty="0"/>
              <a:t> </a:t>
            </a:r>
            <a:r>
              <a:rPr lang="de-DE" sz="1600" dirty="0" err="1"/>
              <a:t>direction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125627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23DC9-817B-83CC-E35E-A4558FFD7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8F31F-6704-591C-28E7-441A360D9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116632"/>
            <a:ext cx="9264352" cy="864096"/>
          </a:xfrm>
        </p:spPr>
        <p:txBody>
          <a:bodyPr anchor="ctr"/>
          <a:lstStyle/>
          <a:p>
            <a:r>
              <a:rPr lang="en-US" dirty="0"/>
              <a:t>TROPOMI/S5P XCH</a:t>
            </a:r>
            <a:r>
              <a:rPr lang="en-US" baseline="-25000" dirty="0"/>
              <a:t>4</a:t>
            </a:r>
            <a:r>
              <a:rPr lang="en-US" dirty="0"/>
              <a:t> &amp; methane emissions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503E02D-8BF3-AD75-73D8-0131C1298B77}"/>
              </a:ext>
            </a:extLst>
          </p:cNvPr>
          <p:cNvSpPr txBox="1"/>
          <p:nvPr/>
        </p:nvSpPr>
        <p:spPr>
          <a:xfrm>
            <a:off x="1415480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B7552E-B9F1-ED83-668A-8BD81DCC5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676" y="1259836"/>
            <a:ext cx="4555308" cy="93160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FDAB7ED-654F-6C0C-8A3B-3DD0729CD004}"/>
              </a:ext>
            </a:extLst>
          </p:cNvPr>
          <p:cNvSpPr txBox="1"/>
          <p:nvPr/>
        </p:nvSpPr>
        <p:spPr>
          <a:xfrm>
            <a:off x="8227118" y="878503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err="1">
                <a:solidFill>
                  <a:srgbClr val="0070C0"/>
                </a:solidFill>
              </a:rPr>
              <a:t>Schneising</a:t>
            </a:r>
            <a:r>
              <a:rPr lang="de-DE" dirty="0">
                <a:solidFill>
                  <a:srgbClr val="0070C0"/>
                </a:solidFill>
              </a:rPr>
              <a:t> et al., ACP, 2020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BFBA98-D31E-A9D0-9874-B6559976D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4" y="2247506"/>
            <a:ext cx="4086726" cy="2210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5B144BA-2906-24E1-4B6B-21FAB6174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46" y="1542913"/>
            <a:ext cx="6300518" cy="96371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E805C26-4497-B440-0876-35C51E6084DB}"/>
              </a:ext>
            </a:extLst>
          </p:cNvPr>
          <p:cNvSpPr txBox="1"/>
          <p:nvPr/>
        </p:nvSpPr>
        <p:spPr>
          <a:xfrm>
            <a:off x="2311489" y="1049939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err="1">
                <a:solidFill>
                  <a:srgbClr val="0070C0"/>
                </a:solidFill>
              </a:rPr>
              <a:t>Schneising</a:t>
            </a:r>
            <a:r>
              <a:rPr lang="de-DE" dirty="0">
                <a:solidFill>
                  <a:srgbClr val="0070C0"/>
                </a:solidFill>
              </a:rPr>
              <a:t> et al., AMT, 2023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DDF1829-F8B9-3AE3-647F-8E101F3FD2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65" y="2552166"/>
            <a:ext cx="6650211" cy="3325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1EE4D76-98B1-6D2E-62E4-1A2F58695E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639" y="4578455"/>
            <a:ext cx="2072871" cy="214808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3756526-9229-5926-3A5B-5455BF268011}"/>
              </a:ext>
            </a:extLst>
          </p:cNvPr>
          <p:cNvSpPr txBox="1"/>
          <p:nvPr/>
        </p:nvSpPr>
        <p:spPr>
          <a:xfrm>
            <a:off x="7608168" y="4902279"/>
            <a:ext cx="2250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highlight>
                  <a:srgbClr val="FFFFCC"/>
                </a:highlight>
              </a:rPr>
              <a:t>Emission </a:t>
            </a:r>
            <a:r>
              <a:rPr lang="de-DE" sz="1600" b="1" dirty="0" err="1">
                <a:highlight>
                  <a:srgbClr val="FFFFCC"/>
                </a:highlight>
              </a:rPr>
              <a:t>estimates</a:t>
            </a:r>
            <a:r>
              <a:rPr lang="de-DE" sz="1600" b="1" dirty="0">
                <a:highlight>
                  <a:srgbClr val="FFFFCC"/>
                </a:highlight>
              </a:rPr>
              <a:t> via Cross-</a:t>
            </a:r>
            <a:r>
              <a:rPr lang="de-DE" sz="1600" b="1" dirty="0" err="1">
                <a:highlight>
                  <a:srgbClr val="FFFFCC"/>
                </a:highlight>
              </a:rPr>
              <a:t>Sectional</a:t>
            </a:r>
            <a:r>
              <a:rPr lang="de-DE" sz="1600" b="1" dirty="0">
                <a:highlight>
                  <a:srgbClr val="FFFFCC"/>
                </a:highlight>
              </a:rPr>
              <a:t>-Flux (CSF) </a:t>
            </a:r>
            <a:r>
              <a:rPr lang="de-DE" sz="1600" b="1" dirty="0" err="1">
                <a:highlight>
                  <a:srgbClr val="FFFFCC"/>
                </a:highlight>
              </a:rPr>
              <a:t>method</a:t>
            </a:r>
            <a:endParaRPr lang="de-DE" sz="1600" b="1" dirty="0">
              <a:highlight>
                <a:srgbClr val="FFFFCC"/>
              </a:highlight>
            </a:endParaRPr>
          </a:p>
          <a:p>
            <a:pPr algn="l"/>
            <a:r>
              <a:rPr lang="de-DE" sz="1600" b="1" dirty="0" err="1">
                <a:highlight>
                  <a:srgbClr val="FFFFCC"/>
                </a:highlight>
              </a:rPr>
              <a:t>for</a:t>
            </a:r>
            <a:r>
              <a:rPr lang="de-DE" sz="1600" b="1" dirty="0">
                <a:highlight>
                  <a:srgbClr val="FFFFCC"/>
                </a:highlight>
              </a:rPr>
              <a:t> 2018-2019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F379BFE-555F-FA17-E803-E5DD6CFA3DDF}"/>
              </a:ext>
            </a:extLst>
          </p:cNvPr>
          <p:cNvSpPr txBox="1"/>
          <p:nvPr/>
        </p:nvSpPr>
        <p:spPr>
          <a:xfrm>
            <a:off x="7905786" y="2287548"/>
            <a:ext cx="3058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err="1">
                <a:highlight>
                  <a:srgbClr val="FFFFCC"/>
                </a:highlight>
              </a:rPr>
              <a:t>Emissions</a:t>
            </a:r>
            <a:r>
              <a:rPr lang="de-DE" sz="1600" b="1" dirty="0">
                <a:highlight>
                  <a:srgbClr val="FFFFCC"/>
                </a:highlight>
              </a:rPr>
              <a:t> &amp; relative </a:t>
            </a:r>
            <a:r>
              <a:rPr lang="de-DE" sz="1600" b="1" dirty="0" err="1">
                <a:highlight>
                  <a:srgbClr val="FFFFCC"/>
                </a:highlight>
              </a:rPr>
              <a:t>leakage</a:t>
            </a:r>
            <a:r>
              <a:rPr lang="de-DE" sz="1600" b="1" dirty="0">
                <a:highlight>
                  <a:srgbClr val="FFFFCC"/>
                </a:highlight>
              </a:rPr>
              <a:t> </a:t>
            </a:r>
            <a:r>
              <a:rPr lang="de-DE" sz="1600" b="1" dirty="0" err="1">
                <a:highlight>
                  <a:srgbClr val="FFFFCC"/>
                </a:highlight>
              </a:rPr>
              <a:t>from</a:t>
            </a:r>
            <a:r>
              <a:rPr lang="de-DE" sz="1600" b="1" dirty="0">
                <a:highlight>
                  <a:srgbClr val="FFFFCC"/>
                </a:highlight>
              </a:rPr>
              <a:t> </a:t>
            </a:r>
            <a:r>
              <a:rPr lang="de-DE" sz="1600" b="1" dirty="0" err="1">
                <a:highlight>
                  <a:srgbClr val="FFFFCC"/>
                </a:highlight>
              </a:rPr>
              <a:t>oil</a:t>
            </a:r>
            <a:r>
              <a:rPr lang="de-DE" sz="1600" b="1" dirty="0">
                <a:highlight>
                  <a:srgbClr val="FFFFCC"/>
                </a:highlight>
              </a:rPr>
              <a:t> &amp; gas </a:t>
            </a:r>
            <a:r>
              <a:rPr lang="de-DE" sz="1600" b="1" dirty="0" err="1">
                <a:highlight>
                  <a:srgbClr val="FFFFCC"/>
                </a:highlight>
              </a:rPr>
              <a:t>fields</a:t>
            </a:r>
            <a:endParaRPr lang="de-DE" sz="1600" b="1" dirty="0">
              <a:highlight>
                <a:srgbClr val="FFFFCC"/>
              </a:highlight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93467F8-0FC6-E8D2-DD0C-DFB369A7B84B}"/>
              </a:ext>
            </a:extLst>
          </p:cNvPr>
          <p:cNvSpPr txBox="1"/>
          <p:nvPr/>
        </p:nvSpPr>
        <p:spPr>
          <a:xfrm>
            <a:off x="1447589" y="5922810"/>
            <a:ext cx="51815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 err="1"/>
              <a:t>Available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:</a:t>
            </a:r>
          </a:p>
          <a:p>
            <a:r>
              <a:rPr lang="de-DE" sz="1200" dirty="0">
                <a:solidFill>
                  <a:schemeClr val="accent6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https://www.iup.uni-bremen.de/carbon_ghg/products/tropomi_wfmd/</a:t>
            </a:r>
            <a:endParaRPr lang="de-DE" sz="1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200" dirty="0">
                <a:solidFill>
                  <a:schemeClr val="accent6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https://climate.esa.int/en/projects/ghgs/</a:t>
            </a:r>
            <a:endParaRPr lang="de-DE" sz="1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200" dirty="0">
                <a:solidFill>
                  <a:schemeClr val="accent6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https://catalogue.ceda.ac.uk/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26EFC96A-5EBA-DC7E-C5AA-117BBA955181}"/>
              </a:ext>
            </a:extLst>
          </p:cNvPr>
          <p:cNvCxnSpPr/>
          <p:nvPr/>
        </p:nvCxnSpPr>
        <p:spPr>
          <a:xfrm>
            <a:off x="9962398" y="5384233"/>
            <a:ext cx="360040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70D0A4A3-23B4-59BB-7B0E-DB865D9D1CE7}"/>
              </a:ext>
            </a:extLst>
          </p:cNvPr>
          <p:cNvSpPr txBox="1"/>
          <p:nvPr/>
        </p:nvSpPr>
        <p:spPr>
          <a:xfrm>
            <a:off x="9837099" y="5064633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</a:rPr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308194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619DB-ADA0-AE2E-35C6-FC66C3E52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5BD648-252D-BDE7-0B82-BD3782733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116632"/>
            <a:ext cx="9336360" cy="864096"/>
          </a:xfrm>
        </p:spPr>
        <p:txBody>
          <a:bodyPr anchor="ctr"/>
          <a:lstStyle/>
          <a:p>
            <a:r>
              <a:rPr lang="en-US" dirty="0"/>
              <a:t>Potential persistent emission hotspots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B1494C3-ACE8-075C-EF5F-539C741CDBE3}"/>
              </a:ext>
            </a:extLst>
          </p:cNvPr>
          <p:cNvSpPr txBox="1"/>
          <p:nvPr/>
        </p:nvSpPr>
        <p:spPr>
          <a:xfrm>
            <a:off x="1415480" y="853570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28BA480-B4AE-1494-F1F6-D0D444727A14}"/>
              </a:ext>
            </a:extLst>
          </p:cNvPr>
          <p:cNvSpPr txBox="1"/>
          <p:nvPr/>
        </p:nvSpPr>
        <p:spPr bwMode="auto">
          <a:xfrm>
            <a:off x="10948715" y="3288844"/>
            <a:ext cx="912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kern="0">
                <a:solidFill>
                  <a:prstClr val="white"/>
                </a:solidFill>
                <a:cs typeface="Arial"/>
              </a:rPr>
              <a:t>www.esa.int</a:t>
            </a:r>
            <a:endParaRPr lang="en-US" kern="0">
              <a:solidFill>
                <a:prstClr val="black"/>
              </a:solidFill>
              <a:cs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C2F8B4A-06E1-C8F2-8F06-E99B9C50AD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1739936" y="1880355"/>
            <a:ext cx="9170591" cy="4301807"/>
          </a:xfrm>
          <a:prstGeom prst="rect">
            <a:avLst/>
          </a:prstGeo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54A04C10-148E-3BCB-F95B-E61781CB4AC5}"/>
              </a:ext>
            </a:extLst>
          </p:cNvPr>
          <p:cNvSpPr/>
          <p:nvPr/>
        </p:nvSpPr>
        <p:spPr bwMode="auto">
          <a:xfrm rot="19101402">
            <a:off x="1589460" y="3719615"/>
            <a:ext cx="1387545" cy="358118"/>
          </a:xfrm>
          <a:prstGeom prst="rightArrow">
            <a:avLst>
              <a:gd name="adj1" fmla="val 50000"/>
              <a:gd name="adj2" fmla="val 50000"/>
            </a:avLst>
          </a:prstGeom>
          <a:solidFill>
            <a:sysClr val="windowText" lastClr="000000">
              <a:alpha val="40000"/>
            </a:sysClr>
          </a:solidFill>
          <a:ln w="19050" cap="flat" cmpd="sng" algn="ctr">
            <a:solidFill>
              <a:sysClr val="windowText" lastClr="000000">
                <a:alpha val="7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BF29B59-6F22-AC54-FA29-9C9B34A8E8F8}"/>
              </a:ext>
            </a:extLst>
          </p:cNvPr>
          <p:cNvSpPr/>
          <p:nvPr/>
        </p:nvSpPr>
        <p:spPr bwMode="auto">
          <a:xfrm>
            <a:off x="841172" y="3252983"/>
            <a:ext cx="1440000" cy="1549879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50800" cap="flat" cmpd="sng" algn="ctr">
            <a:solidFill>
              <a:srgbClr val="0000FF"/>
            </a:solidFill>
            <a:prstDash val="solid"/>
            <a:miter lim="800000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EDAC509-E57C-F1FB-C4E4-972911BF0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15383" y="3762790"/>
            <a:ext cx="1255731" cy="93300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97E3041-F081-B4DE-D4F4-527D14BCA104}"/>
              </a:ext>
            </a:extLst>
          </p:cNvPr>
          <p:cNvSpPr txBox="1"/>
          <p:nvPr/>
        </p:nvSpPr>
        <p:spPr bwMode="auto">
          <a:xfrm>
            <a:off x="951230" y="3237526"/>
            <a:ext cx="1219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prstClr val="black"/>
                </a:solidFill>
                <a:cs typeface="Arial" panose="020B0604020202020204" pitchFamily="34" charset="0"/>
              </a:rPr>
              <a:t>Permian</a:t>
            </a:r>
          </a:p>
          <a:p>
            <a:pPr algn="ctr">
              <a:defRPr/>
            </a:pPr>
            <a:r>
              <a:rPr lang="en-US" sz="1200" kern="0" dirty="0">
                <a:solidFill>
                  <a:prstClr val="black"/>
                </a:solidFill>
                <a:cs typeface="Arial" panose="020B0604020202020204" pitchFamily="34" charset="0"/>
              </a:rPr>
              <a:t>Oil and gas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20711B1-8884-6B06-C5E1-2B93446E82A3}"/>
              </a:ext>
            </a:extLst>
          </p:cNvPr>
          <p:cNvSpPr txBox="1"/>
          <p:nvPr/>
        </p:nvSpPr>
        <p:spPr bwMode="auto">
          <a:xfrm>
            <a:off x="6982270" y="1206844"/>
            <a:ext cx="5112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600" kern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Automated persistent hotspot detection, quantification, and source type assignment based on monthly data</a:t>
            </a: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C99831D4-6F2B-E772-F07F-41221E412C25}"/>
              </a:ext>
            </a:extLst>
          </p:cNvPr>
          <p:cNvSpPr/>
          <p:nvPr/>
        </p:nvSpPr>
        <p:spPr bwMode="auto">
          <a:xfrm rot="14772618">
            <a:off x="7279854" y="3714448"/>
            <a:ext cx="1387543" cy="358118"/>
          </a:xfrm>
          <a:prstGeom prst="rightArrow">
            <a:avLst>
              <a:gd name="adj1" fmla="val 50000"/>
              <a:gd name="adj2" fmla="val 50000"/>
            </a:avLst>
          </a:prstGeom>
          <a:solidFill>
            <a:sysClr val="windowText" lastClr="000000">
              <a:alpha val="40000"/>
            </a:sysClr>
          </a:solidFill>
          <a:ln w="19050" cap="flat" cmpd="sng" algn="ctr">
            <a:solidFill>
              <a:sysClr val="windowText" lastClr="000000">
                <a:alpha val="7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42E7900B-6027-570D-2CAE-35B8FDA60335}"/>
              </a:ext>
            </a:extLst>
          </p:cNvPr>
          <p:cNvSpPr/>
          <p:nvPr/>
        </p:nvSpPr>
        <p:spPr bwMode="auto">
          <a:xfrm rot="19906894">
            <a:off x="5594798" y="4282590"/>
            <a:ext cx="1308926" cy="379628"/>
          </a:xfrm>
          <a:prstGeom prst="rightArrow">
            <a:avLst>
              <a:gd name="adj1" fmla="val 50000"/>
              <a:gd name="adj2" fmla="val 50000"/>
            </a:avLst>
          </a:prstGeom>
          <a:solidFill>
            <a:sysClr val="windowText" lastClr="000000">
              <a:alpha val="40000"/>
            </a:sysClr>
          </a:solidFill>
          <a:ln w="19050" cap="flat" cmpd="sng" algn="ctr">
            <a:solidFill>
              <a:sysClr val="windowText" lastClr="000000">
                <a:alpha val="7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87F6700-5DA8-7E1D-76B2-97D1B8319F30}"/>
              </a:ext>
            </a:extLst>
          </p:cNvPr>
          <p:cNvSpPr/>
          <p:nvPr/>
        </p:nvSpPr>
        <p:spPr bwMode="auto">
          <a:xfrm>
            <a:off x="4888239" y="4318707"/>
            <a:ext cx="1440000" cy="1851898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50800" cap="flat" cmpd="sng" algn="ctr">
            <a:solidFill>
              <a:srgbClr val="228833"/>
            </a:solidFill>
            <a:prstDash val="solid"/>
            <a:miter lim="800000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1B950DD-5BF9-BB86-FAE7-C22FFA805905}"/>
              </a:ext>
            </a:extLst>
          </p:cNvPr>
          <p:cNvSpPr txBox="1"/>
          <p:nvPr/>
        </p:nvSpPr>
        <p:spPr bwMode="auto">
          <a:xfrm>
            <a:off x="4907768" y="4318707"/>
            <a:ext cx="14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prstClr val="black"/>
                </a:solidFill>
                <a:cs typeface="Arial" panose="020B0604020202020204" pitchFamily="34" charset="0"/>
              </a:rPr>
              <a:t>South Sudan</a:t>
            </a:r>
            <a:endParaRPr lang="en-US" sz="1600" kern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200" kern="0" dirty="0">
                <a:solidFill>
                  <a:prstClr val="black"/>
                </a:solidFill>
                <a:cs typeface="Arial" panose="020B0604020202020204" pitchFamily="34" charset="0"/>
              </a:rPr>
              <a:t>Wetland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D52398C-F3EF-05EA-0C34-32B795636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005871" y="4816793"/>
            <a:ext cx="1173087" cy="1248737"/>
          </a:xfrm>
          <a:prstGeom prst="rect">
            <a:avLst/>
          </a:prstGeom>
        </p:spPr>
      </p:pic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F20DE2B5-C806-17E4-B7E1-36B50FFAC585}"/>
              </a:ext>
            </a:extLst>
          </p:cNvPr>
          <p:cNvSpPr/>
          <p:nvPr/>
        </p:nvSpPr>
        <p:spPr bwMode="auto">
          <a:xfrm>
            <a:off x="7464531" y="4403046"/>
            <a:ext cx="1692000" cy="1778958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50800" cap="flat" cmpd="sng" algn="ctr">
            <a:solidFill>
              <a:srgbClr val="0000FF"/>
            </a:solidFill>
            <a:prstDash val="solid"/>
            <a:miter lim="800000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sz="1600" kern="0">
              <a:solidFill>
                <a:prstClr val="white"/>
              </a:solidFill>
              <a:cs typeface="Arial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77E2059-7C83-9063-14DC-D16297E0D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552358" y="4949113"/>
            <a:ext cx="1498838" cy="1111118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6F1FDD5D-6D5B-7870-1A42-F92D5C329796}"/>
              </a:ext>
            </a:extLst>
          </p:cNvPr>
          <p:cNvSpPr txBox="1"/>
          <p:nvPr/>
        </p:nvSpPr>
        <p:spPr bwMode="auto">
          <a:xfrm>
            <a:off x="7544146" y="4426891"/>
            <a:ext cx="15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prstClr val="black"/>
                </a:solidFill>
                <a:cs typeface="Arial"/>
              </a:rPr>
              <a:t>Turkmenistan</a:t>
            </a:r>
            <a:endParaRPr lang="en-US" kern="0" dirty="0">
              <a:solidFill>
                <a:prstClr val="black"/>
              </a:solidFill>
              <a:cs typeface="Arial"/>
            </a:endParaRPr>
          </a:p>
          <a:p>
            <a:pPr algn="ctr">
              <a:defRPr/>
            </a:pPr>
            <a:r>
              <a:rPr lang="en-US" sz="1200" kern="0" dirty="0">
                <a:solidFill>
                  <a:prstClr val="black"/>
                </a:solidFill>
                <a:cs typeface="Arial"/>
              </a:rPr>
              <a:t>Oil and gas</a:t>
            </a:r>
            <a:endParaRPr lang="en-US" kern="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468744B3-D12C-11EA-B1F1-D4DF21301591}"/>
              </a:ext>
            </a:extLst>
          </p:cNvPr>
          <p:cNvSpPr/>
          <p:nvPr/>
        </p:nvSpPr>
        <p:spPr bwMode="auto">
          <a:xfrm rot="2855011">
            <a:off x="5461651" y="2090209"/>
            <a:ext cx="1308926" cy="379628"/>
          </a:xfrm>
          <a:prstGeom prst="rightArrow">
            <a:avLst>
              <a:gd name="adj1" fmla="val 50000"/>
              <a:gd name="adj2" fmla="val 50000"/>
            </a:avLst>
          </a:prstGeom>
          <a:solidFill>
            <a:sysClr val="windowText" lastClr="000000">
              <a:alpha val="40000"/>
            </a:sysClr>
          </a:solidFill>
          <a:ln w="19050" cap="flat" cmpd="sng" algn="ctr">
            <a:solidFill>
              <a:sysClr val="windowText" lastClr="000000">
                <a:alpha val="7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FB4F3BA3-5000-3C32-FEBF-471A3513E24B}"/>
              </a:ext>
            </a:extLst>
          </p:cNvPr>
          <p:cNvSpPr/>
          <p:nvPr/>
        </p:nvSpPr>
        <p:spPr bwMode="auto">
          <a:xfrm>
            <a:off x="5435438" y="965149"/>
            <a:ext cx="1440000" cy="1488761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50800" cap="flat" cmpd="sng" algn="ctr">
            <a:solidFill>
              <a:srgbClr val="FF0000"/>
            </a:solidFill>
            <a:prstDash val="solid"/>
            <a:miter lim="800000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sz="1600" kern="0">
              <a:solidFill>
                <a:prstClr val="white"/>
              </a:solidFill>
              <a:cs typeface="Arial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B62118A-B0AD-72EE-6443-2C66DFA5F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559802" y="1430244"/>
            <a:ext cx="1170632" cy="947956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252D2E84-6F94-6CA4-BCB2-55030EFBE681}"/>
              </a:ext>
            </a:extLst>
          </p:cNvPr>
          <p:cNvSpPr txBox="1"/>
          <p:nvPr/>
        </p:nvSpPr>
        <p:spPr bwMode="auto">
          <a:xfrm>
            <a:off x="5596701" y="983273"/>
            <a:ext cx="111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prstClr val="black"/>
                </a:solidFill>
                <a:cs typeface="Arial"/>
              </a:rPr>
              <a:t>USCB</a:t>
            </a:r>
            <a:endParaRPr lang="en-US" kern="0" dirty="0">
              <a:solidFill>
                <a:prstClr val="black"/>
              </a:solidFill>
              <a:cs typeface="Arial"/>
            </a:endParaRPr>
          </a:p>
          <a:p>
            <a:pPr algn="ctr">
              <a:defRPr/>
            </a:pPr>
            <a:r>
              <a:rPr lang="en-US" sz="1200" kern="0" dirty="0">
                <a:solidFill>
                  <a:prstClr val="black"/>
                </a:solidFill>
                <a:cs typeface="Arial"/>
              </a:rPr>
              <a:t>Coal</a:t>
            </a:r>
            <a:endParaRPr lang="en-US" kern="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38A76A11-545D-9C11-2787-979021C8DDB5}"/>
              </a:ext>
            </a:extLst>
          </p:cNvPr>
          <p:cNvSpPr/>
          <p:nvPr/>
        </p:nvSpPr>
        <p:spPr bwMode="auto">
          <a:xfrm rot="1309107">
            <a:off x="4584852" y="2662886"/>
            <a:ext cx="1308926" cy="379628"/>
          </a:xfrm>
          <a:prstGeom prst="rightArrow">
            <a:avLst>
              <a:gd name="adj1" fmla="val 50000"/>
              <a:gd name="adj2" fmla="val 50000"/>
            </a:avLst>
          </a:prstGeom>
          <a:solidFill>
            <a:sysClr val="windowText" lastClr="000000">
              <a:alpha val="40000"/>
            </a:sysClr>
          </a:solidFill>
          <a:ln w="19050" cap="flat" cmpd="sng" algn="ctr">
            <a:solidFill>
              <a:sysClr val="windowText" lastClr="000000">
                <a:alpha val="7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B83BDD7C-BF2A-9815-353E-4AFAD9A34D70}"/>
              </a:ext>
            </a:extLst>
          </p:cNvPr>
          <p:cNvSpPr/>
          <p:nvPr/>
        </p:nvSpPr>
        <p:spPr bwMode="auto">
          <a:xfrm>
            <a:off x="3886510" y="1264744"/>
            <a:ext cx="1440000" cy="1778958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50800" cap="flat" cmpd="sng" algn="ctr">
            <a:solidFill>
              <a:srgbClr val="FFD700"/>
            </a:solidFill>
            <a:prstDash val="solid"/>
            <a:miter lim="800000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sz="1600" kern="0">
              <a:solidFill>
                <a:prstClr val="white"/>
              </a:solidFill>
              <a:cs typeface="Arial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0489D13E-0A27-741E-5029-A91C50392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973905" y="1754364"/>
            <a:ext cx="1224693" cy="1187054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CF72F837-2CA4-EC4D-0267-E8F1069D54CB}"/>
              </a:ext>
            </a:extLst>
          </p:cNvPr>
          <p:cNvSpPr txBox="1"/>
          <p:nvPr/>
        </p:nvSpPr>
        <p:spPr bwMode="auto">
          <a:xfrm>
            <a:off x="4109707" y="1254484"/>
            <a:ext cx="993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prstClr val="black"/>
                </a:solidFill>
                <a:cs typeface="Arial"/>
              </a:rPr>
              <a:t>Madrid</a:t>
            </a:r>
            <a:endParaRPr lang="en-US" kern="0" dirty="0">
              <a:solidFill>
                <a:prstClr val="black"/>
              </a:solidFill>
              <a:cs typeface="Arial"/>
            </a:endParaRPr>
          </a:p>
          <a:p>
            <a:pPr algn="ctr">
              <a:defRPr/>
            </a:pPr>
            <a:r>
              <a:rPr lang="en-US" sz="1200" kern="0" dirty="0">
                <a:solidFill>
                  <a:prstClr val="black"/>
                </a:solidFill>
                <a:cs typeface="Arial"/>
              </a:rPr>
              <a:t>Landfills</a:t>
            </a:r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718F1CDC-B40A-822B-B531-0E16DF90195C}"/>
              </a:ext>
            </a:extLst>
          </p:cNvPr>
          <p:cNvSpPr/>
          <p:nvPr/>
        </p:nvSpPr>
        <p:spPr bwMode="auto">
          <a:xfrm rot="6727070">
            <a:off x="10143127" y="4149125"/>
            <a:ext cx="1308926" cy="379628"/>
          </a:xfrm>
          <a:prstGeom prst="rightArrow">
            <a:avLst>
              <a:gd name="adj1" fmla="val 50000"/>
              <a:gd name="adj2" fmla="val 50000"/>
            </a:avLst>
          </a:prstGeom>
          <a:solidFill>
            <a:sysClr val="windowText" lastClr="000000">
              <a:alpha val="40000"/>
            </a:sysClr>
          </a:solidFill>
          <a:ln w="19050" cap="flat" cmpd="sng" algn="ctr">
            <a:solidFill>
              <a:sysClr val="windowText" lastClr="000000">
                <a:alpha val="7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D465AD3F-CA25-524A-3A07-F20C85BC2DCC}"/>
              </a:ext>
            </a:extLst>
          </p:cNvPr>
          <p:cNvSpPr/>
          <p:nvPr/>
        </p:nvSpPr>
        <p:spPr bwMode="auto">
          <a:xfrm>
            <a:off x="10488649" y="2781380"/>
            <a:ext cx="1439999" cy="180000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50800" cap="flat" cmpd="sng" algn="ctr">
            <a:solidFill>
              <a:srgbClr val="FF0000"/>
            </a:solidFill>
            <a:prstDash val="solid"/>
            <a:miter lim="800000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sz="1600" kern="0">
              <a:solidFill>
                <a:prstClr val="white"/>
              </a:solidFill>
              <a:cs typeface="Arial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893FFDA-53CB-39AA-66AB-51489B90FD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0648753" y="3288844"/>
            <a:ext cx="1110185" cy="1248392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BFBC55C6-E0FD-41DB-CAEC-451B8F51F18B}"/>
              </a:ext>
            </a:extLst>
          </p:cNvPr>
          <p:cNvSpPr txBox="1"/>
          <p:nvPr/>
        </p:nvSpPr>
        <p:spPr bwMode="auto">
          <a:xfrm>
            <a:off x="10527069" y="2795771"/>
            <a:ext cx="136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prstClr val="black"/>
                </a:solidFill>
                <a:cs typeface="Arial"/>
              </a:rPr>
              <a:t>Queensland</a:t>
            </a:r>
            <a:endParaRPr lang="en-US" kern="0" dirty="0">
              <a:solidFill>
                <a:prstClr val="black"/>
              </a:solidFill>
              <a:cs typeface="Arial"/>
            </a:endParaRPr>
          </a:p>
          <a:p>
            <a:pPr algn="ctr">
              <a:defRPr/>
            </a:pPr>
            <a:r>
              <a:rPr lang="en-US" sz="1200" kern="0" dirty="0">
                <a:solidFill>
                  <a:prstClr val="black"/>
                </a:solidFill>
                <a:cs typeface="Arial"/>
              </a:rPr>
              <a:t>Coal</a:t>
            </a:r>
            <a:endParaRPr lang="en-US" kern="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C7F6D94-8AC0-53F3-8770-3843E2B2DEB6}"/>
              </a:ext>
            </a:extLst>
          </p:cNvPr>
          <p:cNvSpPr txBox="1"/>
          <p:nvPr/>
        </p:nvSpPr>
        <p:spPr bwMode="auto">
          <a:xfrm>
            <a:off x="8385977" y="1900670"/>
            <a:ext cx="2504274" cy="323165"/>
          </a:xfrm>
          <a:prstGeom prst="rect">
            <a:avLst/>
          </a:prstGeom>
          <a:solidFill>
            <a:sysClr val="window" lastClr="FFFFFF">
              <a:alpha val="67000"/>
            </a:sysClr>
          </a:solid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500" kern="0" dirty="0" err="1">
                <a:solidFill>
                  <a:srgbClr val="C00000"/>
                </a:solidFill>
                <a:cs typeface="Arial"/>
              </a:rPr>
              <a:t>Vanselow</a:t>
            </a:r>
            <a:r>
              <a:rPr lang="en-US" sz="1500" kern="0" dirty="0">
                <a:solidFill>
                  <a:srgbClr val="C00000"/>
                </a:solidFill>
                <a:cs typeface="Arial"/>
              </a:rPr>
              <a:t> et al., ACP, 2024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A7E2CAB-F030-2E0A-4671-D4A058155D5C}"/>
              </a:ext>
            </a:extLst>
          </p:cNvPr>
          <p:cNvSpPr txBox="1"/>
          <p:nvPr/>
        </p:nvSpPr>
        <p:spPr>
          <a:xfrm>
            <a:off x="655122" y="808576"/>
            <a:ext cx="2953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highlight>
                  <a:srgbClr val="FFFFCC"/>
                </a:highlight>
              </a:rPr>
              <a:t>Emission </a:t>
            </a:r>
            <a:r>
              <a:rPr lang="de-DE" sz="1600" b="1" dirty="0" err="1">
                <a:highlight>
                  <a:srgbClr val="FFFFCC"/>
                </a:highlight>
              </a:rPr>
              <a:t>estimates</a:t>
            </a:r>
            <a:r>
              <a:rPr lang="de-DE" sz="1600" b="1" dirty="0">
                <a:highlight>
                  <a:srgbClr val="FFFFCC"/>
                </a:highlight>
              </a:rPr>
              <a:t> </a:t>
            </a:r>
            <a:r>
              <a:rPr lang="de-DE" sz="1600" b="1" dirty="0" err="1">
                <a:highlight>
                  <a:srgbClr val="FFFFCC"/>
                </a:highlight>
              </a:rPr>
              <a:t>based</a:t>
            </a:r>
            <a:r>
              <a:rPr lang="de-DE" sz="1600" b="1" dirty="0">
                <a:highlight>
                  <a:srgbClr val="FFFFCC"/>
                </a:highlight>
              </a:rPr>
              <a:t> on TROPOMI/S5P WFMD v1.8 XCH4 </a:t>
            </a:r>
            <a:r>
              <a:rPr lang="de-DE" sz="1600" b="1" dirty="0" err="1">
                <a:highlight>
                  <a:srgbClr val="FFFFCC"/>
                </a:highlight>
              </a:rPr>
              <a:t>retrievals</a:t>
            </a:r>
            <a:r>
              <a:rPr lang="de-DE" sz="1600" b="1" dirty="0">
                <a:highlight>
                  <a:srgbClr val="FFFFCC"/>
                </a:highlight>
              </a:rPr>
              <a:t> &amp; </a:t>
            </a:r>
            <a:r>
              <a:rPr lang="de-DE" sz="1600" b="1" dirty="0" err="1">
                <a:highlight>
                  <a:srgbClr val="FFFFCC"/>
                </a:highlight>
              </a:rPr>
              <a:t>mass</a:t>
            </a:r>
            <a:r>
              <a:rPr lang="de-DE" sz="1600" b="1" dirty="0">
                <a:highlight>
                  <a:srgbClr val="FFFFCC"/>
                </a:highlight>
              </a:rPr>
              <a:t> </a:t>
            </a:r>
            <a:r>
              <a:rPr lang="de-DE" sz="1600" b="1" dirty="0" err="1">
                <a:highlight>
                  <a:srgbClr val="FFFFCC"/>
                </a:highlight>
              </a:rPr>
              <a:t>balance</a:t>
            </a:r>
            <a:r>
              <a:rPr lang="de-DE" sz="1600" b="1" dirty="0">
                <a:highlight>
                  <a:srgbClr val="FFFFCC"/>
                </a:highlight>
              </a:rPr>
              <a:t> </a:t>
            </a:r>
            <a:r>
              <a:rPr lang="de-DE" sz="1600" b="1" dirty="0" err="1">
                <a:highlight>
                  <a:srgbClr val="FFFFCC"/>
                </a:highlight>
              </a:rPr>
              <a:t>method</a:t>
            </a:r>
            <a:r>
              <a:rPr lang="de-DE" sz="1600" b="1" dirty="0">
                <a:highlight>
                  <a:srgbClr val="FFFFCC"/>
                </a:highlight>
              </a:rPr>
              <a:t>: 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304B1ECC-604A-F7C2-664E-3EC6C708EC81}"/>
              </a:ext>
            </a:extLst>
          </p:cNvPr>
          <p:cNvSpPr txBox="1"/>
          <p:nvPr/>
        </p:nvSpPr>
        <p:spPr>
          <a:xfrm>
            <a:off x="1788633" y="6300028"/>
            <a:ext cx="9101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highlight>
                  <a:srgbClr val="FFFFCC"/>
                </a:highlight>
              </a:rPr>
              <a:t>217 </a:t>
            </a:r>
            <a:r>
              <a:rPr lang="fr-FR" b="1" dirty="0" err="1">
                <a:highlight>
                  <a:srgbClr val="FFFFCC"/>
                </a:highlight>
              </a:rPr>
              <a:t>Potential</a:t>
            </a:r>
            <a:r>
              <a:rPr lang="fr-FR" b="1" dirty="0">
                <a:highlight>
                  <a:srgbClr val="FFFFCC"/>
                </a:highlight>
              </a:rPr>
              <a:t> Persistent Source </a:t>
            </a:r>
            <a:r>
              <a:rPr lang="fr-FR" b="1" dirty="0" err="1">
                <a:highlight>
                  <a:srgbClr val="FFFFCC"/>
                </a:highlight>
              </a:rPr>
              <a:t>Regions</a:t>
            </a:r>
            <a:r>
              <a:rPr lang="fr-FR" b="1" dirty="0">
                <a:highlight>
                  <a:srgbClr val="FFFFCC"/>
                </a:highlight>
              </a:rPr>
              <a:t> (</a:t>
            </a:r>
            <a:r>
              <a:rPr lang="fr-FR" b="1" dirty="0" err="1">
                <a:highlight>
                  <a:srgbClr val="FFFFCC"/>
                </a:highlight>
              </a:rPr>
              <a:t>PPSRs</a:t>
            </a:r>
            <a:r>
              <a:rPr lang="fr-FR" b="1" dirty="0">
                <a:highlight>
                  <a:srgbClr val="FFFFCC"/>
                </a:highlight>
              </a:rPr>
              <a:t>) </a:t>
            </a:r>
            <a:r>
              <a:rPr lang="fr-FR" b="1" dirty="0" err="1">
                <a:highlight>
                  <a:srgbClr val="FFFFCC"/>
                </a:highlight>
              </a:rPr>
              <a:t>detected</a:t>
            </a:r>
            <a:r>
              <a:rPr lang="fr-FR" b="1" dirty="0">
                <a:highlight>
                  <a:srgbClr val="FFFFCC"/>
                </a:highlight>
              </a:rPr>
              <a:t> (2018 - 2021)</a:t>
            </a:r>
            <a:endParaRPr lang="de-DE" b="1" dirty="0">
              <a:highlight>
                <a:srgbClr val="FFFFCC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13284432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Bremen (mit bis zu 2 weiteren Logos)">
  <a:themeElements>
    <a:clrScheme name="Benutzerdefiniert 105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872746"/>
      </a:accent1>
      <a:accent2>
        <a:srgbClr val="D51130"/>
      </a:accent2>
      <a:accent3>
        <a:srgbClr val="DE9BA7"/>
      </a:accent3>
      <a:accent4>
        <a:srgbClr val="1C356B"/>
      </a:accent4>
      <a:accent5>
        <a:srgbClr val="0D68B0"/>
      </a:accent5>
      <a:accent6>
        <a:srgbClr val="95B3D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HB_PowerPoint.potx" id="{4DF2F6EB-DDCD-494F-BB02-C322A6EC2FDC}" vid="{B4C9157D-7150-4EC7-9140-E0C86EC67749}"/>
    </a:ext>
  </a:extLst>
</a:theme>
</file>

<file path=ppt/theme/theme2.xml><?xml version="1.0" encoding="utf-8"?>
<a:theme xmlns:a="http://schemas.openxmlformats.org/drawingml/2006/main" name="Office">
  <a:themeElements>
    <a:clrScheme name="Benutzerdefiniert 105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872746"/>
      </a:accent1>
      <a:accent2>
        <a:srgbClr val="D51130"/>
      </a:accent2>
      <a:accent3>
        <a:srgbClr val="DE9BA7"/>
      </a:accent3>
      <a:accent4>
        <a:srgbClr val="1C356B"/>
      </a:accent4>
      <a:accent5>
        <a:srgbClr val="0D68B0"/>
      </a:accent5>
      <a:accent6>
        <a:srgbClr val="95B3D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5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872746"/>
      </a:accent1>
      <a:accent2>
        <a:srgbClr val="D51130"/>
      </a:accent2>
      <a:accent3>
        <a:srgbClr val="DE9BA7"/>
      </a:accent3>
      <a:accent4>
        <a:srgbClr val="1C356B"/>
      </a:accent4>
      <a:accent5>
        <a:srgbClr val="0D68B0"/>
      </a:accent5>
      <a:accent6>
        <a:srgbClr val="95B3D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UHB_PowerPoint</Template>
  <TotalTime>0</TotalTime>
  <Words>1459</Words>
  <Application>Microsoft Office PowerPoint</Application>
  <PresentationFormat>Breitbild</PresentationFormat>
  <Paragraphs>243</Paragraphs>
  <Slides>19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Wingdings</vt:lpstr>
      <vt:lpstr>Arial</vt:lpstr>
      <vt:lpstr>Calibri</vt:lpstr>
      <vt:lpstr>Wingdings 3</vt:lpstr>
      <vt:lpstr>Universität Bremen (mit bis zu 2 weiteren Logos)</vt:lpstr>
      <vt:lpstr>Methane retrievals from Sentinel-5 Precursor, PRISMA, EnMAP and EMIT and corresponding emission estimates of localized sources </vt:lpstr>
      <vt:lpstr>IUP-UB: Funding through various projects </vt:lpstr>
      <vt:lpstr>Satellite XCO2 and XCH4 retrievals …</vt:lpstr>
      <vt:lpstr>Satellite XCH4 retrievals …</vt:lpstr>
      <vt:lpstr>Satellite XCO2 retrievals …</vt:lpstr>
      <vt:lpstr>XCO2 and surface CO2 growth rates …</vt:lpstr>
      <vt:lpstr>Emission estim. algos for localized sources</vt:lpstr>
      <vt:lpstr>TROPOMI/S5P XCH4 &amp; methane emissions</vt:lpstr>
      <vt:lpstr>Potential persistent emission hotspots</vt:lpstr>
      <vt:lpstr>TROPOMI/S5P XCH4 WFMD v2.0</vt:lpstr>
      <vt:lpstr>Emissions: Cross-Sectional-Flux (CSF) algo</vt:lpstr>
      <vt:lpstr>Methane emission estimates: CSF method</vt:lpstr>
      <vt:lpstr>Methane: S5P/WFMD: ΔXCH4 rotat. &amp; avg.</vt:lpstr>
      <vt:lpstr>Methane: S5P/WFMD&amp;OPER/CSF: Norte III</vt:lpstr>
      <vt:lpstr>Hyperspectral Imager (HI) @ 30m/60m res.</vt:lpstr>
      <vt:lpstr>European localized emission sources</vt:lpstr>
      <vt:lpstr>European localized emission sources</vt:lpstr>
      <vt:lpstr>Stanford-Michigan Controlled Releases </vt:lpstr>
      <vt:lpstr>Summary &amp;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Windows-Benutzer</dc:creator>
  <cp:lastModifiedBy>Michael Buchwitz</cp:lastModifiedBy>
  <cp:revision>1107</cp:revision>
  <cp:lastPrinted>2023-06-27T07:20:26Z</cp:lastPrinted>
  <dcterms:created xsi:type="dcterms:W3CDTF">2021-01-08T13:32:24Z</dcterms:created>
  <dcterms:modified xsi:type="dcterms:W3CDTF">2025-06-23T10:21:23Z</dcterms:modified>
</cp:coreProperties>
</file>