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7" r:id="rId2"/>
    <p:sldId id="277" r:id="rId3"/>
    <p:sldId id="316" r:id="rId4"/>
    <p:sldId id="311" r:id="rId5"/>
    <p:sldId id="279" r:id="rId6"/>
    <p:sldId id="281" r:id="rId7"/>
    <p:sldId id="282" r:id="rId8"/>
    <p:sldId id="306" r:id="rId9"/>
    <p:sldId id="280" r:id="rId10"/>
    <p:sldId id="283" r:id="rId11"/>
    <p:sldId id="308" r:id="rId12"/>
    <p:sldId id="322" r:id="rId13"/>
    <p:sldId id="284" r:id="rId14"/>
    <p:sldId id="310" r:id="rId15"/>
    <p:sldId id="285" r:id="rId16"/>
    <p:sldId id="326" r:id="rId17"/>
    <p:sldId id="286" r:id="rId18"/>
    <p:sldId id="309" r:id="rId19"/>
    <p:sldId id="287" r:id="rId20"/>
    <p:sldId id="288" r:id="rId21"/>
    <p:sldId id="296" r:id="rId22"/>
    <p:sldId id="289" r:id="rId23"/>
    <p:sldId id="302" r:id="rId24"/>
    <p:sldId id="312" r:id="rId25"/>
    <p:sldId id="290" r:id="rId26"/>
    <p:sldId id="297" r:id="rId27"/>
    <p:sldId id="301" r:id="rId28"/>
    <p:sldId id="300" r:id="rId29"/>
    <p:sldId id="298" r:id="rId30"/>
    <p:sldId id="292" r:id="rId31"/>
    <p:sldId id="319" r:id="rId32"/>
    <p:sldId id="324" r:id="rId33"/>
    <p:sldId id="313" r:id="rId34"/>
    <p:sldId id="333" r:id="rId35"/>
    <p:sldId id="318" r:id="rId36"/>
    <p:sldId id="321" r:id="rId37"/>
    <p:sldId id="327" r:id="rId38"/>
    <p:sldId id="332" r:id="rId39"/>
    <p:sldId id="303" r:id="rId40"/>
    <p:sldId id="325" r:id="rId41"/>
    <p:sldId id="317" r:id="rId42"/>
    <p:sldId id="294" r:id="rId43"/>
    <p:sldId id="323" r:id="rId44"/>
    <p:sldId id="291" r:id="rId45"/>
    <p:sldId id="314" r:id="rId46"/>
    <p:sldId id="315" r:id="rId47"/>
    <p:sldId id="299" r:id="rId48"/>
    <p:sldId id="278" r:id="rId49"/>
    <p:sldId id="328" r:id="rId50"/>
  </p:sldIdLst>
  <p:sldSz cx="9144000" cy="6858000" type="screen4x3"/>
  <p:notesSz cx="7099300" cy="10234613"/>
  <p:defaultTex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0000"/>
    <a:srgbClr val="FFFF00"/>
    <a:srgbClr val="33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75" autoAdjust="0"/>
    <p:restoredTop sz="99440" autoAdjust="0"/>
  </p:normalViewPr>
  <p:slideViewPr>
    <p:cSldViewPr snapToGrid="0">
      <p:cViewPr varScale="1">
        <p:scale>
          <a:sx n="71" d="100"/>
          <a:sy n="71" d="100"/>
        </p:scale>
        <p:origin x="-1256" y="-64"/>
      </p:cViewPr>
      <p:guideLst>
        <p:guide orient="horz" pos="37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de-DE"/>
          </a:p>
        </p:txBody>
      </p:sp>
      <p:sp>
        <p:nvSpPr>
          <p:cNvPr id="1843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de-DE"/>
          </a:p>
        </p:txBody>
      </p:sp>
      <p:sp>
        <p:nvSpPr>
          <p:cNvPr id="1843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endParaRPr lang="de-DE"/>
          </a:p>
        </p:txBody>
      </p:sp>
      <p:sp>
        <p:nvSpPr>
          <p:cNvPr id="1843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8" charset="0"/>
              </a:defRPr>
            </a:lvl1pPr>
          </a:lstStyle>
          <a:p>
            <a:pPr>
              <a:defRPr/>
            </a:pPr>
            <a:fld id="{499BFBA3-44A3-47B4-83B1-C5FCAF73D8F6}" type="slidenum">
              <a:rPr lang="de-DE"/>
              <a:pPr>
                <a:defRPr/>
              </a:pPr>
              <a:t>‹Nr.›</a:t>
            </a:fld>
            <a:endParaRPr lang="de-DE"/>
          </a:p>
        </p:txBody>
      </p:sp>
    </p:spTree>
    <p:extLst>
      <p:ext uri="{BB962C8B-B14F-4D97-AF65-F5344CB8AC3E}">
        <p14:creationId xmlns:p14="http://schemas.microsoft.com/office/powerpoint/2010/main" val="399606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de-DE"/>
          </a:p>
        </p:txBody>
      </p:sp>
      <p:sp>
        <p:nvSpPr>
          <p:cNvPr id="1433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de-DE"/>
          </a:p>
        </p:txBody>
      </p:sp>
      <p:sp>
        <p:nvSpPr>
          <p:cNvPr id="4813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34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endParaRPr lang="de-DE"/>
          </a:p>
        </p:txBody>
      </p:sp>
      <p:sp>
        <p:nvSpPr>
          <p:cNvPr id="1434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8" charset="0"/>
              </a:defRPr>
            </a:lvl1pPr>
          </a:lstStyle>
          <a:p>
            <a:pPr>
              <a:defRPr/>
            </a:pPr>
            <a:fld id="{A7D48D25-B4A9-4AC3-A58B-88DC62AE140C}" type="slidenum">
              <a:rPr lang="de-DE"/>
              <a:pPr>
                <a:defRPr/>
              </a:pPr>
              <a:t>‹Nr.›</a:t>
            </a:fld>
            <a:endParaRPr lang="de-DE"/>
          </a:p>
        </p:txBody>
      </p:sp>
    </p:spTree>
    <p:extLst>
      <p:ext uri="{BB962C8B-B14F-4D97-AF65-F5344CB8AC3E}">
        <p14:creationId xmlns:p14="http://schemas.microsoft.com/office/powerpoint/2010/main" val="223696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C7584989-CDA6-4DA3-BEF9-AAEBAEDE751A}" type="slidenum">
              <a:rPr lang="de-DE" sz="1300" smtClean="0">
                <a:latin typeface="Times New Roman" pitchFamily="18" charset="0"/>
              </a:rPr>
              <a:pPr eaLnBrk="1" hangingPunct="1"/>
              <a:t>1</a:t>
            </a:fld>
            <a:endParaRPr lang="de-DE" sz="130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48FCC4F1-81DD-485D-91F1-C5DC00150D59}" type="slidenum">
              <a:rPr lang="de-DE" sz="1300" smtClean="0">
                <a:latin typeface="Times New Roman" pitchFamily="18" charset="0"/>
              </a:rPr>
              <a:pPr eaLnBrk="1" hangingPunct="1"/>
              <a:t>10</a:t>
            </a:fld>
            <a:endParaRPr lang="de-DE" sz="13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21432A9-AE87-49CA-BD1F-D2B6F815DE1E}" type="slidenum">
              <a:rPr lang="de-DE" sz="1300" smtClean="0">
                <a:latin typeface="Times New Roman" pitchFamily="18" charset="0"/>
              </a:rPr>
              <a:pPr eaLnBrk="1" hangingPunct="1"/>
              <a:t>11</a:t>
            </a:fld>
            <a:endParaRPr lang="de-DE" sz="13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5B95DBB-515A-4624-8BFA-47AE4004E78D}" type="slidenum">
              <a:rPr lang="de-DE" sz="1300" smtClean="0">
                <a:latin typeface="Times New Roman" pitchFamily="18" charset="0"/>
              </a:rPr>
              <a:pPr eaLnBrk="1" hangingPunct="1"/>
              <a:t>13</a:t>
            </a:fld>
            <a:endParaRPr lang="de-DE" sz="13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909FAF8A-AA75-43ED-8FE4-A4ECD6C74A01}" type="slidenum">
              <a:rPr lang="de-DE" sz="1300" smtClean="0">
                <a:latin typeface="Times New Roman" pitchFamily="18" charset="0"/>
              </a:rPr>
              <a:pPr eaLnBrk="1" hangingPunct="1"/>
              <a:t>14</a:t>
            </a:fld>
            <a:endParaRPr lang="de-DE" sz="130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A62D83FB-F6A7-459D-A626-FD611825F0C1}" type="slidenum">
              <a:rPr lang="de-DE" sz="1300" smtClean="0">
                <a:latin typeface="Times New Roman" pitchFamily="18" charset="0"/>
              </a:rPr>
              <a:pPr eaLnBrk="1" hangingPunct="1"/>
              <a:t>15</a:t>
            </a:fld>
            <a:endParaRPr lang="de-DE" sz="130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A4DF5E67-F984-4AF3-860D-6B1ED4EDBE39}" type="slidenum">
              <a:rPr lang="de-DE" sz="1300" smtClean="0">
                <a:latin typeface="Times New Roman" pitchFamily="18" charset="0"/>
              </a:rPr>
              <a:pPr eaLnBrk="1" hangingPunct="1"/>
              <a:t>17</a:t>
            </a:fld>
            <a:endParaRPr lang="de-DE" sz="1300"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2ECBABFE-8C74-4EF0-A420-FE7301EB8B55}" type="slidenum">
              <a:rPr lang="de-DE" sz="1300" smtClean="0">
                <a:latin typeface="Times New Roman" pitchFamily="18" charset="0"/>
              </a:rPr>
              <a:pPr eaLnBrk="1" hangingPunct="1"/>
              <a:t>18</a:t>
            </a:fld>
            <a:endParaRPr lang="de-DE" sz="1300"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C2C7288-EBBB-49BA-8190-16F310F52C93}" type="slidenum">
              <a:rPr lang="de-DE" sz="1300" smtClean="0">
                <a:latin typeface="Times New Roman" pitchFamily="18" charset="0"/>
              </a:rPr>
              <a:pPr eaLnBrk="1" hangingPunct="1"/>
              <a:t>19</a:t>
            </a:fld>
            <a:endParaRPr lang="de-DE" sz="13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83C7CF50-C581-4508-9634-5BDEC12C2496}" type="slidenum">
              <a:rPr lang="de-DE" sz="1300" smtClean="0">
                <a:latin typeface="Times New Roman" pitchFamily="18" charset="0"/>
              </a:rPr>
              <a:pPr eaLnBrk="1" hangingPunct="1"/>
              <a:t>20</a:t>
            </a:fld>
            <a:endParaRPr lang="de-DE" sz="130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608E3BA-4D57-4A25-AEBE-B10719963508}" type="slidenum">
              <a:rPr lang="de-DE" sz="1300" smtClean="0">
                <a:latin typeface="Times New Roman" pitchFamily="18" charset="0"/>
              </a:rPr>
              <a:pPr eaLnBrk="1" hangingPunct="1"/>
              <a:t>21</a:t>
            </a:fld>
            <a:endParaRPr lang="de-DE" sz="13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B1D87DA4-37B4-461E-A24D-183848CDF25F}" type="slidenum">
              <a:rPr lang="de-DE" sz="1300" smtClean="0">
                <a:latin typeface="Times New Roman" pitchFamily="18" charset="0"/>
              </a:rPr>
              <a:pPr eaLnBrk="1" hangingPunct="1"/>
              <a:t>2</a:t>
            </a:fld>
            <a:endParaRPr lang="de-DE" sz="13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CFC6DDD2-07AB-49C7-B5D7-747EAE1B7E98}" type="slidenum">
              <a:rPr lang="de-DE" sz="1300" smtClean="0">
                <a:latin typeface="Times New Roman" pitchFamily="18" charset="0"/>
              </a:rPr>
              <a:pPr eaLnBrk="1" hangingPunct="1"/>
              <a:t>22</a:t>
            </a:fld>
            <a:endParaRPr lang="de-DE" sz="13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F4FBD76E-D0A1-41B0-B598-28EC89F23758}" type="slidenum">
              <a:rPr lang="de-DE" sz="1300" smtClean="0">
                <a:latin typeface="Times New Roman" pitchFamily="18" charset="0"/>
              </a:rPr>
              <a:pPr eaLnBrk="1" hangingPunct="1"/>
              <a:t>23</a:t>
            </a:fld>
            <a:endParaRPr lang="de-DE" sz="130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D73CBC84-EF53-4A32-B5B7-3AA01550CA54}" type="slidenum">
              <a:rPr lang="de-DE" sz="1300" smtClean="0">
                <a:latin typeface="Times New Roman" pitchFamily="18" charset="0"/>
              </a:rPr>
              <a:pPr eaLnBrk="1" hangingPunct="1"/>
              <a:t>24</a:t>
            </a:fld>
            <a:endParaRPr lang="de-DE" sz="1300"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6C26ADC-FAD8-4ED8-ADF0-CB32C1F082CD}" type="slidenum">
              <a:rPr lang="de-DE" sz="1300" smtClean="0">
                <a:latin typeface="Times New Roman" pitchFamily="18" charset="0"/>
              </a:rPr>
              <a:pPr eaLnBrk="1" hangingPunct="1"/>
              <a:t>25</a:t>
            </a:fld>
            <a:endParaRPr lang="de-DE" sz="1300" smtClean="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3F96048-A02A-4BC2-9644-37392C7A09B8}" type="slidenum">
              <a:rPr lang="de-DE" sz="1300" smtClean="0">
                <a:latin typeface="Times New Roman" pitchFamily="18" charset="0"/>
              </a:rPr>
              <a:pPr eaLnBrk="1" hangingPunct="1"/>
              <a:t>26</a:t>
            </a:fld>
            <a:endParaRPr lang="de-DE" sz="1300"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91CBBE46-6DBF-464E-96F3-CB54155A21A3}" type="slidenum">
              <a:rPr lang="de-DE" sz="1300" smtClean="0">
                <a:latin typeface="Times New Roman" pitchFamily="18" charset="0"/>
              </a:rPr>
              <a:pPr eaLnBrk="1" hangingPunct="1"/>
              <a:t>27</a:t>
            </a:fld>
            <a:endParaRPr lang="de-DE" sz="1300"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B1DAC0D0-3A4D-475B-8744-65F9EB348D85}" type="slidenum">
              <a:rPr lang="de-DE" sz="1300" smtClean="0">
                <a:latin typeface="Times New Roman" pitchFamily="18" charset="0"/>
              </a:rPr>
              <a:pPr eaLnBrk="1" hangingPunct="1"/>
              <a:t>28</a:t>
            </a:fld>
            <a:endParaRPr lang="de-DE" sz="1300"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4B7E1C46-0FBE-408C-9583-274A50000B3B}" type="slidenum">
              <a:rPr lang="de-DE" sz="1300" smtClean="0">
                <a:latin typeface="Times New Roman" pitchFamily="18" charset="0"/>
              </a:rPr>
              <a:pPr eaLnBrk="1" hangingPunct="1"/>
              <a:t>29</a:t>
            </a:fld>
            <a:endParaRPr lang="de-DE" sz="13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49595F2E-4A2B-4D98-9E56-BDD5D455B3AC}" type="slidenum">
              <a:rPr lang="de-DE" sz="1300" smtClean="0">
                <a:latin typeface="Times New Roman" pitchFamily="18" charset="0"/>
              </a:rPr>
              <a:pPr eaLnBrk="1" hangingPunct="1"/>
              <a:t>30</a:t>
            </a:fld>
            <a:endParaRPr lang="de-DE" sz="1300"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390FA0F0-9B57-48CF-96E2-DEE94B16D3EC}" type="slidenum">
              <a:rPr lang="de-DE" sz="1300" smtClean="0">
                <a:latin typeface="Times New Roman" pitchFamily="18" charset="0"/>
              </a:rPr>
              <a:pPr eaLnBrk="1" hangingPunct="1"/>
              <a:t>31</a:t>
            </a:fld>
            <a:endParaRPr lang="de-DE" sz="1300"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E0A53FCF-52AE-4DFB-83AA-B92B48D1E46A}" type="slidenum">
              <a:rPr lang="de-DE" sz="1300" smtClean="0">
                <a:latin typeface="Times New Roman" pitchFamily="18" charset="0"/>
              </a:rPr>
              <a:pPr eaLnBrk="1" hangingPunct="1"/>
              <a:t>3</a:t>
            </a:fld>
            <a:endParaRPr lang="de-DE" sz="13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317C4F5-50E6-4A93-86C1-FC3DBFF6B13C}" type="slidenum">
              <a:rPr lang="de-DE" sz="1300" smtClean="0">
                <a:latin typeface="Times New Roman" pitchFamily="18" charset="0"/>
              </a:rPr>
              <a:pPr eaLnBrk="1" hangingPunct="1"/>
              <a:t>33</a:t>
            </a:fld>
            <a:endParaRPr lang="de-DE" sz="1300"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8E9B57C2-DBD9-4692-A19E-B7D801FE5B3A}" type="slidenum">
              <a:rPr lang="de-DE" sz="1300" smtClean="0">
                <a:latin typeface="Times New Roman" pitchFamily="18" charset="0"/>
              </a:rPr>
              <a:pPr eaLnBrk="1" hangingPunct="1"/>
              <a:t>38</a:t>
            </a:fld>
            <a:endParaRPr lang="de-DE" sz="13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EDE9FDCF-6AF3-48E4-BF3B-F5F942C597B1}" type="slidenum">
              <a:rPr lang="de-DE" sz="1300" smtClean="0">
                <a:latin typeface="Times New Roman" pitchFamily="18" charset="0"/>
              </a:rPr>
              <a:pPr eaLnBrk="1" hangingPunct="1"/>
              <a:t>39</a:t>
            </a:fld>
            <a:endParaRPr lang="de-DE" sz="1300"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8E9B57C2-DBD9-4692-A19E-B7D801FE5B3A}" type="slidenum">
              <a:rPr lang="de-DE" sz="1300" smtClean="0">
                <a:latin typeface="Times New Roman" pitchFamily="18" charset="0"/>
              </a:rPr>
              <a:pPr eaLnBrk="1" hangingPunct="1"/>
              <a:t>41</a:t>
            </a:fld>
            <a:endParaRPr lang="de-DE" sz="13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6C363E14-1598-4BB4-860F-910FFB49082B}" type="slidenum">
              <a:rPr lang="de-DE" sz="1300" smtClean="0">
                <a:latin typeface="Times New Roman" pitchFamily="18" charset="0"/>
              </a:rPr>
              <a:pPr eaLnBrk="1" hangingPunct="1"/>
              <a:t>42</a:t>
            </a:fld>
            <a:endParaRPr lang="de-DE" sz="1300"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8F10AE6F-F271-4176-8543-A4DB0C09B3F5}" type="slidenum">
              <a:rPr lang="de-DE" sz="1300" smtClean="0">
                <a:latin typeface="Times New Roman" pitchFamily="18" charset="0"/>
              </a:rPr>
              <a:pPr eaLnBrk="1" hangingPunct="1"/>
              <a:t>44</a:t>
            </a:fld>
            <a:endParaRPr lang="de-DE" sz="1300"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2A2B58F1-0DDB-4D1A-A8AE-714D6DBF58EB}" type="slidenum">
              <a:rPr lang="de-DE" sz="1300" smtClean="0">
                <a:latin typeface="Times New Roman" pitchFamily="18" charset="0"/>
              </a:rPr>
              <a:pPr eaLnBrk="1" hangingPunct="1"/>
              <a:t>47</a:t>
            </a:fld>
            <a:endParaRPr lang="de-DE" sz="130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B453728-5142-41AF-984F-9781F5D6AB7F}" type="slidenum">
              <a:rPr lang="de-DE" sz="1300" smtClean="0">
                <a:latin typeface="Times New Roman" pitchFamily="18" charset="0"/>
              </a:rPr>
              <a:pPr eaLnBrk="1" hangingPunct="1"/>
              <a:t>48</a:t>
            </a:fld>
            <a:endParaRPr lang="de-DE" sz="1300"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7469CA50-59A4-40C5-A625-84F48372C7A2}" type="slidenum">
              <a:rPr lang="de-DE" sz="1300" smtClean="0">
                <a:latin typeface="Times New Roman" pitchFamily="18" charset="0"/>
              </a:rPr>
              <a:pPr eaLnBrk="1" hangingPunct="1"/>
              <a:t>4</a:t>
            </a:fld>
            <a:endParaRPr lang="de-DE" sz="130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421CEACD-4E4F-4108-8FFB-0A0D15E4AF95}" type="slidenum">
              <a:rPr lang="de-DE" sz="1300" smtClean="0">
                <a:latin typeface="Times New Roman" pitchFamily="18" charset="0"/>
              </a:rPr>
              <a:pPr eaLnBrk="1" hangingPunct="1"/>
              <a:t>5</a:t>
            </a:fld>
            <a:endParaRPr lang="de-DE" sz="13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149FDD4C-C7E2-4FB3-BE2D-4CD51C7C5D4C}" type="slidenum">
              <a:rPr lang="de-DE" sz="1300" smtClean="0">
                <a:latin typeface="Times New Roman" pitchFamily="18" charset="0"/>
              </a:rPr>
              <a:pPr eaLnBrk="1" hangingPunct="1"/>
              <a:t>6</a:t>
            </a:fld>
            <a:endParaRPr lang="de-DE" sz="13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A788FD5B-449C-4919-8CA2-2820DA63940D}" type="slidenum">
              <a:rPr lang="de-DE" sz="1300" smtClean="0">
                <a:latin typeface="Times New Roman" pitchFamily="18" charset="0"/>
              </a:rPr>
              <a:pPr eaLnBrk="1" hangingPunct="1"/>
              <a:t>7</a:t>
            </a:fld>
            <a:endParaRPr lang="de-DE" sz="13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F10BB72A-4D5F-411A-ABB9-F08D53922E25}" type="slidenum">
              <a:rPr lang="de-DE" sz="1300" smtClean="0">
                <a:latin typeface="Times New Roman" pitchFamily="18" charset="0"/>
              </a:rPr>
              <a:pPr eaLnBrk="1" hangingPunct="1"/>
              <a:t>8</a:t>
            </a:fld>
            <a:endParaRPr lang="de-DE" sz="13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1600">
                <a:solidFill>
                  <a:schemeClr val="tx1"/>
                </a:solidFill>
                <a:latin typeface="Arial" charset="0"/>
              </a:defRPr>
            </a:lvl1pPr>
            <a:lvl2pPr marL="742950" indent="-285750" defTabSz="990600" eaLnBrk="0" hangingPunct="0">
              <a:defRPr sz="1600">
                <a:solidFill>
                  <a:schemeClr val="tx1"/>
                </a:solidFill>
                <a:latin typeface="Arial" charset="0"/>
              </a:defRPr>
            </a:lvl2pPr>
            <a:lvl3pPr marL="1143000" indent="-228600" defTabSz="990600" eaLnBrk="0" hangingPunct="0">
              <a:defRPr sz="1600">
                <a:solidFill>
                  <a:schemeClr val="tx1"/>
                </a:solidFill>
                <a:latin typeface="Arial" charset="0"/>
              </a:defRPr>
            </a:lvl3pPr>
            <a:lvl4pPr marL="1600200" indent="-228600" defTabSz="990600" eaLnBrk="0" hangingPunct="0">
              <a:defRPr sz="1600">
                <a:solidFill>
                  <a:schemeClr val="tx1"/>
                </a:solidFill>
                <a:latin typeface="Arial" charset="0"/>
              </a:defRPr>
            </a:lvl4pPr>
            <a:lvl5pPr marL="2057400" indent="-228600" defTabSz="990600" eaLnBrk="0" hangingPunct="0">
              <a:defRPr sz="1600">
                <a:solidFill>
                  <a:schemeClr val="tx1"/>
                </a:solidFill>
                <a:latin typeface="Arial" charset="0"/>
              </a:defRPr>
            </a:lvl5pPr>
            <a:lvl6pPr marL="2514600" indent="-228600" defTabSz="990600" eaLnBrk="0" fontAlgn="base" hangingPunct="0">
              <a:spcBef>
                <a:spcPct val="0"/>
              </a:spcBef>
              <a:spcAft>
                <a:spcPct val="0"/>
              </a:spcAft>
              <a:defRPr sz="1600">
                <a:solidFill>
                  <a:schemeClr val="tx1"/>
                </a:solidFill>
                <a:latin typeface="Arial" charset="0"/>
              </a:defRPr>
            </a:lvl6pPr>
            <a:lvl7pPr marL="2971800" indent="-228600" defTabSz="990600" eaLnBrk="0" fontAlgn="base" hangingPunct="0">
              <a:spcBef>
                <a:spcPct val="0"/>
              </a:spcBef>
              <a:spcAft>
                <a:spcPct val="0"/>
              </a:spcAft>
              <a:defRPr sz="1600">
                <a:solidFill>
                  <a:schemeClr val="tx1"/>
                </a:solidFill>
                <a:latin typeface="Arial" charset="0"/>
              </a:defRPr>
            </a:lvl7pPr>
            <a:lvl8pPr marL="3429000" indent="-228600" defTabSz="990600" eaLnBrk="0" fontAlgn="base" hangingPunct="0">
              <a:spcBef>
                <a:spcPct val="0"/>
              </a:spcBef>
              <a:spcAft>
                <a:spcPct val="0"/>
              </a:spcAft>
              <a:defRPr sz="1600">
                <a:solidFill>
                  <a:schemeClr val="tx1"/>
                </a:solidFill>
                <a:latin typeface="Arial" charset="0"/>
              </a:defRPr>
            </a:lvl8pPr>
            <a:lvl9pPr marL="3886200" indent="-228600" defTabSz="990600" eaLnBrk="0" fontAlgn="base" hangingPunct="0">
              <a:spcBef>
                <a:spcPct val="0"/>
              </a:spcBef>
              <a:spcAft>
                <a:spcPct val="0"/>
              </a:spcAft>
              <a:defRPr sz="1600">
                <a:solidFill>
                  <a:schemeClr val="tx1"/>
                </a:solidFill>
                <a:latin typeface="Arial" charset="0"/>
              </a:defRPr>
            </a:lvl9pPr>
          </a:lstStyle>
          <a:p>
            <a:pPr eaLnBrk="1" hangingPunct="1"/>
            <a:fld id="{06175110-F79C-4382-A37A-4017F5FB8360}" type="slidenum">
              <a:rPr lang="de-DE" sz="1300" smtClean="0">
                <a:latin typeface="Times New Roman" pitchFamily="18" charset="0"/>
              </a:rPr>
              <a:pPr eaLnBrk="1" hangingPunct="1"/>
              <a:t>9</a:t>
            </a:fld>
            <a:endParaRPr lang="de-DE" sz="130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74AB19C-B573-43D3-AFB9-62E1F08CB761}" type="slidenum">
              <a:rPr lang="de-DE"/>
              <a:pPr>
                <a:defRPr/>
              </a:pPr>
              <a:t>‹Nr.›</a:t>
            </a:fld>
            <a:endParaRPr lang="de-DE"/>
          </a:p>
        </p:txBody>
      </p:sp>
    </p:spTree>
    <p:extLst>
      <p:ext uri="{BB962C8B-B14F-4D97-AF65-F5344CB8AC3E}">
        <p14:creationId xmlns:p14="http://schemas.microsoft.com/office/powerpoint/2010/main" val="220566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8EE4427-D06A-4217-8438-E3D7AC59839E}" type="slidenum">
              <a:rPr lang="de-DE"/>
              <a:pPr>
                <a:defRPr/>
              </a:pPr>
              <a:t>‹Nr.›</a:t>
            </a:fld>
            <a:endParaRPr lang="de-DE"/>
          </a:p>
        </p:txBody>
      </p:sp>
    </p:spTree>
    <p:extLst>
      <p:ext uri="{BB962C8B-B14F-4D97-AF65-F5344CB8AC3E}">
        <p14:creationId xmlns:p14="http://schemas.microsoft.com/office/powerpoint/2010/main" val="315321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CC35BA9-C30E-47A7-ACD1-B305273AC528}" type="slidenum">
              <a:rPr lang="de-DE"/>
              <a:pPr>
                <a:defRPr/>
              </a:pPr>
              <a:t>‹Nr.›</a:t>
            </a:fld>
            <a:endParaRPr lang="de-DE"/>
          </a:p>
        </p:txBody>
      </p:sp>
    </p:spTree>
    <p:extLst>
      <p:ext uri="{BB962C8B-B14F-4D97-AF65-F5344CB8AC3E}">
        <p14:creationId xmlns:p14="http://schemas.microsoft.com/office/powerpoint/2010/main" val="119077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440FEFD-35EA-4C0E-B4EB-EF0F5B734F71}" type="slidenum">
              <a:rPr lang="de-DE"/>
              <a:pPr>
                <a:defRPr/>
              </a:pPr>
              <a:t>‹Nr.›</a:t>
            </a:fld>
            <a:endParaRPr lang="de-DE"/>
          </a:p>
        </p:txBody>
      </p:sp>
    </p:spTree>
    <p:extLst>
      <p:ext uri="{BB962C8B-B14F-4D97-AF65-F5344CB8AC3E}">
        <p14:creationId xmlns:p14="http://schemas.microsoft.com/office/powerpoint/2010/main" val="110268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D5609E1-369C-4294-9DC2-5B0FC41F0BEA}" type="slidenum">
              <a:rPr lang="de-DE"/>
              <a:pPr>
                <a:defRPr/>
              </a:pPr>
              <a:t>‹Nr.›</a:t>
            </a:fld>
            <a:endParaRPr lang="de-DE"/>
          </a:p>
        </p:txBody>
      </p:sp>
    </p:spTree>
    <p:extLst>
      <p:ext uri="{BB962C8B-B14F-4D97-AF65-F5344CB8AC3E}">
        <p14:creationId xmlns:p14="http://schemas.microsoft.com/office/powerpoint/2010/main" val="78365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076325"/>
            <a:ext cx="4038600" cy="504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076325"/>
            <a:ext cx="4038600" cy="504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B8486AC-D649-4295-8489-19ED02F57910}" type="slidenum">
              <a:rPr lang="de-DE"/>
              <a:pPr>
                <a:defRPr/>
              </a:pPr>
              <a:t>‹Nr.›</a:t>
            </a:fld>
            <a:endParaRPr lang="de-DE"/>
          </a:p>
        </p:txBody>
      </p:sp>
    </p:spTree>
    <p:extLst>
      <p:ext uri="{BB962C8B-B14F-4D97-AF65-F5344CB8AC3E}">
        <p14:creationId xmlns:p14="http://schemas.microsoft.com/office/powerpoint/2010/main" val="253531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0F40B76-70B7-48AD-A328-9FF380FF36A7}" type="slidenum">
              <a:rPr lang="de-DE"/>
              <a:pPr>
                <a:defRPr/>
              </a:pPr>
              <a:t>‹Nr.›</a:t>
            </a:fld>
            <a:endParaRPr lang="de-DE"/>
          </a:p>
        </p:txBody>
      </p:sp>
    </p:spTree>
    <p:extLst>
      <p:ext uri="{BB962C8B-B14F-4D97-AF65-F5344CB8AC3E}">
        <p14:creationId xmlns:p14="http://schemas.microsoft.com/office/powerpoint/2010/main" val="286368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E9CB2CB-A751-4026-908F-4AD12E3E5FA6}" type="slidenum">
              <a:rPr lang="de-DE"/>
              <a:pPr>
                <a:defRPr/>
              </a:pPr>
              <a:t>‹Nr.›</a:t>
            </a:fld>
            <a:endParaRPr lang="de-DE"/>
          </a:p>
        </p:txBody>
      </p:sp>
    </p:spTree>
    <p:extLst>
      <p:ext uri="{BB962C8B-B14F-4D97-AF65-F5344CB8AC3E}">
        <p14:creationId xmlns:p14="http://schemas.microsoft.com/office/powerpoint/2010/main" val="192635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2F8440D4-A5E7-4E0C-9EB4-0816CDD61C27}" type="slidenum">
              <a:rPr lang="de-DE"/>
              <a:pPr>
                <a:defRPr/>
              </a:pPr>
              <a:t>‹Nr.›</a:t>
            </a:fld>
            <a:endParaRPr lang="de-DE"/>
          </a:p>
        </p:txBody>
      </p:sp>
    </p:spTree>
    <p:extLst>
      <p:ext uri="{BB962C8B-B14F-4D97-AF65-F5344CB8AC3E}">
        <p14:creationId xmlns:p14="http://schemas.microsoft.com/office/powerpoint/2010/main" val="25495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9314B45-CEDB-4B15-8941-0DBEBE0E05F0}" type="slidenum">
              <a:rPr lang="de-DE"/>
              <a:pPr>
                <a:defRPr/>
              </a:pPr>
              <a:t>‹Nr.›</a:t>
            </a:fld>
            <a:endParaRPr lang="de-DE"/>
          </a:p>
        </p:txBody>
      </p:sp>
    </p:spTree>
    <p:extLst>
      <p:ext uri="{BB962C8B-B14F-4D97-AF65-F5344CB8AC3E}">
        <p14:creationId xmlns:p14="http://schemas.microsoft.com/office/powerpoint/2010/main" val="421622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592166E-07E6-4657-B27E-971AC4A910A5}" type="slidenum">
              <a:rPr lang="de-DE"/>
              <a:pPr>
                <a:defRPr/>
              </a:pPr>
              <a:t>‹Nr.›</a:t>
            </a:fld>
            <a:endParaRPr lang="de-DE"/>
          </a:p>
        </p:txBody>
      </p:sp>
    </p:spTree>
    <p:extLst>
      <p:ext uri="{BB962C8B-B14F-4D97-AF65-F5344CB8AC3E}">
        <p14:creationId xmlns:p14="http://schemas.microsoft.com/office/powerpoint/2010/main" val="341700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DE"/>
          </a:p>
        </p:txBody>
      </p:sp>
      <p:sp>
        <p:nvSpPr>
          <p:cNvPr id="2" name="Text Box 7"/>
          <p:cNvSpPr txBox="1">
            <a:spLocks noChangeArrowheads="1"/>
          </p:cNvSpPr>
          <p:nvPr userDrawn="1"/>
        </p:nvSpPr>
        <p:spPr bwMode="auto">
          <a:xfrm>
            <a:off x="0" y="6551613"/>
            <a:ext cx="9144000" cy="369887"/>
          </a:xfrm>
          <a:prstGeom prst="rect">
            <a:avLst/>
          </a:prstGeom>
          <a:solidFill>
            <a:schemeClr val="accent2"/>
          </a:solidFill>
          <a:ln w="9525">
            <a:solidFill>
              <a:schemeClr val="tx1"/>
            </a:solidFill>
            <a:miter lim="800000"/>
            <a:headEnd/>
            <a:tailEnd/>
          </a:ln>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en-GB" sz="1200" dirty="0" smtClean="0">
                <a:solidFill>
                  <a:schemeClr val="bg1"/>
                </a:solidFill>
              </a:rPr>
              <a:t>Nitrogen Oxides in the Troposphere, Andreas Richter, ERCA 2018</a:t>
            </a:r>
            <a:endParaRPr lang="de-DE" sz="1200" dirty="0" smtClean="0">
              <a:solidFill>
                <a:schemeClr val="bg1"/>
              </a:solidFill>
            </a:endParaRPr>
          </a:p>
        </p:txBody>
      </p:sp>
      <p:sp>
        <p:nvSpPr>
          <p:cNvPr id="1030" name="Rectangle 6"/>
          <p:cNvSpPr>
            <a:spLocks noGrp="1" noChangeArrowheads="1"/>
          </p:cNvSpPr>
          <p:nvPr>
            <p:ph type="sldNum" sz="quarter" idx="4"/>
          </p:nvPr>
        </p:nvSpPr>
        <p:spPr bwMode="auto">
          <a:xfrm>
            <a:off x="7239000" y="6597650"/>
            <a:ext cx="19050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defRPr>
            </a:lvl1pPr>
          </a:lstStyle>
          <a:p>
            <a:pPr>
              <a:defRPr/>
            </a:pPr>
            <a:fld id="{C24C4C10-28B2-4EF0-8418-E3C4D302BDBE}" type="slidenum">
              <a:rPr lang="de-DE"/>
              <a:pPr>
                <a:defRPr/>
              </a:pPr>
              <a:t>‹Nr.›</a:t>
            </a:fld>
            <a:endParaRPr lang="de-DE"/>
          </a:p>
        </p:txBody>
      </p:sp>
      <p:sp>
        <p:nvSpPr>
          <p:cNvPr id="3" name="Rectangle 1055"/>
          <p:cNvSpPr>
            <a:spLocks noGrp="1" noChangeArrowheads="1"/>
          </p:cNvSpPr>
          <p:nvPr>
            <p:ph type="title"/>
          </p:nvPr>
        </p:nvSpPr>
        <p:spPr bwMode="auto">
          <a:xfrm>
            <a:off x="457200" y="274638"/>
            <a:ext cx="8229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Titelmasterformat durch Klicken bearbeiten</a:t>
            </a:r>
          </a:p>
        </p:txBody>
      </p:sp>
      <p:sp>
        <p:nvSpPr>
          <p:cNvPr id="1031" name="Rectangle 1056"/>
          <p:cNvSpPr>
            <a:spLocks noGrp="1" noChangeArrowheads="1"/>
          </p:cNvSpPr>
          <p:nvPr>
            <p:ph type="body" idx="1"/>
          </p:nvPr>
        </p:nvSpPr>
        <p:spPr bwMode="auto">
          <a:xfrm>
            <a:off x="457200" y="1076325"/>
            <a:ext cx="822960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fontAlgn="base">
        <a:spcBef>
          <a:spcPct val="0"/>
        </a:spcBef>
        <a:spcAft>
          <a:spcPct val="0"/>
        </a:spcAft>
        <a:defRPr sz="2400" b="1">
          <a:solidFill>
            <a:schemeClr val="accent2"/>
          </a:solidFill>
          <a:latin typeface="Arial" pitchFamily="34" charset="0"/>
        </a:defRPr>
      </a:lvl6pPr>
      <a:lvl7pPr marL="914400" algn="ctr" rtl="0" fontAlgn="base">
        <a:spcBef>
          <a:spcPct val="0"/>
        </a:spcBef>
        <a:spcAft>
          <a:spcPct val="0"/>
        </a:spcAft>
        <a:defRPr sz="2400" b="1">
          <a:solidFill>
            <a:schemeClr val="accent2"/>
          </a:solidFill>
          <a:latin typeface="Arial" pitchFamily="34" charset="0"/>
        </a:defRPr>
      </a:lvl7pPr>
      <a:lvl8pPr marL="1371600" algn="ctr" rtl="0" fontAlgn="base">
        <a:spcBef>
          <a:spcPct val="0"/>
        </a:spcBef>
        <a:spcAft>
          <a:spcPct val="0"/>
        </a:spcAft>
        <a:defRPr sz="2400" b="1">
          <a:solidFill>
            <a:schemeClr val="accent2"/>
          </a:solidFill>
          <a:latin typeface="Arial" pitchFamily="34" charset="0"/>
        </a:defRPr>
      </a:lvl8pPr>
      <a:lvl9pPr marL="1828800" algn="ctr" rtl="0" fontAlgn="base">
        <a:spcBef>
          <a:spcPct val="0"/>
        </a:spcBef>
        <a:spcAft>
          <a:spcPct val="0"/>
        </a:spcAft>
        <a:defRPr sz="2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chter@iup.physik.uni-bremen.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F7940CF-6664-4D39-ADCE-F9C10AE05091}" type="slidenum">
              <a:rPr lang="de-DE" sz="1200" smtClean="0">
                <a:solidFill>
                  <a:schemeClr val="bg1"/>
                </a:solidFill>
              </a:rPr>
              <a:pPr eaLnBrk="1" hangingPunct="1"/>
              <a:t>1</a:t>
            </a:fld>
            <a:endParaRPr lang="de-DE" sz="1200" smtClean="0">
              <a:solidFill>
                <a:schemeClr val="bg1"/>
              </a:solidFill>
            </a:endParaRPr>
          </a:p>
        </p:txBody>
      </p:sp>
      <p:sp>
        <p:nvSpPr>
          <p:cNvPr id="2051" name="Text Box 2"/>
          <p:cNvSpPr txBox="1">
            <a:spLocks noChangeArrowheads="1"/>
          </p:cNvSpPr>
          <p:nvPr/>
        </p:nvSpPr>
        <p:spPr bwMode="auto">
          <a:xfrm>
            <a:off x="0" y="641350"/>
            <a:ext cx="9144000"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GB" sz="3600" b="1" dirty="0">
                <a:solidFill>
                  <a:schemeClr val="accent2"/>
                </a:solidFill>
              </a:rPr>
              <a:t>Nitrogen Oxides in the Troposphere</a:t>
            </a:r>
            <a:br>
              <a:rPr lang="en-GB" sz="3600" b="1" dirty="0">
                <a:solidFill>
                  <a:schemeClr val="accent2"/>
                </a:solidFill>
              </a:rPr>
            </a:br>
            <a:endParaRPr lang="en-GB" sz="3600" b="1" dirty="0">
              <a:solidFill>
                <a:schemeClr val="accent2"/>
              </a:solidFill>
            </a:endParaRPr>
          </a:p>
          <a:p>
            <a:pPr algn="ctr" eaLnBrk="1" hangingPunct="1"/>
            <a:r>
              <a:rPr lang="en-GB" sz="3200" dirty="0">
                <a:solidFill>
                  <a:schemeClr val="accent2"/>
                </a:solidFill>
              </a:rPr>
              <a:t>sources, distributions, impacts, and trends</a:t>
            </a:r>
          </a:p>
          <a:p>
            <a:pPr algn="ctr" eaLnBrk="1" hangingPunct="1"/>
            <a:endParaRPr lang="en-GB" sz="2400" dirty="0">
              <a:solidFill>
                <a:schemeClr val="accent2"/>
              </a:solidFill>
            </a:endParaRPr>
          </a:p>
          <a:p>
            <a:pPr algn="ctr" eaLnBrk="1" hangingPunct="1"/>
            <a:endParaRPr lang="en-GB" sz="2400" dirty="0">
              <a:solidFill>
                <a:srgbClr val="FF0000"/>
              </a:solidFill>
            </a:endParaRPr>
          </a:p>
          <a:p>
            <a:pPr algn="ctr" eaLnBrk="1" hangingPunct="1"/>
            <a:r>
              <a:rPr lang="en-GB" sz="2400" dirty="0"/>
              <a:t>Lecture at the ERCA </a:t>
            </a:r>
            <a:r>
              <a:rPr lang="en-GB" sz="2400" dirty="0" smtClean="0"/>
              <a:t>2018</a:t>
            </a:r>
            <a:endParaRPr lang="en-GB" sz="2400" dirty="0"/>
          </a:p>
          <a:p>
            <a:pPr algn="ctr" eaLnBrk="1" hangingPunct="1"/>
            <a:r>
              <a:rPr lang="en-GB" sz="2400" dirty="0"/>
              <a:t>Grenoble, </a:t>
            </a:r>
            <a:r>
              <a:rPr lang="en-GB" sz="2400" dirty="0" smtClean="0"/>
              <a:t>January 19, 2018</a:t>
            </a:r>
            <a:endParaRPr lang="en-GB" sz="2400" dirty="0"/>
          </a:p>
          <a:p>
            <a:pPr algn="ctr" eaLnBrk="1" hangingPunct="1"/>
            <a:endParaRPr lang="en-GB" sz="2400" dirty="0">
              <a:solidFill>
                <a:srgbClr val="FF0000"/>
              </a:solidFill>
            </a:endParaRPr>
          </a:p>
          <a:p>
            <a:pPr algn="ctr" eaLnBrk="1" hangingPunct="1"/>
            <a:r>
              <a:rPr lang="en-GB" sz="1800" dirty="0"/>
              <a:t>Andreas Richter</a:t>
            </a:r>
            <a:endParaRPr lang="en-GB" dirty="0"/>
          </a:p>
          <a:p>
            <a:pPr algn="ctr" eaLnBrk="1" hangingPunct="1"/>
            <a:r>
              <a:rPr lang="en-GB" dirty="0"/>
              <a:t>Institute of Environmental Physics</a:t>
            </a:r>
          </a:p>
          <a:p>
            <a:pPr algn="ctr" eaLnBrk="1" hangingPunct="1"/>
            <a:r>
              <a:rPr lang="en-GB" dirty="0"/>
              <a:t>University of Bremen</a:t>
            </a:r>
          </a:p>
          <a:p>
            <a:pPr algn="ctr" eaLnBrk="1" hangingPunct="1"/>
            <a:r>
              <a:rPr lang="en-GB" dirty="0"/>
              <a:t>Bremen, Germany</a:t>
            </a:r>
          </a:p>
          <a:p>
            <a:pPr algn="ctr" eaLnBrk="1" hangingPunct="1"/>
            <a:r>
              <a:rPr lang="en-GB" dirty="0"/>
              <a:t>( </a:t>
            </a:r>
            <a:r>
              <a:rPr lang="en-GB" dirty="0">
                <a:hlinkClick r:id="rId3"/>
              </a:rPr>
              <a:t>richter@iup.physik.uni-bremen.de</a:t>
            </a:r>
            <a:r>
              <a:rPr lang="en-GB" dirty="0"/>
              <a:t> )</a:t>
            </a:r>
          </a:p>
          <a:p>
            <a:pPr algn="ctr" eaLnBrk="1" hangingPunct="1"/>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6D32258-8784-4222-AF1B-FB0559CD6970}" type="slidenum">
              <a:rPr lang="de-DE" sz="1200" smtClean="0">
                <a:solidFill>
                  <a:schemeClr val="bg1"/>
                </a:solidFill>
              </a:rPr>
              <a:pPr eaLnBrk="1" hangingPunct="1"/>
              <a:t>10</a:t>
            </a:fld>
            <a:endParaRPr lang="de-DE" sz="1200" smtClean="0">
              <a:solidFill>
                <a:schemeClr val="bg1"/>
              </a:solidFill>
            </a:endParaRPr>
          </a:p>
        </p:txBody>
      </p:sp>
      <p:sp>
        <p:nvSpPr>
          <p:cNvPr id="11267" name="Rectangle 2"/>
          <p:cNvSpPr>
            <a:spLocks noGrp="1" noChangeArrowheads="1"/>
          </p:cNvSpPr>
          <p:nvPr>
            <p:ph type="title"/>
          </p:nvPr>
        </p:nvSpPr>
        <p:spPr/>
        <p:txBody>
          <a:bodyPr/>
          <a:lstStyle/>
          <a:p>
            <a:pPr eaLnBrk="1" hangingPunct="1"/>
            <a:r>
              <a:rPr lang="en-GB" smtClean="0"/>
              <a:t>Anthropogenic NOx Sources</a:t>
            </a:r>
          </a:p>
        </p:txBody>
      </p:sp>
      <p:sp>
        <p:nvSpPr>
          <p:cNvPr id="11268" name="Rectangle 3"/>
          <p:cNvSpPr>
            <a:spLocks noGrp="1" noChangeArrowheads="1"/>
          </p:cNvSpPr>
          <p:nvPr>
            <p:ph type="body" idx="1"/>
          </p:nvPr>
        </p:nvSpPr>
        <p:spPr>
          <a:xfrm>
            <a:off x="5241925" y="920750"/>
            <a:ext cx="3444875" cy="2767013"/>
          </a:xfrm>
        </p:spPr>
        <p:txBody>
          <a:bodyPr/>
          <a:lstStyle/>
          <a:p>
            <a:pPr eaLnBrk="1" hangingPunct="1"/>
            <a:r>
              <a:rPr lang="en-GB" dirty="0" smtClean="0"/>
              <a:t>anthropogenic emissions concentrated in a few industrialised areas</a:t>
            </a:r>
          </a:p>
          <a:p>
            <a:pPr eaLnBrk="1" hangingPunct="1"/>
            <a:r>
              <a:rPr lang="en-GB" dirty="0" smtClean="0"/>
              <a:t>largest emissions in cities and from power plants</a:t>
            </a:r>
          </a:p>
          <a:p>
            <a:pPr eaLnBrk="1" hangingPunct="1"/>
            <a:r>
              <a:rPr lang="en-GB" dirty="0" smtClean="0"/>
              <a:t>emissions per capita very unevenly distributed</a:t>
            </a:r>
            <a:br>
              <a:rPr lang="en-GB" dirty="0" smtClean="0"/>
            </a:br>
            <a:r>
              <a:rPr lang="en-GB" dirty="0" smtClean="0"/>
              <a:t>=&gt; future?</a:t>
            </a:r>
          </a:p>
        </p:txBody>
      </p:sp>
      <p:pic>
        <p:nvPicPr>
          <p:cNvPr id="11269" name="Picture 5" descr="Figure 1: Sources of emissions of the oxides of nitrogen in the UK in 2004"/>
          <p:cNvPicPr>
            <a:picLocks noChangeAspect="1" noChangeArrowheads="1"/>
          </p:cNvPicPr>
          <p:nvPr/>
        </p:nvPicPr>
        <p:blipFill>
          <a:blip r:embed="rId3">
            <a:extLst>
              <a:ext uri="{28A0092B-C50C-407E-A947-70E740481C1C}">
                <a14:useLocalDpi xmlns:a14="http://schemas.microsoft.com/office/drawing/2010/main" val="0"/>
              </a:ext>
            </a:extLst>
          </a:blip>
          <a:srcRect r="6299"/>
          <a:stretch>
            <a:fillRect/>
          </a:stretch>
        </p:blipFill>
        <p:spPr bwMode="auto">
          <a:xfrm>
            <a:off x="3600450" y="3813175"/>
            <a:ext cx="5353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p:cNvSpPr>
            <a:spLocks noChangeArrowheads="1"/>
          </p:cNvSpPr>
          <p:nvPr/>
        </p:nvSpPr>
        <p:spPr bwMode="auto">
          <a:xfrm rot="-5400000">
            <a:off x="5987257" y="3437731"/>
            <a:ext cx="58039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a:t>http://www.environment-agency.gov.uk/commondata/103196/1162897?referrer=/yourenv/eff/1190084/air/1158715/1162725/</a:t>
            </a:r>
          </a:p>
        </p:txBody>
      </p:sp>
      <p:sp>
        <p:nvSpPr>
          <p:cNvPr id="11271" name="Text Box 7"/>
          <p:cNvSpPr txBox="1">
            <a:spLocks noChangeArrowheads="1"/>
          </p:cNvSpPr>
          <p:nvPr/>
        </p:nvSpPr>
        <p:spPr bwMode="auto">
          <a:xfrm>
            <a:off x="7339013" y="3897313"/>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chemeClr val="accent2"/>
                </a:solidFill>
              </a:rPr>
              <a:t>UK, 2004</a:t>
            </a:r>
          </a:p>
        </p:txBody>
      </p:sp>
      <p:sp>
        <p:nvSpPr>
          <p:cNvPr id="11272" name="Rectangle 10"/>
          <p:cNvSpPr>
            <a:spLocks noChangeArrowheads="1"/>
          </p:cNvSpPr>
          <p:nvPr/>
        </p:nvSpPr>
        <p:spPr bwMode="auto">
          <a:xfrm rot="5400000">
            <a:off x="-1812131" y="2669382"/>
            <a:ext cx="4089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a:t>http://www.mnp.nl/edgar/model/v32ft2000edgar/edgarv32ft-prec/edgv32ft-nox-map.jsp</a:t>
            </a:r>
          </a:p>
        </p:txBody>
      </p:sp>
      <p:grpSp>
        <p:nvGrpSpPr>
          <p:cNvPr id="11273" name="Group 12"/>
          <p:cNvGrpSpPr>
            <a:grpSpLocks/>
          </p:cNvGrpSpPr>
          <p:nvPr/>
        </p:nvGrpSpPr>
        <p:grpSpPr bwMode="auto">
          <a:xfrm>
            <a:off x="350838" y="839788"/>
            <a:ext cx="4637087" cy="3313112"/>
            <a:chOff x="221" y="529"/>
            <a:chExt cx="2921" cy="2087"/>
          </a:xfrm>
        </p:grpSpPr>
        <p:pic>
          <p:nvPicPr>
            <p:cNvPr id="11275" name="Picture 9" descr="edgar_32ft2000_nox_tcm32-22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 y="539"/>
              <a:ext cx="2921"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1"/>
            <p:cNvSpPr txBox="1">
              <a:spLocks noChangeArrowheads="1"/>
            </p:cNvSpPr>
            <p:nvPr/>
          </p:nvSpPr>
          <p:spPr bwMode="auto">
            <a:xfrm>
              <a:off x="1786" y="529"/>
              <a:ext cx="1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sz="1000" b="1">
                  <a:solidFill>
                    <a:srgbClr val="FF0000"/>
                  </a:solidFill>
                </a:rPr>
                <a:t>including biomass burning!</a:t>
              </a:r>
            </a:p>
          </p:txBody>
        </p:sp>
      </p:grpSp>
      <p:sp>
        <p:nvSpPr>
          <p:cNvPr id="11274" name="Rectangle 13"/>
          <p:cNvSpPr>
            <a:spLocks noChangeArrowheads="1"/>
          </p:cNvSpPr>
          <p:nvPr/>
        </p:nvSpPr>
        <p:spPr bwMode="auto">
          <a:xfrm>
            <a:off x="387350" y="4392613"/>
            <a:ext cx="34448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r>
              <a:rPr lang="en-GB" sz="2000"/>
              <a:t>road transport has large importance</a:t>
            </a:r>
          </a:p>
          <a:p>
            <a:pPr marL="342900" indent="-342900">
              <a:spcBef>
                <a:spcPct val="20000"/>
              </a:spcBef>
              <a:buClr>
                <a:schemeClr val="accent2"/>
              </a:buClr>
              <a:buFontTx/>
              <a:buChar char="•"/>
            </a:pPr>
            <a:r>
              <a:rPr lang="en-GB" sz="2000"/>
              <a:t>energy production is second, depending on energy mix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0081A98-212A-44A6-A50B-5C821D839C20}" type="slidenum">
              <a:rPr lang="de-DE" sz="1200" smtClean="0">
                <a:solidFill>
                  <a:schemeClr val="bg1"/>
                </a:solidFill>
              </a:rPr>
              <a:pPr eaLnBrk="1" hangingPunct="1"/>
              <a:t>11</a:t>
            </a:fld>
            <a:endParaRPr lang="de-DE" sz="1200" smtClean="0">
              <a:solidFill>
                <a:schemeClr val="bg1"/>
              </a:solidFill>
            </a:endParaRPr>
          </a:p>
        </p:txBody>
      </p:sp>
      <p:sp>
        <p:nvSpPr>
          <p:cNvPr id="12291" name="Rectangle 2"/>
          <p:cNvSpPr>
            <a:spLocks noGrp="1" noChangeArrowheads="1"/>
          </p:cNvSpPr>
          <p:nvPr>
            <p:ph type="title"/>
          </p:nvPr>
        </p:nvSpPr>
        <p:spPr/>
        <p:txBody>
          <a:bodyPr/>
          <a:lstStyle/>
          <a:p>
            <a:pPr eaLnBrk="1" hangingPunct="1"/>
            <a:r>
              <a:rPr lang="en-GB" smtClean="0"/>
              <a:t>Anthropogenic NOx Sources: Example</a:t>
            </a:r>
          </a:p>
        </p:txBody>
      </p:sp>
      <p:sp>
        <p:nvSpPr>
          <p:cNvPr id="12292" name="Rectangle 3"/>
          <p:cNvSpPr>
            <a:spLocks noGrp="1" noChangeArrowheads="1"/>
          </p:cNvSpPr>
          <p:nvPr>
            <p:ph type="body" idx="1"/>
          </p:nvPr>
        </p:nvSpPr>
        <p:spPr>
          <a:xfrm>
            <a:off x="622300" y="5108575"/>
            <a:ext cx="8064500" cy="1017588"/>
          </a:xfrm>
        </p:spPr>
        <p:txBody>
          <a:bodyPr/>
          <a:lstStyle/>
          <a:p>
            <a:pPr eaLnBrk="1" hangingPunct="1"/>
            <a:r>
              <a:rPr lang="en-GB" smtClean="0"/>
              <a:t>Normalised tropospheric NO</a:t>
            </a:r>
            <a:r>
              <a:rPr lang="en-GB" baseline="-25000" smtClean="0"/>
              <a:t>2</a:t>
            </a:r>
            <a:r>
              <a:rPr lang="en-GB" smtClean="0"/>
              <a:t> columns retrieved from </a:t>
            </a:r>
            <a:br>
              <a:rPr lang="en-GB" smtClean="0"/>
            </a:br>
            <a:r>
              <a:rPr lang="en-GB" smtClean="0"/>
              <a:t>GOME satellite measurements show clear weekly cycle </a:t>
            </a:r>
            <a:br>
              <a:rPr lang="en-GB" smtClean="0"/>
            </a:br>
            <a:r>
              <a:rPr lang="en-GB" smtClean="0"/>
              <a:t>over industrialised areas</a:t>
            </a:r>
          </a:p>
          <a:p>
            <a:pPr eaLnBrk="1" hangingPunct="1"/>
            <a:r>
              <a:rPr lang="en-GB" smtClean="0"/>
              <a:t>anthropogenic NO</a:t>
            </a:r>
            <a:r>
              <a:rPr lang="en-GB" baseline="-25000" smtClean="0"/>
              <a:t>x</a:t>
            </a:r>
            <a:r>
              <a:rPr lang="en-GB" smtClean="0"/>
              <a:t> emissions dominate</a:t>
            </a:r>
          </a:p>
        </p:txBody>
      </p:sp>
      <p:sp>
        <p:nvSpPr>
          <p:cNvPr id="12293" name="Rectangle 7"/>
          <p:cNvSpPr>
            <a:spLocks noChangeArrowheads="1"/>
          </p:cNvSpPr>
          <p:nvPr/>
        </p:nvSpPr>
        <p:spPr bwMode="auto">
          <a:xfrm rot="-5400000">
            <a:off x="7172326" y="2486025"/>
            <a:ext cx="322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00"/>
              <a:t>Beirle et al., Atmos. Chem. Phys., 3, 2225–2232, 2003</a:t>
            </a:r>
          </a:p>
        </p:txBody>
      </p:sp>
      <p:pic>
        <p:nvPicPr>
          <p:cNvPr id="122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741363"/>
            <a:ext cx="670718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smtClean="0"/>
              <a:t>Anthropogenic NOx sources: Lifetime</a:t>
            </a:r>
            <a:endParaRPr lang="en-GB" smtClean="0"/>
          </a:p>
        </p:txBody>
      </p:sp>
      <p:sp>
        <p:nvSpPr>
          <p:cNvPr id="13315" name="Inhaltsplatzhalter 2"/>
          <p:cNvSpPr>
            <a:spLocks noGrp="1"/>
          </p:cNvSpPr>
          <p:nvPr>
            <p:ph idx="1"/>
          </p:nvPr>
        </p:nvSpPr>
        <p:spPr>
          <a:xfrm>
            <a:off x="3760788" y="1042988"/>
            <a:ext cx="4322762" cy="828675"/>
          </a:xfrm>
        </p:spPr>
        <p:txBody>
          <a:bodyPr/>
          <a:lstStyle/>
          <a:p>
            <a:r>
              <a:rPr lang="en-GB" smtClean="0"/>
              <a:t>For large and isolated point sources, OMI observations can be sorted by wind direction</a:t>
            </a:r>
          </a:p>
          <a:p>
            <a:r>
              <a:rPr lang="en-GB" smtClean="0"/>
              <a:t>Plume model provides lifetime</a:t>
            </a:r>
          </a:p>
          <a:p>
            <a:r>
              <a:rPr lang="en-GB" smtClean="0"/>
              <a:t>Column + lifetime gives emissions</a:t>
            </a:r>
          </a:p>
        </p:txBody>
      </p:sp>
      <p:sp>
        <p:nvSpPr>
          <p:cNvPr id="1331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EEC6DFD-5222-48E1-BBD5-B05043874DE0}" type="slidenum">
              <a:rPr lang="de-DE" sz="1200" smtClean="0">
                <a:solidFill>
                  <a:schemeClr val="bg1"/>
                </a:solidFill>
              </a:rPr>
              <a:pPr eaLnBrk="1" hangingPunct="1"/>
              <a:t>12</a:t>
            </a:fld>
            <a:endParaRPr lang="de-DE" sz="1200" smtClean="0">
              <a:solidFill>
                <a:schemeClr val="bg1"/>
              </a:solidFill>
            </a:endParaRPr>
          </a:p>
        </p:txBody>
      </p:sp>
      <p:pic>
        <p:nvPicPr>
          <p:cNvPr id="133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50" y="1042988"/>
            <a:ext cx="243205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3432175"/>
            <a:ext cx="300196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136900"/>
            <a:ext cx="369252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hteck 4"/>
          <p:cNvSpPr>
            <a:spLocks noChangeArrowheads="1"/>
          </p:cNvSpPr>
          <p:nvPr/>
        </p:nvSpPr>
        <p:spPr bwMode="auto">
          <a:xfrm rot="-5400000">
            <a:off x="6288088" y="284956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t>Beirle</a:t>
            </a:r>
            <a:r>
              <a:rPr lang="en-GB" sz="1200" i="1"/>
              <a:t>, et al., </a:t>
            </a:r>
            <a:r>
              <a:rPr lang="en-GB" sz="1200"/>
              <a:t>Megacity Emissions and Lifetimes of Nitrogen Oxides Probed from Space</a:t>
            </a:r>
            <a:r>
              <a:rPr lang="en-GB" sz="1200" b="1"/>
              <a:t>,</a:t>
            </a:r>
            <a:r>
              <a:rPr lang="en-GB" sz="1200" i="1"/>
              <a:t> Science </a:t>
            </a:r>
            <a:r>
              <a:rPr lang="en-GB" sz="1200" b="1"/>
              <a:t>333</a:t>
            </a:r>
            <a:r>
              <a:rPr lang="en-GB" sz="1200"/>
              <a:t>, 1737 (2011); DOI:10.1126/science.1207824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77790DF-A21F-4256-9E20-8ACF241E176F}" type="slidenum">
              <a:rPr lang="de-DE" sz="1200" smtClean="0">
                <a:solidFill>
                  <a:schemeClr val="bg1"/>
                </a:solidFill>
              </a:rPr>
              <a:pPr eaLnBrk="1" hangingPunct="1"/>
              <a:t>13</a:t>
            </a:fld>
            <a:endParaRPr lang="de-DE" sz="1200" smtClean="0">
              <a:solidFill>
                <a:schemeClr val="bg1"/>
              </a:solidFill>
            </a:endParaRPr>
          </a:p>
        </p:txBody>
      </p:sp>
      <p:sp>
        <p:nvSpPr>
          <p:cNvPr id="14339" name="Rectangle 2"/>
          <p:cNvSpPr>
            <a:spLocks noGrp="1" noChangeArrowheads="1"/>
          </p:cNvSpPr>
          <p:nvPr>
            <p:ph type="title"/>
          </p:nvPr>
        </p:nvSpPr>
        <p:spPr/>
        <p:txBody>
          <a:bodyPr/>
          <a:lstStyle/>
          <a:p>
            <a:pPr eaLnBrk="1" hangingPunct="1"/>
            <a:r>
              <a:rPr lang="en-GB" smtClean="0"/>
              <a:t>Soil Sources of NOx</a:t>
            </a:r>
          </a:p>
        </p:txBody>
      </p:sp>
      <p:sp>
        <p:nvSpPr>
          <p:cNvPr id="14340" name="Rectangle 3"/>
          <p:cNvSpPr>
            <a:spLocks noGrp="1" noChangeArrowheads="1"/>
          </p:cNvSpPr>
          <p:nvPr>
            <p:ph type="body" idx="1"/>
          </p:nvPr>
        </p:nvSpPr>
        <p:spPr/>
        <p:txBody>
          <a:bodyPr/>
          <a:lstStyle/>
          <a:p>
            <a:pPr eaLnBrk="1" hangingPunct="1"/>
            <a:r>
              <a:rPr lang="en-GB" smtClean="0"/>
              <a:t>NO and N</a:t>
            </a:r>
            <a:r>
              <a:rPr lang="en-GB" baseline="-25000" smtClean="0"/>
              <a:t>2</a:t>
            </a:r>
            <a:r>
              <a:rPr lang="en-GB" smtClean="0"/>
              <a:t>O are emitted from microbial activities in the soil, both during nitrification (NH</a:t>
            </a:r>
            <a:r>
              <a:rPr lang="en-GB" baseline="-25000" smtClean="0"/>
              <a:t>4</a:t>
            </a:r>
            <a:r>
              <a:rPr lang="en-GB" baseline="30000" smtClean="0"/>
              <a:t>+</a:t>
            </a:r>
            <a:r>
              <a:rPr lang="en-GB" smtClean="0"/>
              <a:t> </a:t>
            </a:r>
            <a:r>
              <a:rPr lang="en-GB" smtClean="0">
                <a:cs typeface="Arial" charset="0"/>
              </a:rPr>
              <a:t>→</a:t>
            </a:r>
            <a:r>
              <a:rPr lang="en-GB" smtClean="0"/>
              <a:t> NO</a:t>
            </a:r>
            <a:r>
              <a:rPr lang="en-GB" baseline="-25000" smtClean="0"/>
              <a:t>3</a:t>
            </a:r>
            <a:r>
              <a:rPr lang="en-GB" baseline="30000" smtClean="0"/>
              <a:t>-</a:t>
            </a:r>
            <a:r>
              <a:rPr lang="en-GB" smtClean="0"/>
              <a:t>) and denitrification (NO</a:t>
            </a:r>
            <a:r>
              <a:rPr lang="en-GB" baseline="-25000" smtClean="0"/>
              <a:t>3</a:t>
            </a:r>
            <a:r>
              <a:rPr lang="en-GB" baseline="30000" smtClean="0"/>
              <a:t>-</a:t>
            </a:r>
            <a:r>
              <a:rPr lang="en-GB" smtClean="0"/>
              <a:t> </a:t>
            </a:r>
            <a:r>
              <a:rPr lang="en-GB" smtClean="0">
                <a:cs typeface="Arial" charset="0"/>
              </a:rPr>
              <a:t>→</a:t>
            </a:r>
            <a:r>
              <a:rPr lang="en-GB" smtClean="0"/>
              <a:t> N</a:t>
            </a:r>
            <a:r>
              <a:rPr lang="en-GB" baseline="-25000" smtClean="0"/>
              <a:t>2</a:t>
            </a:r>
            <a:r>
              <a:rPr lang="en-GB" smtClean="0"/>
              <a:t>) </a:t>
            </a:r>
          </a:p>
          <a:p>
            <a:pPr eaLnBrk="1" hangingPunct="1"/>
            <a:r>
              <a:rPr lang="en-GB" smtClean="0"/>
              <a:t>function of soil moisture and texture, inorganic nitrogen availability, the carbon to nitrogen ratio, temperature and precipitation</a:t>
            </a:r>
          </a:p>
          <a:p>
            <a:pPr eaLnBrk="1" hangingPunct="1"/>
            <a:r>
              <a:rPr lang="en-GB" smtClean="0"/>
              <a:t>typical parameterisation using T, precipitation and fertilisation</a:t>
            </a:r>
          </a:p>
          <a:p>
            <a:pPr eaLnBrk="1" hangingPunct="1"/>
            <a:r>
              <a:rPr lang="en-GB" smtClean="0"/>
              <a:t>usually observed as strong pulses after fertilisation and rain</a:t>
            </a:r>
          </a:p>
          <a:p>
            <a:pPr eaLnBrk="1" hangingPunct="1"/>
            <a:r>
              <a:rPr lang="en-GB" smtClean="0"/>
              <a:t>in ecosystems with dense vegetation cover (e.g. rain forests), part of the NO</a:t>
            </a:r>
            <a:r>
              <a:rPr lang="en-GB" baseline="-25000" smtClean="0"/>
              <a:t>x</a:t>
            </a:r>
            <a:r>
              <a:rPr lang="en-GB" smtClean="0"/>
              <a:t> emitted is lost by NO</a:t>
            </a:r>
            <a:r>
              <a:rPr lang="en-GB" baseline="-25000" smtClean="0"/>
              <a:t>2</a:t>
            </a:r>
            <a:r>
              <a:rPr lang="en-GB" smtClean="0"/>
              <a:t> deposition</a:t>
            </a:r>
          </a:p>
          <a:p>
            <a:pPr eaLnBrk="1" hangingPunct="1"/>
            <a:r>
              <a:rPr lang="en-GB" smtClean="0"/>
              <a:t>NO</a:t>
            </a:r>
            <a:r>
              <a:rPr lang="en-GB" baseline="-25000" smtClean="0"/>
              <a:t>x</a:t>
            </a:r>
            <a:r>
              <a:rPr lang="en-GB" smtClean="0"/>
              <a:t> soil emissions seem to be underestimated in current models</a:t>
            </a:r>
          </a:p>
          <a:p>
            <a:pPr eaLnBrk="1" hangingPunct="1"/>
            <a:r>
              <a:rPr lang="en-GB" smtClean="0"/>
              <a:t>potential for increases as use of fertilizers increases, but strong dependence on actual practices used</a:t>
            </a:r>
          </a:p>
          <a:p>
            <a:pPr eaLnBrk="1" hangingPunct="1"/>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590026"/>
            <a:ext cx="318135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E90A0D8-359F-42DF-8CB2-469D34EF1054}" type="slidenum">
              <a:rPr lang="de-DE" sz="1200" smtClean="0">
                <a:solidFill>
                  <a:schemeClr val="bg1"/>
                </a:solidFill>
              </a:rPr>
              <a:pPr eaLnBrk="1" hangingPunct="1"/>
              <a:t>14</a:t>
            </a:fld>
            <a:endParaRPr lang="de-DE" sz="1200" smtClean="0">
              <a:solidFill>
                <a:schemeClr val="bg1"/>
              </a:solidFill>
            </a:endParaRPr>
          </a:p>
        </p:txBody>
      </p:sp>
      <p:sp>
        <p:nvSpPr>
          <p:cNvPr id="15363" name="Rectangle 2"/>
          <p:cNvSpPr>
            <a:spLocks noGrp="1" noChangeArrowheads="1"/>
          </p:cNvSpPr>
          <p:nvPr>
            <p:ph type="title"/>
          </p:nvPr>
        </p:nvSpPr>
        <p:spPr/>
        <p:txBody>
          <a:bodyPr/>
          <a:lstStyle/>
          <a:p>
            <a:pPr eaLnBrk="1" hangingPunct="1"/>
            <a:r>
              <a:rPr lang="en-GB" smtClean="0"/>
              <a:t>Soil Sources of NOx: Example</a:t>
            </a:r>
          </a:p>
        </p:txBody>
      </p:sp>
      <p:sp>
        <p:nvSpPr>
          <p:cNvPr id="15364" name="Rectangle 3"/>
          <p:cNvSpPr>
            <a:spLocks noGrp="1" noChangeArrowheads="1"/>
          </p:cNvSpPr>
          <p:nvPr>
            <p:ph type="body" idx="1"/>
          </p:nvPr>
        </p:nvSpPr>
        <p:spPr>
          <a:xfrm>
            <a:off x="4098926" y="2923420"/>
            <a:ext cx="4818062" cy="3176588"/>
          </a:xfrm>
        </p:spPr>
        <p:txBody>
          <a:bodyPr/>
          <a:lstStyle/>
          <a:p>
            <a:pPr eaLnBrk="1" hangingPunct="1"/>
            <a:r>
              <a:rPr lang="en-GB" smtClean="0"/>
              <a:t>Chouteau, Hill and Liberty Counties in North-Central Montana, USA</a:t>
            </a:r>
          </a:p>
          <a:p>
            <a:pPr eaLnBrk="1" hangingPunct="1"/>
            <a:r>
              <a:rPr lang="en-GB" smtClean="0"/>
              <a:t>harvested cropland, low population density, no large stationary NO</a:t>
            </a:r>
            <a:r>
              <a:rPr lang="en-GB" baseline="-25000" smtClean="0"/>
              <a:t>x</a:t>
            </a:r>
            <a:r>
              <a:rPr lang="en-GB" smtClean="0"/>
              <a:t> sources</a:t>
            </a:r>
          </a:p>
          <a:p>
            <a:pPr eaLnBrk="1" hangingPunct="1"/>
            <a:r>
              <a:rPr lang="en-GB" smtClean="0"/>
              <a:t>NO</a:t>
            </a:r>
            <a:r>
              <a:rPr lang="en-GB" baseline="-25000" smtClean="0"/>
              <a:t>2</a:t>
            </a:r>
            <a:r>
              <a:rPr lang="en-GB" smtClean="0"/>
              <a:t> columns retrieved from SCIAMACHY satellite data are large after fertilisation and subsequent precipitation</a:t>
            </a:r>
          </a:p>
        </p:txBody>
      </p:sp>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836613"/>
            <a:ext cx="878046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0" y="6256338"/>
            <a:ext cx="898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dirty="0"/>
              <a:t>Bertram, T. H., et al., (2005), Satellite measurements of daily variations in soil NOx emissions, </a:t>
            </a:r>
            <a:r>
              <a:rPr lang="en-GB" sz="1000" dirty="0" err="1"/>
              <a:t>Geophys</a:t>
            </a:r>
            <a:r>
              <a:rPr lang="en-GB" sz="1000" dirty="0"/>
              <a:t>. Res. Lett., 32, L24812, doi:10.1029/2005GL024640</a:t>
            </a:r>
          </a:p>
        </p:txBody>
      </p:sp>
      <p:sp>
        <p:nvSpPr>
          <p:cNvPr id="15370" name="Rectangle 7"/>
          <p:cNvSpPr>
            <a:spLocks noChangeArrowheads="1"/>
          </p:cNvSpPr>
          <p:nvPr/>
        </p:nvSpPr>
        <p:spPr bwMode="auto">
          <a:xfrm>
            <a:off x="490538" y="6123007"/>
            <a:ext cx="250825" cy="15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5368" name="Line 10"/>
          <p:cNvSpPr>
            <a:spLocks noChangeShapeType="1"/>
          </p:cNvSpPr>
          <p:nvPr/>
        </p:nvSpPr>
        <p:spPr bwMode="auto">
          <a:xfrm>
            <a:off x="747713" y="3981450"/>
            <a:ext cx="323850" cy="1476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E4D58A8-EEAB-4557-817B-FA752476A110}" type="slidenum">
              <a:rPr lang="de-DE" sz="1200" smtClean="0">
                <a:solidFill>
                  <a:schemeClr val="bg1"/>
                </a:solidFill>
              </a:rPr>
              <a:pPr eaLnBrk="1" hangingPunct="1"/>
              <a:t>15</a:t>
            </a:fld>
            <a:endParaRPr lang="de-DE" sz="1200"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GB" smtClean="0"/>
              <a:t>NOx from Biomass Burning</a:t>
            </a:r>
          </a:p>
        </p:txBody>
      </p:sp>
      <p:sp>
        <p:nvSpPr>
          <p:cNvPr id="16388" name="Rectangle 3"/>
          <p:cNvSpPr>
            <a:spLocks noGrp="1" noChangeArrowheads="1"/>
          </p:cNvSpPr>
          <p:nvPr>
            <p:ph type="body" idx="1"/>
          </p:nvPr>
        </p:nvSpPr>
        <p:spPr/>
        <p:txBody>
          <a:bodyPr/>
          <a:lstStyle/>
          <a:p>
            <a:pPr eaLnBrk="1" hangingPunct="1"/>
            <a:r>
              <a:rPr lang="en-GB" dirty="0" smtClean="0"/>
              <a:t>biomass burning is happening on large scales on a regular basis as part of</a:t>
            </a:r>
          </a:p>
          <a:p>
            <a:pPr lvl="1" eaLnBrk="1" hangingPunct="1"/>
            <a:r>
              <a:rPr lang="en-GB" dirty="0" smtClean="0"/>
              <a:t>agricultural practices</a:t>
            </a:r>
          </a:p>
          <a:p>
            <a:pPr lvl="1" eaLnBrk="1" hangingPunct="1"/>
            <a:r>
              <a:rPr lang="en-GB" dirty="0" smtClean="0"/>
              <a:t>wild fires</a:t>
            </a:r>
          </a:p>
          <a:p>
            <a:pPr lvl="1" eaLnBrk="1" hangingPunct="1"/>
            <a:r>
              <a:rPr lang="en-GB" dirty="0" smtClean="0"/>
              <a:t>domestic fires</a:t>
            </a:r>
          </a:p>
          <a:p>
            <a:pPr eaLnBrk="1" hangingPunct="1"/>
            <a:r>
              <a:rPr lang="en-GB" dirty="0" smtClean="0"/>
              <a:t>it is a significant source of </a:t>
            </a:r>
            <a:r>
              <a:rPr lang="en-GB" dirty="0" err="1" smtClean="0"/>
              <a:t>NO</a:t>
            </a:r>
            <a:r>
              <a:rPr lang="en-GB" baseline="-25000" dirty="0" err="1" smtClean="0"/>
              <a:t>x</a:t>
            </a:r>
            <a:endParaRPr lang="en-GB" baseline="-25000" dirty="0" smtClean="0"/>
          </a:p>
          <a:p>
            <a:pPr eaLnBrk="1" hangingPunct="1"/>
            <a:r>
              <a:rPr lang="en-GB" dirty="0" smtClean="0"/>
              <a:t>the amount of </a:t>
            </a:r>
            <a:r>
              <a:rPr lang="en-GB" dirty="0" err="1" smtClean="0"/>
              <a:t>NO</a:t>
            </a:r>
            <a:r>
              <a:rPr lang="en-GB" baseline="-25000" dirty="0" err="1" smtClean="0"/>
              <a:t>x</a:t>
            </a:r>
            <a:r>
              <a:rPr lang="en-GB" dirty="0" smtClean="0"/>
              <a:t> emitted per biomass burned varies strongly between different biomass types (savannah, tropical rain forests, boreal forests)</a:t>
            </a:r>
          </a:p>
          <a:p>
            <a:pPr eaLnBrk="1" hangingPunct="1"/>
            <a:r>
              <a:rPr lang="en-GB" dirty="0" smtClean="0"/>
              <a:t>large amounts of </a:t>
            </a:r>
            <a:r>
              <a:rPr lang="en-GB" dirty="0" err="1" smtClean="0"/>
              <a:t>NO</a:t>
            </a:r>
            <a:r>
              <a:rPr lang="en-GB" baseline="-25000" dirty="0" err="1" smtClean="0"/>
              <a:t>x</a:t>
            </a:r>
            <a:r>
              <a:rPr lang="en-GB" dirty="0" smtClean="0"/>
              <a:t> are emitted in the tropics, much less e.g. in Alaska or Siberia</a:t>
            </a:r>
          </a:p>
          <a:p>
            <a:pPr eaLnBrk="1" hangingPunct="1"/>
            <a:r>
              <a:rPr lang="en-GB" dirty="0" smtClean="0"/>
              <a:t>in big fires, enough heat is produced to start </a:t>
            </a:r>
            <a:r>
              <a:rPr lang="en-GB" dirty="0" err="1" smtClean="0"/>
              <a:t>pyroconvection</a:t>
            </a:r>
            <a:r>
              <a:rPr lang="en-GB" dirty="0" smtClean="0"/>
              <a:t> and to inject </a:t>
            </a:r>
            <a:r>
              <a:rPr lang="en-GB" dirty="0" err="1" smtClean="0"/>
              <a:t>NO</a:t>
            </a:r>
            <a:r>
              <a:rPr lang="en-GB" baseline="-25000" dirty="0" err="1" smtClean="0"/>
              <a:t>x</a:t>
            </a:r>
            <a:r>
              <a:rPr lang="en-GB" dirty="0" smtClean="0"/>
              <a:t> in the upper troposphere</a:t>
            </a:r>
          </a:p>
          <a:p>
            <a:pPr eaLnBrk="1" hangingPunct="1"/>
            <a:r>
              <a:rPr lang="de-DE" dirty="0" err="1"/>
              <a:t>f</a:t>
            </a:r>
            <a:r>
              <a:rPr lang="de-DE" dirty="0" err="1" smtClean="0"/>
              <a:t>ires</a:t>
            </a:r>
            <a:r>
              <a:rPr lang="de-DE" dirty="0" smtClean="0"/>
              <a:t> </a:t>
            </a:r>
            <a:r>
              <a:rPr lang="de-DE" dirty="0" err="1" smtClean="0"/>
              <a:t>can</a:t>
            </a:r>
            <a:r>
              <a:rPr lang="de-DE" dirty="0" smtClean="0"/>
              <a:t> </a:t>
            </a:r>
            <a:r>
              <a:rPr lang="de-DE" dirty="0" err="1" smtClean="0"/>
              <a:t>be</a:t>
            </a:r>
            <a:r>
              <a:rPr lang="de-DE" dirty="0" smtClean="0"/>
              <a:t> </a:t>
            </a:r>
            <a:r>
              <a:rPr lang="de-DE" dirty="0" err="1" smtClean="0"/>
              <a:t>observed</a:t>
            </a:r>
            <a:r>
              <a:rPr lang="de-DE" dirty="0" smtClean="0"/>
              <a:t> </a:t>
            </a:r>
            <a:r>
              <a:rPr lang="de-DE" dirty="0" err="1" smtClean="0"/>
              <a:t>by</a:t>
            </a:r>
            <a:r>
              <a:rPr lang="de-DE" dirty="0" smtClean="0"/>
              <a:t> </a:t>
            </a:r>
            <a:r>
              <a:rPr lang="de-DE" dirty="0" err="1" smtClean="0"/>
              <a:t>their</a:t>
            </a:r>
            <a:r>
              <a:rPr lang="de-DE" dirty="0" smtClean="0"/>
              <a:t> IR </a:t>
            </a:r>
            <a:r>
              <a:rPr lang="de-DE" dirty="0" err="1" smtClean="0"/>
              <a:t>signature</a:t>
            </a:r>
            <a:r>
              <a:rPr lang="de-DE" dirty="0" smtClean="0"/>
              <a:t> (i.e. MODIS), NO</a:t>
            </a:r>
            <a:r>
              <a:rPr lang="de-DE" baseline="-25000" dirty="0" smtClean="0"/>
              <a:t>2</a:t>
            </a:r>
            <a:r>
              <a:rPr lang="de-DE" dirty="0" smtClean="0"/>
              <a:t> </a:t>
            </a:r>
            <a:r>
              <a:rPr lang="de-DE" dirty="0" err="1" smtClean="0"/>
              <a:t>can</a:t>
            </a:r>
            <a:r>
              <a:rPr lang="de-DE" dirty="0" smtClean="0"/>
              <a:t> </a:t>
            </a:r>
            <a:r>
              <a:rPr lang="de-DE" dirty="0" err="1" smtClean="0"/>
              <a:t>be</a:t>
            </a:r>
            <a:r>
              <a:rPr lang="de-DE" dirty="0" smtClean="0"/>
              <a:t> </a:t>
            </a:r>
            <a:r>
              <a:rPr lang="de-DE" dirty="0" err="1" smtClean="0"/>
              <a:t>observed</a:t>
            </a:r>
            <a:r>
              <a:rPr lang="de-DE" dirty="0" smtClean="0"/>
              <a:t> </a:t>
            </a:r>
            <a:r>
              <a:rPr lang="de-DE" dirty="0" err="1" smtClean="0"/>
              <a:t>by</a:t>
            </a:r>
            <a:r>
              <a:rPr lang="de-DE" dirty="0" smtClean="0"/>
              <a:t> UV/</a:t>
            </a:r>
            <a:r>
              <a:rPr lang="de-DE" dirty="0" err="1" smtClean="0"/>
              <a:t>vis</a:t>
            </a:r>
            <a:r>
              <a:rPr lang="de-DE" dirty="0" smtClean="0"/>
              <a:t> </a:t>
            </a:r>
            <a:r>
              <a:rPr lang="de-DE" dirty="0" err="1" smtClean="0"/>
              <a:t>observations</a:t>
            </a:r>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29" y="876300"/>
            <a:ext cx="75723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bwMode="auto">
          <a:xfrm>
            <a:off x="2036956" y="3006292"/>
            <a:ext cx="504056" cy="53198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accent2"/>
              </a:solidFill>
              <a:effectLst/>
              <a:latin typeface="Arial" charset="0"/>
            </a:endParaRPr>
          </a:p>
        </p:txBody>
      </p:sp>
      <p:sp>
        <p:nvSpPr>
          <p:cNvPr id="11" name="Rechteck 10"/>
          <p:cNvSpPr/>
          <p:nvPr/>
        </p:nvSpPr>
        <p:spPr bwMode="auto">
          <a:xfrm>
            <a:off x="5172644" y="2667392"/>
            <a:ext cx="937434" cy="3448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accent2"/>
              </a:solidFill>
              <a:effectLst/>
              <a:latin typeface="Arial" charset="0"/>
            </a:endParaRPr>
          </a:p>
        </p:txBody>
      </p:sp>
      <p:sp>
        <p:nvSpPr>
          <p:cNvPr id="12" name="Rechteck 11"/>
          <p:cNvSpPr/>
          <p:nvPr/>
        </p:nvSpPr>
        <p:spPr bwMode="auto">
          <a:xfrm>
            <a:off x="5608896" y="3207192"/>
            <a:ext cx="499065" cy="49619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chemeClr val="accent2"/>
              </a:solidFill>
              <a:effectLst/>
              <a:latin typeface="Arial" charset="0"/>
            </a:endParaRPr>
          </a:p>
        </p:txBody>
      </p:sp>
      <p:sp>
        <p:nvSpPr>
          <p:cNvPr id="2" name="Titel 1"/>
          <p:cNvSpPr>
            <a:spLocks noGrp="1"/>
          </p:cNvSpPr>
          <p:nvPr>
            <p:ph type="title"/>
          </p:nvPr>
        </p:nvSpPr>
        <p:spPr/>
        <p:txBody>
          <a:bodyPr/>
          <a:lstStyle/>
          <a:p>
            <a:r>
              <a:rPr lang="en-GB" dirty="0" err="1"/>
              <a:t>NOx</a:t>
            </a:r>
            <a:r>
              <a:rPr lang="en-GB" dirty="0"/>
              <a:t> from Biomass Burning</a:t>
            </a:r>
            <a:endParaRPr lang="en-GB" baseline="-25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0" y="809625"/>
            <a:ext cx="5248275" cy="2619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664" y="1499526"/>
            <a:ext cx="5095875"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hteck 7"/>
          <p:cNvSpPr/>
          <p:nvPr/>
        </p:nvSpPr>
        <p:spPr>
          <a:xfrm>
            <a:off x="3765550" y="5973921"/>
            <a:ext cx="5388471" cy="553998"/>
          </a:xfrm>
          <a:prstGeom prst="rect">
            <a:avLst/>
          </a:prstGeom>
          <a:solidFill>
            <a:schemeClr val="bg1"/>
          </a:solidFill>
        </p:spPr>
        <p:txBody>
          <a:bodyPr wrap="square">
            <a:spAutoFit/>
          </a:bodyPr>
          <a:lstStyle/>
          <a:p>
            <a:r>
              <a:rPr lang="en-GB" sz="1000" dirty="0"/>
              <a:t>Schreier, S.F., </a:t>
            </a:r>
            <a:r>
              <a:rPr lang="en-GB" sz="1000" dirty="0" smtClean="0"/>
              <a:t>: </a:t>
            </a:r>
            <a:r>
              <a:rPr lang="en-GB" sz="1000" dirty="0"/>
              <a:t>The empirical relationship between satellite-derived tropospheric NO</a:t>
            </a:r>
            <a:r>
              <a:rPr lang="en-GB" sz="1000" baseline="-25000" dirty="0"/>
              <a:t>2</a:t>
            </a:r>
            <a:r>
              <a:rPr lang="en-GB" sz="1000" dirty="0"/>
              <a:t> and fire radiative power and possible implications for fire emission rates of NOx, Atmos. Chem. Phys., 14, 2447-2466, doi:10.5194/acp-14-2447-2014, 2014</a:t>
            </a: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944" y="4049985"/>
            <a:ext cx="4962525" cy="2619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085184"/>
            <a:ext cx="2156173" cy="125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4"/>
          <p:cNvSpPr>
            <a:spLocks noGrp="1"/>
          </p:cNvSpPr>
          <p:nvPr>
            <p:ph idx="1"/>
          </p:nvPr>
        </p:nvSpPr>
        <p:spPr>
          <a:xfrm>
            <a:off x="7912100" y="6669359"/>
            <a:ext cx="774700" cy="282303"/>
          </a:xfrm>
        </p:spPr>
        <p:txBody>
          <a:bodyPr/>
          <a:lstStyle/>
          <a:p>
            <a:pPr lvl="8"/>
            <a:endParaRPr lang="en-GB" dirty="0"/>
          </a:p>
        </p:txBody>
      </p:sp>
    </p:spTree>
    <p:extLst>
      <p:ext uri="{BB962C8B-B14F-4D97-AF65-F5344CB8AC3E}">
        <p14:creationId xmlns:p14="http://schemas.microsoft.com/office/powerpoint/2010/main" val="206867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26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0 0 L -0.25 0 E" pathEditMode="relative" ptsTypes="">
                                      <p:cBhvr>
                                        <p:cTn id="28" dur="500" fill="hold"/>
                                        <p:tgtEl>
                                          <p:spTgt spid="11266"/>
                                        </p:tgtEl>
                                        <p:attrNameLst>
                                          <p:attrName>ppt_x</p:attrName>
                                          <p:attrName>ppt_y</p:attrName>
                                        </p:attrNameLst>
                                      </p:cBhvr>
                                    </p:animMotion>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126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B21A53BE-D831-4F47-8253-88507C445474}" type="slidenum">
              <a:rPr lang="de-DE" sz="1200" smtClean="0">
                <a:solidFill>
                  <a:schemeClr val="bg1"/>
                </a:solidFill>
              </a:rPr>
              <a:pPr eaLnBrk="1" hangingPunct="1"/>
              <a:t>17</a:t>
            </a:fld>
            <a:endParaRPr lang="de-DE" sz="1200"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GB" smtClean="0"/>
              <a:t>NOx from Lightning</a:t>
            </a:r>
          </a:p>
        </p:txBody>
      </p:sp>
      <p:sp>
        <p:nvSpPr>
          <p:cNvPr id="18436" name="Rectangle 3"/>
          <p:cNvSpPr>
            <a:spLocks noGrp="1" noChangeArrowheads="1"/>
          </p:cNvSpPr>
          <p:nvPr>
            <p:ph type="body" idx="1"/>
          </p:nvPr>
        </p:nvSpPr>
        <p:spPr>
          <a:xfrm>
            <a:off x="457200" y="885825"/>
            <a:ext cx="8229600" cy="5049838"/>
          </a:xfrm>
        </p:spPr>
        <p:txBody>
          <a:bodyPr/>
          <a:lstStyle/>
          <a:p>
            <a:pPr eaLnBrk="1" hangingPunct="1">
              <a:tabLst>
                <a:tab pos="895350" algn="l"/>
                <a:tab pos="1616075" algn="l"/>
              </a:tabLst>
            </a:pPr>
            <a:r>
              <a:rPr lang="en-GB" smtClean="0"/>
              <a:t>at very high temperatures (&gt; 2000 K)</a:t>
            </a:r>
            <a:r>
              <a:rPr lang="en-GB" smtClean="0">
                <a:cs typeface="Arial" charset="0"/>
              </a:rPr>
              <a:t> </a:t>
            </a:r>
            <a:r>
              <a:rPr lang="en-GB" smtClean="0"/>
              <a:t/>
            </a:r>
            <a:br>
              <a:rPr lang="en-GB" smtClean="0"/>
            </a:br>
            <a:r>
              <a:rPr lang="en-GB" smtClean="0"/>
              <a:t>	O</a:t>
            </a:r>
            <a:r>
              <a:rPr lang="en-GB" baseline="-25000" smtClean="0"/>
              <a:t>2</a:t>
            </a:r>
            <a:r>
              <a:rPr lang="en-GB" smtClean="0"/>
              <a:t> + M	</a:t>
            </a:r>
            <a:r>
              <a:rPr lang="en-GB" smtClean="0">
                <a:cs typeface="Arial" charset="0"/>
              </a:rPr>
              <a:t>→ </a:t>
            </a:r>
            <a:r>
              <a:rPr lang="en-GB" smtClean="0"/>
              <a:t>O + O + M</a:t>
            </a:r>
            <a:br>
              <a:rPr lang="en-GB" smtClean="0"/>
            </a:br>
            <a:r>
              <a:rPr lang="en-GB" smtClean="0"/>
              <a:t>	O + N</a:t>
            </a:r>
            <a:r>
              <a:rPr lang="en-GB" baseline="-25000" smtClean="0"/>
              <a:t>2</a:t>
            </a:r>
            <a:r>
              <a:rPr lang="en-GB" smtClean="0"/>
              <a:t>	</a:t>
            </a:r>
            <a:r>
              <a:rPr lang="en-GB" smtClean="0">
                <a:cs typeface="Arial" charset="0"/>
              </a:rPr>
              <a:t>→ </a:t>
            </a:r>
            <a:r>
              <a:rPr lang="en-GB" smtClean="0"/>
              <a:t>NO + N </a:t>
            </a:r>
            <a:br>
              <a:rPr lang="en-GB" smtClean="0"/>
            </a:br>
            <a:r>
              <a:rPr lang="en-GB" smtClean="0"/>
              <a:t>	N + O</a:t>
            </a:r>
            <a:r>
              <a:rPr lang="en-GB" baseline="-25000" smtClean="0"/>
              <a:t>2</a:t>
            </a:r>
            <a:r>
              <a:rPr lang="en-GB" smtClean="0"/>
              <a:t>	</a:t>
            </a:r>
            <a:r>
              <a:rPr lang="en-GB" smtClean="0">
                <a:cs typeface="Arial" charset="0"/>
              </a:rPr>
              <a:t>→ </a:t>
            </a:r>
            <a:r>
              <a:rPr lang="en-GB" smtClean="0"/>
              <a:t>NO + O</a:t>
            </a:r>
            <a:br>
              <a:rPr lang="en-GB" smtClean="0"/>
            </a:br>
            <a:r>
              <a:rPr lang="en-GB" smtClean="0"/>
              <a:t>(</a:t>
            </a:r>
            <a:r>
              <a:rPr lang="en-GB" i="1" smtClean="0"/>
              <a:t>Zel’dovitch mechanism</a:t>
            </a:r>
            <a:r>
              <a:rPr lang="en-GB" smtClean="0"/>
              <a:t>). </a:t>
            </a:r>
          </a:p>
          <a:p>
            <a:pPr eaLnBrk="1" hangingPunct="1">
              <a:tabLst>
                <a:tab pos="895350" algn="l"/>
                <a:tab pos="1616075" algn="l"/>
              </a:tabLst>
            </a:pPr>
            <a:r>
              <a:rPr lang="en-GB" smtClean="0"/>
              <a:t>lightning NO</a:t>
            </a:r>
            <a:r>
              <a:rPr lang="en-GB" baseline="-25000" smtClean="0"/>
              <a:t>x</a:t>
            </a:r>
            <a:r>
              <a:rPr lang="en-GB" smtClean="0"/>
              <a:t> is computed from the</a:t>
            </a:r>
            <a:br>
              <a:rPr lang="en-GB" smtClean="0"/>
            </a:br>
            <a:r>
              <a:rPr lang="en-GB" smtClean="0"/>
              <a:t>product of lightning dissipation energy</a:t>
            </a:r>
            <a:br>
              <a:rPr lang="en-GB" smtClean="0"/>
            </a:br>
            <a:r>
              <a:rPr lang="en-GB" smtClean="0"/>
              <a:t>and NO yield per Joule of discharge</a:t>
            </a:r>
          </a:p>
          <a:p>
            <a:pPr eaLnBrk="1" hangingPunct="1">
              <a:tabLst>
                <a:tab pos="895350" algn="l"/>
                <a:tab pos="1616075" algn="l"/>
              </a:tabLst>
            </a:pPr>
            <a:r>
              <a:rPr lang="en-GB" smtClean="0"/>
              <a:t>estimates have varied dramatically in the past: </a:t>
            </a:r>
            <a:br>
              <a:rPr lang="en-GB" smtClean="0"/>
            </a:br>
            <a:r>
              <a:rPr lang="en-GB" smtClean="0"/>
              <a:t>1.2 Tg ... 200 Tg N / yr</a:t>
            </a:r>
          </a:p>
          <a:p>
            <a:pPr eaLnBrk="1" hangingPunct="1">
              <a:tabLst>
                <a:tab pos="895350" algn="l"/>
                <a:tab pos="1616075" algn="l"/>
              </a:tabLst>
            </a:pPr>
            <a:r>
              <a:rPr lang="en-GB" smtClean="0"/>
              <a:t>recent estimates cluster around 2..5 Tg N / yr</a:t>
            </a:r>
          </a:p>
          <a:p>
            <a:pPr eaLnBrk="1" hangingPunct="1">
              <a:tabLst>
                <a:tab pos="895350" algn="l"/>
                <a:tab pos="1616075" algn="l"/>
              </a:tabLst>
            </a:pPr>
            <a:r>
              <a:rPr lang="en-GB" smtClean="0"/>
              <a:t>estimates are based on lightning counts from space and in situ measurements of NO in individual thunderstorms</a:t>
            </a:r>
          </a:p>
          <a:p>
            <a:pPr eaLnBrk="1" hangingPunct="1">
              <a:tabLst>
                <a:tab pos="895350" algn="l"/>
                <a:tab pos="1616075" algn="l"/>
              </a:tabLst>
            </a:pPr>
            <a:r>
              <a:rPr lang="en-GB" smtClean="0"/>
              <a:t>lightning NO</a:t>
            </a:r>
            <a:r>
              <a:rPr lang="en-GB" baseline="-25000" smtClean="0"/>
              <a:t>x</a:t>
            </a:r>
            <a:r>
              <a:rPr lang="en-GB" smtClean="0"/>
              <a:t> in models often parameterised by cloud height or convective precipitation </a:t>
            </a:r>
          </a:p>
          <a:p>
            <a:pPr eaLnBrk="1" hangingPunct="1">
              <a:tabLst>
                <a:tab pos="895350" algn="l"/>
                <a:tab pos="1616075" algn="l"/>
              </a:tabLst>
            </a:pPr>
            <a:r>
              <a:rPr lang="en-GB" smtClean="0"/>
              <a:t>the relevance of lightning NO</a:t>
            </a:r>
            <a:r>
              <a:rPr lang="en-GB" baseline="-25000" smtClean="0"/>
              <a:t>x</a:t>
            </a:r>
            <a:r>
              <a:rPr lang="en-GB" smtClean="0"/>
              <a:t> is that it is injected in the upper troposphere, where ozone formation is very efficient</a:t>
            </a:r>
          </a:p>
        </p:txBody>
      </p:sp>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538" y="1023938"/>
            <a:ext cx="3541712"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rot="-5400000">
            <a:off x="7435057" y="2291556"/>
            <a:ext cx="3040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000"/>
              <a:t>http://thunder.nsstc.nasa.gov/data/OTDsummaries/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390BC3B-358E-458C-BE0F-B9ECEBE5983D}" type="slidenum">
              <a:rPr lang="de-DE" sz="1200" smtClean="0">
                <a:solidFill>
                  <a:schemeClr val="bg1"/>
                </a:solidFill>
              </a:rPr>
              <a:pPr eaLnBrk="1" hangingPunct="1"/>
              <a:t>18</a:t>
            </a:fld>
            <a:endParaRPr lang="de-DE" sz="1200" smtClean="0">
              <a:solidFill>
                <a:schemeClr val="bg1"/>
              </a:solidFill>
            </a:endParaRPr>
          </a:p>
        </p:txBody>
      </p:sp>
      <p:sp>
        <p:nvSpPr>
          <p:cNvPr id="19459" name="Rectangle 2"/>
          <p:cNvSpPr>
            <a:spLocks noGrp="1" noChangeArrowheads="1"/>
          </p:cNvSpPr>
          <p:nvPr>
            <p:ph type="title"/>
          </p:nvPr>
        </p:nvSpPr>
        <p:spPr/>
        <p:txBody>
          <a:bodyPr/>
          <a:lstStyle/>
          <a:p>
            <a:pPr eaLnBrk="1" hangingPunct="1"/>
            <a:r>
              <a:rPr lang="en-GB" smtClean="0"/>
              <a:t>NOx from Lightning: Example</a:t>
            </a:r>
          </a:p>
        </p:txBody>
      </p:sp>
      <p:sp>
        <p:nvSpPr>
          <p:cNvPr id="19460" name="Rectangle 3"/>
          <p:cNvSpPr>
            <a:spLocks noGrp="1" noChangeArrowheads="1"/>
          </p:cNvSpPr>
          <p:nvPr>
            <p:ph type="body" idx="1"/>
          </p:nvPr>
        </p:nvSpPr>
        <p:spPr>
          <a:xfrm>
            <a:off x="7705725" y="5984875"/>
            <a:ext cx="981075" cy="141288"/>
          </a:xfrm>
        </p:spPr>
        <p:txBody>
          <a:bodyPr/>
          <a:lstStyle/>
          <a:p>
            <a:pPr eaLnBrk="1" hangingPunct="1"/>
            <a:endParaRPr lang="en-GB" smtClean="0"/>
          </a:p>
        </p:txBody>
      </p:sp>
      <p:sp>
        <p:nvSpPr>
          <p:cNvPr id="19461" name="Rectangle 4"/>
          <p:cNvSpPr>
            <a:spLocks noChangeArrowheads="1"/>
          </p:cNvSpPr>
          <p:nvPr/>
        </p:nvSpPr>
        <p:spPr bwMode="auto">
          <a:xfrm>
            <a:off x="4495800" y="3492500"/>
            <a:ext cx="4343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r>
              <a:rPr lang="en-GB" sz="2000"/>
              <a:t>NO</a:t>
            </a:r>
            <a:r>
              <a:rPr lang="en-GB" sz="2000" baseline="-25000"/>
              <a:t>2</a:t>
            </a:r>
            <a:r>
              <a:rPr lang="en-GB" sz="2000"/>
              <a:t> columns retrieved from GOME satellite data</a:t>
            </a:r>
          </a:p>
          <a:p>
            <a:pPr marL="342900" indent="-342900">
              <a:spcBef>
                <a:spcPct val="20000"/>
              </a:spcBef>
              <a:buClr>
                <a:schemeClr val="accent2"/>
              </a:buClr>
              <a:buFontTx/>
              <a:buChar char="•"/>
            </a:pPr>
            <a:r>
              <a:rPr lang="en-GB" sz="2000"/>
              <a:t>coincident measurements of clouds, lightning and NO</a:t>
            </a:r>
            <a:r>
              <a:rPr lang="en-GB" sz="2000" baseline="-25000"/>
              <a:t>2</a:t>
            </a:r>
            <a:r>
              <a:rPr lang="en-GB" sz="2000"/>
              <a:t> in space and time</a:t>
            </a:r>
          </a:p>
          <a:p>
            <a:pPr marL="342900" indent="-342900">
              <a:spcBef>
                <a:spcPct val="20000"/>
              </a:spcBef>
              <a:buClr>
                <a:schemeClr val="accent2"/>
              </a:buClr>
              <a:buFontTx/>
              <a:buChar char="•"/>
            </a:pPr>
            <a:r>
              <a:rPr lang="en-GB" sz="2000"/>
              <a:t>no indication for pollution impact</a:t>
            </a:r>
          </a:p>
          <a:p>
            <a:pPr marL="342900" indent="-342900">
              <a:spcBef>
                <a:spcPct val="20000"/>
              </a:spcBef>
              <a:buClr>
                <a:schemeClr val="accent2"/>
              </a:buClr>
              <a:buFontTx/>
              <a:buChar char="•"/>
            </a:pPr>
            <a:r>
              <a:rPr lang="en-GB" sz="2000"/>
              <a:t>direct evidence without a priori assumptions</a:t>
            </a:r>
          </a:p>
        </p:txBody>
      </p:sp>
      <p:grpSp>
        <p:nvGrpSpPr>
          <p:cNvPr id="19462" name="Group 5"/>
          <p:cNvGrpSpPr>
            <a:grpSpLocks noChangeAspect="1"/>
          </p:cNvGrpSpPr>
          <p:nvPr/>
        </p:nvGrpSpPr>
        <p:grpSpPr bwMode="auto">
          <a:xfrm>
            <a:off x="160338" y="1125538"/>
            <a:ext cx="6140450" cy="4632325"/>
            <a:chOff x="774" y="562"/>
            <a:chExt cx="4218" cy="3182"/>
          </a:xfrm>
        </p:grpSpPr>
        <p:pic>
          <p:nvPicPr>
            <p:cNvPr id="19467" name="Picture 6" descr="LE_fig1"/>
            <p:cNvPicPr>
              <a:picLocks noChangeAspect="1" noChangeArrowheads="1"/>
            </p:cNvPicPr>
            <p:nvPr/>
          </p:nvPicPr>
          <p:blipFill>
            <a:blip r:embed="rId3" cstate="print">
              <a:extLst>
                <a:ext uri="{28A0092B-C50C-407E-A947-70E740481C1C}">
                  <a14:useLocalDpi xmlns:a14="http://schemas.microsoft.com/office/drawing/2010/main" val="0"/>
                </a:ext>
              </a:extLst>
            </a:blip>
            <a:srcRect r="49988" b="65538"/>
            <a:stretch>
              <a:fillRect/>
            </a:stretch>
          </p:blipFill>
          <p:spPr bwMode="auto">
            <a:xfrm>
              <a:off x="774" y="562"/>
              <a:ext cx="2106"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7" descr="LE_fig1"/>
            <p:cNvPicPr>
              <a:picLocks noChangeAspect="1" noChangeArrowheads="1"/>
            </p:cNvPicPr>
            <p:nvPr/>
          </p:nvPicPr>
          <p:blipFill>
            <a:blip r:embed="rId3" cstate="print">
              <a:extLst>
                <a:ext uri="{28A0092B-C50C-407E-A947-70E740481C1C}">
                  <a14:useLocalDpi xmlns:a14="http://schemas.microsoft.com/office/drawing/2010/main" val="0"/>
                </a:ext>
              </a:extLst>
            </a:blip>
            <a:srcRect t="67285" r="49846"/>
            <a:stretch>
              <a:fillRect/>
            </a:stretch>
          </p:blipFill>
          <p:spPr bwMode="auto">
            <a:xfrm>
              <a:off x="2880" y="576"/>
              <a:ext cx="2112"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8" descr="LE_fig1"/>
            <p:cNvPicPr>
              <a:picLocks noChangeAspect="1" noChangeArrowheads="1"/>
            </p:cNvPicPr>
            <p:nvPr/>
          </p:nvPicPr>
          <p:blipFill>
            <a:blip r:embed="rId3" cstate="print">
              <a:extLst>
                <a:ext uri="{28A0092B-C50C-407E-A947-70E740481C1C}">
                  <a14:useLocalDpi xmlns:a14="http://schemas.microsoft.com/office/drawing/2010/main" val="0"/>
                </a:ext>
              </a:extLst>
            </a:blip>
            <a:srcRect l="50012" t="33125" b="32715"/>
            <a:stretch>
              <a:fillRect/>
            </a:stretch>
          </p:blipFill>
          <p:spPr bwMode="auto">
            <a:xfrm>
              <a:off x="775" y="2160"/>
              <a:ext cx="2105"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Text Box 9"/>
          <p:cNvSpPr txBox="1">
            <a:spLocks noChangeArrowheads="1"/>
          </p:cNvSpPr>
          <p:nvPr/>
        </p:nvSpPr>
        <p:spPr bwMode="auto">
          <a:xfrm>
            <a:off x="107950" y="822325"/>
            <a:ext cx="3519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de-DE" b="1">
                <a:solidFill>
                  <a:schemeClr val="accent2"/>
                </a:solidFill>
              </a:rPr>
              <a:t>GOME </a:t>
            </a:r>
            <a:r>
              <a:rPr lang="de-DE">
                <a:solidFill>
                  <a:schemeClr val="accent2"/>
                </a:solidFill>
              </a:rPr>
              <a:t>trop. NO</a:t>
            </a:r>
            <a:r>
              <a:rPr lang="de-DE" baseline="-25000">
                <a:solidFill>
                  <a:schemeClr val="accent2"/>
                </a:solidFill>
              </a:rPr>
              <a:t>2</a:t>
            </a:r>
            <a:r>
              <a:rPr lang="de-DE">
                <a:solidFill>
                  <a:schemeClr val="accent2"/>
                </a:solidFill>
              </a:rPr>
              <a:t>SCD</a:t>
            </a:r>
            <a:r>
              <a:rPr lang="de-DE"/>
              <a:t> (</a:t>
            </a:r>
            <a:r>
              <a:rPr lang="de-DE" sz="1200"/>
              <a:t>10</a:t>
            </a:r>
            <a:r>
              <a:rPr lang="de-DE" sz="1200" baseline="30000"/>
              <a:t>15</a:t>
            </a:r>
            <a:r>
              <a:rPr lang="de-DE" sz="1200"/>
              <a:t> molec/cm</a:t>
            </a:r>
            <a:r>
              <a:rPr lang="de-DE" sz="1200" baseline="30000"/>
              <a:t>2</a:t>
            </a:r>
            <a:r>
              <a:rPr lang="de-DE" sz="1200"/>
              <a:t>)</a:t>
            </a:r>
            <a:endParaRPr lang="en-GB" sz="1200"/>
          </a:p>
        </p:txBody>
      </p:sp>
      <p:sp>
        <p:nvSpPr>
          <p:cNvPr id="19464" name="Text Box 10"/>
          <p:cNvSpPr txBox="1">
            <a:spLocks noChangeArrowheads="1"/>
          </p:cNvSpPr>
          <p:nvPr/>
        </p:nvSpPr>
        <p:spPr bwMode="auto">
          <a:xfrm>
            <a:off x="3563938" y="860425"/>
            <a:ext cx="2597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de-DE" b="1">
                <a:solidFill>
                  <a:schemeClr val="accent2"/>
                </a:solidFill>
              </a:rPr>
              <a:t>Cloud fraction</a:t>
            </a:r>
            <a:endParaRPr lang="en-GB" b="1">
              <a:solidFill>
                <a:schemeClr val="accent2"/>
              </a:solidFill>
            </a:endParaRPr>
          </a:p>
        </p:txBody>
      </p:sp>
      <p:sp>
        <p:nvSpPr>
          <p:cNvPr id="19465" name="Text Box 11"/>
          <p:cNvSpPr txBox="1">
            <a:spLocks noChangeArrowheads="1"/>
          </p:cNvSpPr>
          <p:nvPr/>
        </p:nvSpPr>
        <p:spPr bwMode="auto">
          <a:xfrm>
            <a:off x="34925" y="5684838"/>
            <a:ext cx="4467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de-DE" b="1">
                <a:solidFill>
                  <a:schemeClr val="accent2"/>
                </a:solidFill>
              </a:rPr>
              <a:t>NLDN flashes</a:t>
            </a:r>
            <a:r>
              <a:rPr lang="de-DE" sz="1400" b="1">
                <a:solidFill>
                  <a:schemeClr val="accent2"/>
                </a:solidFill>
              </a:rPr>
              <a:t> </a:t>
            </a:r>
            <a:r>
              <a:rPr lang="de-DE" sz="1400"/>
              <a:t>(time of last lightning event)</a:t>
            </a:r>
            <a:endParaRPr lang="en-GB" sz="1400"/>
          </a:p>
        </p:txBody>
      </p:sp>
      <p:sp>
        <p:nvSpPr>
          <p:cNvPr id="19466" name="Rectangle 12"/>
          <p:cNvSpPr>
            <a:spLocks noChangeArrowheads="1"/>
          </p:cNvSpPr>
          <p:nvPr/>
        </p:nvSpPr>
        <p:spPr bwMode="auto">
          <a:xfrm>
            <a:off x="0" y="631825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e-DE" sz="1000"/>
              <a:t>Beirle et al., </a:t>
            </a:r>
            <a:r>
              <a:rPr lang="en-GB" sz="1000"/>
              <a:t>Estimating the NOx produced by lightning from GOME and NLDN data: a case study in the Gulf of Mexico </a:t>
            </a:r>
            <a:r>
              <a:rPr lang="de-DE" sz="1000"/>
              <a:t>Atmos. Chem. Phys., 6, 1075-1089, 2006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4EFE4E2-7B6E-4A60-9542-C7362EA84885}" type="slidenum">
              <a:rPr lang="de-DE" sz="1200" smtClean="0">
                <a:solidFill>
                  <a:schemeClr val="bg1"/>
                </a:solidFill>
              </a:rPr>
              <a:pPr eaLnBrk="1" hangingPunct="1"/>
              <a:t>19</a:t>
            </a:fld>
            <a:endParaRPr lang="de-DE" sz="1200" smtClean="0">
              <a:solidFill>
                <a:schemeClr val="bg1"/>
              </a:solidFill>
            </a:endParaRPr>
          </a:p>
        </p:txBody>
      </p:sp>
      <p:sp>
        <p:nvSpPr>
          <p:cNvPr id="20483" name="Rectangle 2"/>
          <p:cNvSpPr>
            <a:spLocks noGrp="1" noChangeArrowheads="1"/>
          </p:cNvSpPr>
          <p:nvPr>
            <p:ph type="title"/>
          </p:nvPr>
        </p:nvSpPr>
        <p:spPr/>
        <p:txBody>
          <a:bodyPr/>
          <a:lstStyle/>
          <a:p>
            <a:pPr eaLnBrk="1" hangingPunct="1"/>
            <a:r>
              <a:rPr lang="en-GB" smtClean="0"/>
              <a:t>Measurements of NOx</a:t>
            </a:r>
          </a:p>
        </p:txBody>
      </p:sp>
      <p:sp>
        <p:nvSpPr>
          <p:cNvPr id="20484" name="Rectangle 3"/>
          <p:cNvSpPr>
            <a:spLocks noGrp="1" noChangeArrowheads="1"/>
          </p:cNvSpPr>
          <p:nvPr>
            <p:ph type="body" idx="1"/>
          </p:nvPr>
        </p:nvSpPr>
        <p:spPr/>
        <p:txBody>
          <a:bodyPr/>
          <a:lstStyle/>
          <a:p>
            <a:pPr eaLnBrk="1" hangingPunct="1">
              <a:buFontTx/>
              <a:buNone/>
            </a:pPr>
            <a:r>
              <a:rPr lang="en-GB" b="1" smtClean="0">
                <a:solidFill>
                  <a:schemeClr val="accent2"/>
                </a:solidFill>
              </a:rPr>
              <a:t>Challenges</a:t>
            </a:r>
          </a:p>
          <a:p>
            <a:pPr eaLnBrk="1" hangingPunct="1"/>
            <a:r>
              <a:rPr lang="en-GB" smtClean="0"/>
              <a:t>high spatial and temporal variability</a:t>
            </a:r>
          </a:p>
          <a:p>
            <a:pPr eaLnBrk="1" hangingPunct="1"/>
            <a:r>
              <a:rPr lang="en-GB" smtClean="0"/>
              <a:t>what is a representative measurement location?</a:t>
            </a:r>
          </a:p>
          <a:p>
            <a:pPr eaLnBrk="1" hangingPunct="1"/>
            <a:r>
              <a:rPr lang="en-GB" smtClean="0"/>
              <a:t>vertical distribution</a:t>
            </a:r>
          </a:p>
          <a:p>
            <a:pPr eaLnBrk="1" hangingPunct="1"/>
            <a:endParaRPr lang="en-GB" smtClean="0"/>
          </a:p>
          <a:p>
            <a:pPr eaLnBrk="1" hangingPunct="1">
              <a:buFontTx/>
              <a:buNone/>
            </a:pPr>
            <a:r>
              <a:rPr lang="en-GB" b="1" smtClean="0">
                <a:solidFill>
                  <a:schemeClr val="accent2"/>
                </a:solidFill>
              </a:rPr>
              <a:t>Techniques</a:t>
            </a:r>
          </a:p>
          <a:p>
            <a:pPr eaLnBrk="1" hangingPunct="1"/>
            <a:r>
              <a:rPr lang="en-GB" smtClean="0"/>
              <a:t>in-situ using chemiluminescence</a:t>
            </a:r>
          </a:p>
          <a:p>
            <a:pPr eaLnBrk="1" hangingPunct="1"/>
            <a:r>
              <a:rPr lang="en-GB" smtClean="0"/>
              <a:t>locally using absorption spectroscopy</a:t>
            </a:r>
          </a:p>
          <a:p>
            <a:pPr eaLnBrk="1" hangingPunct="1"/>
            <a:r>
              <a:rPr lang="en-GB" smtClean="0"/>
              <a:t>globally using remote sensing in the visible spectral range</a:t>
            </a:r>
          </a:p>
          <a:p>
            <a:pPr eaLnBrk="1" hangingPunct="1"/>
            <a:endParaRPr lang="en-GB"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50B2BCA-A14A-4E1D-AF50-44CA86ECA8DD}" type="slidenum">
              <a:rPr lang="de-DE" sz="1200" smtClean="0">
                <a:solidFill>
                  <a:schemeClr val="bg1"/>
                </a:solidFill>
              </a:rPr>
              <a:pPr eaLnBrk="1" hangingPunct="1"/>
              <a:t>2</a:t>
            </a:fld>
            <a:endParaRPr lang="de-DE" sz="1200" smtClean="0">
              <a:solidFill>
                <a:schemeClr val="bg1"/>
              </a:solidFill>
            </a:endParaRPr>
          </a:p>
        </p:txBody>
      </p:sp>
      <p:sp>
        <p:nvSpPr>
          <p:cNvPr id="3075" name="Rectangle 2"/>
          <p:cNvSpPr>
            <a:spLocks noGrp="1" noChangeArrowheads="1"/>
          </p:cNvSpPr>
          <p:nvPr>
            <p:ph type="title"/>
          </p:nvPr>
        </p:nvSpPr>
        <p:spPr/>
        <p:txBody>
          <a:bodyPr/>
          <a:lstStyle/>
          <a:p>
            <a:pPr eaLnBrk="1" hangingPunct="1"/>
            <a:r>
              <a:rPr lang="en-GB" smtClean="0"/>
              <a:t>Overview</a:t>
            </a:r>
          </a:p>
        </p:txBody>
      </p:sp>
      <p:sp>
        <p:nvSpPr>
          <p:cNvPr id="3076" name="Rectangle 3"/>
          <p:cNvSpPr>
            <a:spLocks noGrp="1" noChangeArrowheads="1"/>
          </p:cNvSpPr>
          <p:nvPr>
            <p:ph type="body" idx="1"/>
          </p:nvPr>
        </p:nvSpPr>
        <p:spPr/>
        <p:txBody>
          <a:bodyPr/>
          <a:lstStyle/>
          <a:p>
            <a:pPr marL="381000" indent="-381000" eaLnBrk="1" hangingPunct="1">
              <a:buFontTx/>
              <a:buAutoNum type="arabicPeriod"/>
            </a:pPr>
            <a:r>
              <a:rPr lang="en-GB" smtClean="0"/>
              <a:t>What is NO</a:t>
            </a:r>
            <a:r>
              <a:rPr lang="en-GB" baseline="-25000" smtClean="0"/>
              <a:t>x</a:t>
            </a:r>
            <a:r>
              <a:rPr lang="en-GB" smtClean="0"/>
              <a:t>?</a:t>
            </a:r>
          </a:p>
          <a:p>
            <a:pPr marL="381000" indent="-381000" eaLnBrk="1" hangingPunct="1">
              <a:buFontTx/>
              <a:buAutoNum type="arabicPeriod"/>
            </a:pPr>
            <a:r>
              <a:rPr lang="en-GB" smtClean="0"/>
              <a:t>What is it doing in the troposphere?</a:t>
            </a:r>
          </a:p>
          <a:p>
            <a:pPr marL="381000" indent="-381000" eaLnBrk="1" hangingPunct="1">
              <a:buFontTx/>
              <a:buAutoNum type="arabicPeriod"/>
            </a:pPr>
            <a:r>
              <a:rPr lang="en-GB" smtClean="0"/>
              <a:t>Why should we care?</a:t>
            </a:r>
          </a:p>
          <a:p>
            <a:pPr marL="381000" indent="-381000" eaLnBrk="1" hangingPunct="1">
              <a:buFontTx/>
              <a:buAutoNum type="arabicPeriod"/>
            </a:pPr>
            <a:r>
              <a:rPr lang="en-GB" smtClean="0"/>
              <a:t>Where does it come from?</a:t>
            </a:r>
          </a:p>
          <a:p>
            <a:pPr marL="381000" indent="-381000" eaLnBrk="1" hangingPunct="1">
              <a:buFontTx/>
              <a:buAutoNum type="arabicPeriod"/>
            </a:pPr>
            <a:r>
              <a:rPr lang="en-GB" smtClean="0"/>
              <a:t>How can it be measured?</a:t>
            </a:r>
          </a:p>
          <a:p>
            <a:pPr marL="381000" indent="-381000" eaLnBrk="1" hangingPunct="1">
              <a:buFontTx/>
              <a:buAutoNum type="arabicPeriod"/>
            </a:pPr>
            <a:r>
              <a:rPr lang="en-GB" smtClean="0"/>
              <a:t>Is it changing with time?</a:t>
            </a:r>
          </a:p>
          <a:p>
            <a:pPr marL="381000" indent="-381000" eaLnBrk="1" hangingPunct="1">
              <a:buFontTx/>
              <a:buAutoNum type="arabicPeriod"/>
            </a:pP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9"/>
          <p:cNvSpPr>
            <a:spLocks noChangeShapeType="1"/>
          </p:cNvSpPr>
          <p:nvPr/>
        </p:nvSpPr>
        <p:spPr bwMode="auto">
          <a:xfrm flipV="1">
            <a:off x="2073228" y="2066794"/>
            <a:ext cx="0" cy="786445"/>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9"/>
          <p:cNvSpPr>
            <a:spLocks noChangeShapeType="1"/>
          </p:cNvSpPr>
          <p:nvPr/>
        </p:nvSpPr>
        <p:spPr bwMode="auto">
          <a:xfrm flipH="1" flipV="1">
            <a:off x="62629" y="2066794"/>
            <a:ext cx="2004165" cy="0"/>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150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23CDD57-0F0E-43A6-AC06-6035D919BB5E}" type="slidenum">
              <a:rPr lang="de-DE" sz="1200" smtClean="0">
                <a:solidFill>
                  <a:schemeClr val="bg1"/>
                </a:solidFill>
              </a:rPr>
              <a:pPr eaLnBrk="1" hangingPunct="1"/>
              <a:t>20</a:t>
            </a:fld>
            <a:endParaRPr lang="de-DE" sz="1200"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GB" i="1" smtClean="0"/>
              <a:t>in-situ</a:t>
            </a:r>
            <a:r>
              <a:rPr lang="en-GB" smtClean="0"/>
              <a:t> NOx Measurements</a:t>
            </a:r>
          </a:p>
        </p:txBody>
      </p:sp>
      <p:sp>
        <p:nvSpPr>
          <p:cNvPr id="21508" name="Rectangle 3"/>
          <p:cNvSpPr>
            <a:spLocks noGrp="1" noChangeArrowheads="1"/>
          </p:cNvSpPr>
          <p:nvPr>
            <p:ph type="body" idx="1"/>
          </p:nvPr>
        </p:nvSpPr>
        <p:spPr>
          <a:xfrm>
            <a:off x="7903922" y="4860099"/>
            <a:ext cx="782877" cy="1266064"/>
          </a:xfrm>
        </p:spPr>
        <p:txBody>
          <a:bodyPr/>
          <a:lstStyle/>
          <a:p>
            <a:pPr eaLnBrk="1" hangingPunct="1"/>
            <a:endParaRPr lang="en-GB" dirty="0" smtClean="0"/>
          </a:p>
        </p:txBody>
      </p:sp>
      <p:sp>
        <p:nvSpPr>
          <p:cNvPr id="21515" name="Line 9"/>
          <p:cNvSpPr>
            <a:spLocks noChangeShapeType="1"/>
          </p:cNvSpPr>
          <p:nvPr/>
        </p:nvSpPr>
        <p:spPr bwMode="auto">
          <a:xfrm>
            <a:off x="317500" y="2851151"/>
            <a:ext cx="1079500" cy="0"/>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151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88"/>
          <a:stretch>
            <a:fillRect/>
          </a:stretch>
        </p:blipFill>
        <p:spPr bwMode="auto">
          <a:xfrm>
            <a:off x="53975" y="1036638"/>
            <a:ext cx="55626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ieren 3"/>
          <p:cNvGrpSpPr/>
          <p:nvPr/>
        </p:nvGrpSpPr>
        <p:grpSpPr>
          <a:xfrm>
            <a:off x="2096544" y="1954060"/>
            <a:ext cx="387894" cy="1206654"/>
            <a:chOff x="2096544" y="1954060"/>
            <a:chExt cx="387894" cy="1206654"/>
          </a:xfrm>
        </p:grpSpPr>
        <p:sp>
          <p:nvSpPr>
            <p:cNvPr id="2" name="Stern mit 5 Zacken 1"/>
            <p:cNvSpPr/>
            <p:nvPr/>
          </p:nvSpPr>
          <p:spPr>
            <a:xfrm>
              <a:off x="2096544" y="1954060"/>
              <a:ext cx="312738" cy="25052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3" name="Line 7"/>
            <p:cNvSpPr>
              <a:spLocks noChangeShapeType="1"/>
            </p:cNvSpPr>
            <p:nvPr/>
          </p:nvSpPr>
          <p:spPr bwMode="auto">
            <a:xfrm flipV="1">
              <a:off x="2484438" y="2152651"/>
              <a:ext cx="0" cy="10080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1510" name="Rectangle 10"/>
          <p:cNvSpPr>
            <a:spLocks noChangeArrowheads="1"/>
          </p:cNvSpPr>
          <p:nvPr/>
        </p:nvSpPr>
        <p:spPr bwMode="auto">
          <a:xfrm>
            <a:off x="5651500" y="1023938"/>
            <a:ext cx="34925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b="1">
                <a:solidFill>
                  <a:schemeClr val="accent2"/>
                </a:solidFill>
              </a:rPr>
              <a:t>Idea:</a:t>
            </a:r>
          </a:p>
          <a:p>
            <a:pPr>
              <a:spcBef>
                <a:spcPct val="20000"/>
              </a:spcBef>
            </a:pPr>
            <a:r>
              <a:rPr lang="en-GB"/>
              <a:t>In some exothermic reactions, part of the energy is released as photons that can be measured by a photomultiplier.</a:t>
            </a:r>
          </a:p>
          <a:p>
            <a:pPr>
              <a:spcBef>
                <a:spcPct val="20000"/>
              </a:spcBef>
            </a:pPr>
            <a:endParaRPr lang="en-GB" u="sng"/>
          </a:p>
          <a:p>
            <a:pPr>
              <a:spcBef>
                <a:spcPct val="20000"/>
              </a:spcBef>
            </a:pPr>
            <a:r>
              <a:rPr lang="en-GB"/>
              <a:t>O</a:t>
            </a:r>
            <a:r>
              <a:rPr lang="en-GB" baseline="-25000"/>
              <a:t>3</a:t>
            </a:r>
            <a:r>
              <a:rPr lang="en-GB"/>
              <a:t> + NO    -&gt; NO</a:t>
            </a:r>
            <a:r>
              <a:rPr lang="en-GB" baseline="-25000"/>
              <a:t>2</a:t>
            </a:r>
            <a:r>
              <a:rPr lang="en-GB"/>
              <a:t>* + O</a:t>
            </a:r>
            <a:r>
              <a:rPr lang="en-GB" baseline="-25000"/>
              <a:t>2</a:t>
            </a:r>
          </a:p>
          <a:p>
            <a:pPr>
              <a:spcBef>
                <a:spcPct val="20000"/>
              </a:spcBef>
            </a:pPr>
            <a:r>
              <a:rPr lang="en-GB"/>
              <a:t>NO</a:t>
            </a:r>
            <a:r>
              <a:rPr lang="en-GB" baseline="-25000"/>
              <a:t>2</a:t>
            </a:r>
            <a:r>
              <a:rPr lang="en-GB"/>
              <a:t>*         -&gt; NO</a:t>
            </a:r>
            <a:r>
              <a:rPr lang="en-GB" baseline="-25000"/>
              <a:t>2</a:t>
            </a:r>
            <a:r>
              <a:rPr lang="en-GB"/>
              <a:t> + </a:t>
            </a:r>
            <a:r>
              <a:rPr lang="en-GB" b="1">
                <a:solidFill>
                  <a:srgbClr val="FF0000"/>
                </a:solidFill>
              </a:rPr>
              <a:t>h</a:t>
            </a:r>
            <a:r>
              <a:rPr lang="en-GB" b="1">
                <a:solidFill>
                  <a:srgbClr val="FF0000"/>
                </a:solidFill>
                <a:sym typeface="Symbol" pitchFamily="18" charset="2"/>
              </a:rPr>
              <a:t></a:t>
            </a:r>
            <a:endParaRPr lang="en-GB" b="1">
              <a:solidFill>
                <a:srgbClr val="FF0000"/>
              </a:solidFill>
            </a:endParaRPr>
          </a:p>
          <a:p>
            <a:pPr>
              <a:spcBef>
                <a:spcPct val="20000"/>
              </a:spcBef>
            </a:pPr>
            <a:r>
              <a:rPr lang="en-GB">
                <a:solidFill>
                  <a:schemeClr val="bg2"/>
                </a:solidFill>
              </a:rPr>
              <a:t>NO</a:t>
            </a:r>
            <a:r>
              <a:rPr lang="en-GB" baseline="-25000">
                <a:solidFill>
                  <a:schemeClr val="bg2"/>
                </a:solidFill>
              </a:rPr>
              <a:t>2</a:t>
            </a:r>
            <a:r>
              <a:rPr lang="en-GB">
                <a:solidFill>
                  <a:schemeClr val="bg2"/>
                </a:solidFill>
              </a:rPr>
              <a:t>* + M  -&gt; NO</a:t>
            </a:r>
            <a:r>
              <a:rPr lang="en-GB" baseline="-25000">
                <a:solidFill>
                  <a:schemeClr val="bg2"/>
                </a:solidFill>
              </a:rPr>
              <a:t>2</a:t>
            </a:r>
            <a:r>
              <a:rPr lang="en-GB">
                <a:solidFill>
                  <a:schemeClr val="bg2"/>
                </a:solidFill>
              </a:rPr>
              <a:t> + M</a:t>
            </a:r>
          </a:p>
          <a:p>
            <a:pPr>
              <a:spcBef>
                <a:spcPct val="20000"/>
              </a:spcBef>
            </a:pPr>
            <a:endParaRPr lang="en-GB">
              <a:solidFill>
                <a:schemeClr val="bg2"/>
              </a:solidFill>
            </a:endParaRPr>
          </a:p>
          <a:p>
            <a:pPr>
              <a:spcBef>
                <a:spcPct val="20000"/>
              </a:spcBef>
            </a:pPr>
            <a:r>
              <a:rPr lang="en-GB"/>
              <a:t>The emitted intensity depends on the effectiveness of quenching which is proportional to the pressure and the concentrations of [O</a:t>
            </a:r>
            <a:r>
              <a:rPr lang="en-GB" baseline="-25000"/>
              <a:t>3</a:t>
            </a:r>
            <a:r>
              <a:rPr lang="en-GB"/>
              <a:t>] and [NO]. </a:t>
            </a:r>
          </a:p>
          <a:p>
            <a:pPr>
              <a:spcBef>
                <a:spcPct val="20000"/>
              </a:spcBef>
            </a:pPr>
            <a:r>
              <a:rPr lang="en-GB"/>
              <a:t>If pressure and [O</a:t>
            </a:r>
            <a:r>
              <a:rPr lang="en-GB" baseline="-25000"/>
              <a:t>3</a:t>
            </a:r>
            <a:r>
              <a:rPr lang="en-GB"/>
              <a:t>] concentration are kept constant, the intensity is proportional to the concentration of the NO.</a:t>
            </a:r>
          </a:p>
        </p:txBody>
      </p:sp>
      <p:grpSp>
        <p:nvGrpSpPr>
          <p:cNvPr id="3" name="Gruppieren 2"/>
          <p:cNvGrpSpPr/>
          <p:nvPr/>
        </p:nvGrpSpPr>
        <p:grpSpPr>
          <a:xfrm>
            <a:off x="1945797" y="2517927"/>
            <a:ext cx="398941" cy="642787"/>
            <a:chOff x="1945797" y="2517927"/>
            <a:chExt cx="398941" cy="642787"/>
          </a:xfrm>
        </p:grpSpPr>
        <p:sp>
          <p:nvSpPr>
            <p:cNvPr id="21512" name="Line 6"/>
            <p:cNvSpPr>
              <a:spLocks noChangeShapeType="1"/>
            </p:cNvSpPr>
            <p:nvPr/>
          </p:nvSpPr>
          <p:spPr bwMode="auto">
            <a:xfrm>
              <a:off x="2330450" y="2657476"/>
              <a:ext cx="0" cy="503238"/>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4" name="Line 8"/>
            <p:cNvSpPr>
              <a:spLocks noChangeShapeType="1"/>
            </p:cNvSpPr>
            <p:nvPr/>
          </p:nvSpPr>
          <p:spPr bwMode="auto">
            <a:xfrm flipH="1" flipV="1">
              <a:off x="2171700" y="2643188"/>
              <a:ext cx="173038" cy="9525"/>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Stern mit 5 Zacken 14"/>
            <p:cNvSpPr/>
            <p:nvPr/>
          </p:nvSpPr>
          <p:spPr>
            <a:xfrm>
              <a:off x="1945797" y="2517927"/>
              <a:ext cx="312738" cy="250521"/>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feld 4"/>
          <p:cNvSpPr txBox="1"/>
          <p:nvPr/>
        </p:nvSpPr>
        <p:spPr>
          <a:xfrm>
            <a:off x="1295400" y="3060700"/>
            <a:ext cx="647700" cy="400110"/>
          </a:xfrm>
          <a:prstGeom prst="rect">
            <a:avLst/>
          </a:prstGeom>
          <a:noFill/>
        </p:spPr>
        <p:txBody>
          <a:bodyPr wrap="square" rtlCol="0">
            <a:spAutoFit/>
          </a:bodyPr>
          <a:lstStyle/>
          <a:p>
            <a:r>
              <a:rPr lang="de-DE" sz="2000" b="1" dirty="0" smtClean="0">
                <a:solidFill>
                  <a:srgbClr val="FF0000"/>
                </a:solidFill>
              </a:rPr>
              <a:t>O</a:t>
            </a:r>
            <a:r>
              <a:rPr lang="de-DE" sz="2000" b="1" baseline="-25000" dirty="0" smtClean="0">
                <a:solidFill>
                  <a:srgbClr val="FF0000"/>
                </a:solidFill>
              </a:rPr>
              <a:t>3</a:t>
            </a:r>
            <a:endParaRPr lang="en-GB" sz="2000" b="1" baseline="-25000" dirty="0">
              <a:solidFill>
                <a:srgbClr val="FF0000"/>
              </a:solidFill>
            </a:endParaRPr>
          </a:p>
        </p:txBody>
      </p:sp>
      <p:sp>
        <p:nvSpPr>
          <p:cNvPr id="18" name="Textfeld 17"/>
          <p:cNvSpPr txBox="1"/>
          <p:nvPr/>
        </p:nvSpPr>
        <p:spPr>
          <a:xfrm>
            <a:off x="2832100" y="2705100"/>
            <a:ext cx="850900" cy="400110"/>
          </a:xfrm>
          <a:prstGeom prst="rect">
            <a:avLst/>
          </a:prstGeom>
          <a:noFill/>
        </p:spPr>
        <p:txBody>
          <a:bodyPr wrap="square" rtlCol="0">
            <a:spAutoFit/>
          </a:bodyPr>
          <a:lstStyle/>
          <a:p>
            <a:r>
              <a:rPr lang="de-DE" sz="2000" b="1" dirty="0" smtClean="0"/>
              <a:t>NO</a:t>
            </a:r>
            <a:r>
              <a:rPr lang="de-DE" sz="2000" b="1" baseline="-25000" dirty="0"/>
              <a:t>2</a:t>
            </a:r>
            <a:endParaRPr lang="en-GB" sz="2000" b="1" baseline="-25000" dirty="0"/>
          </a:p>
        </p:txBody>
      </p:sp>
      <p:cxnSp>
        <p:nvCxnSpPr>
          <p:cNvPr id="7" name="Gerade Verbindung 6"/>
          <p:cNvCxnSpPr/>
          <p:nvPr/>
        </p:nvCxnSpPr>
        <p:spPr>
          <a:xfrm>
            <a:off x="1238252" y="3548063"/>
            <a:ext cx="0" cy="242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2330450" y="3257794"/>
            <a:ext cx="0" cy="290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2487613" y="3257794"/>
            <a:ext cx="10689" cy="2902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2409282" y="3520876"/>
            <a:ext cx="6870" cy="390550"/>
          </a:xfrm>
          <a:prstGeom prst="line">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252913" y="3911426"/>
            <a:ext cx="1563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7170" y="3978100"/>
            <a:ext cx="184943" cy="0"/>
          </a:xfrm>
          <a:prstGeom prst="line">
            <a:avLst/>
          </a:prstGeom>
          <a:ln w="28575">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2314949" y="3533772"/>
            <a:ext cx="1833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532976" y="1872802"/>
            <a:ext cx="375577" cy="431454"/>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2AFE196-F259-43EF-9807-B75843900846}" type="slidenum">
              <a:rPr lang="de-DE" sz="1200" smtClean="0">
                <a:solidFill>
                  <a:schemeClr val="bg1"/>
                </a:solidFill>
              </a:rPr>
              <a:pPr eaLnBrk="1" hangingPunct="1"/>
              <a:t>21</a:t>
            </a:fld>
            <a:endParaRPr lang="de-DE" sz="1200" smtClean="0">
              <a:solidFill>
                <a:schemeClr val="bg1"/>
              </a:solidFill>
            </a:endParaRPr>
          </a:p>
        </p:txBody>
      </p:sp>
      <p:sp>
        <p:nvSpPr>
          <p:cNvPr id="22531" name="Rectangle 2"/>
          <p:cNvSpPr>
            <a:spLocks noGrp="1" noChangeArrowheads="1"/>
          </p:cNvSpPr>
          <p:nvPr>
            <p:ph type="title"/>
          </p:nvPr>
        </p:nvSpPr>
        <p:spPr/>
        <p:txBody>
          <a:bodyPr/>
          <a:lstStyle/>
          <a:p>
            <a:pPr eaLnBrk="1" hangingPunct="1"/>
            <a:r>
              <a:rPr lang="en-GB" smtClean="0"/>
              <a:t>Long Path DOAS measurements</a:t>
            </a:r>
          </a:p>
        </p:txBody>
      </p:sp>
      <p:sp>
        <p:nvSpPr>
          <p:cNvPr id="22532" name="Rectangle 3"/>
          <p:cNvSpPr>
            <a:spLocks noGrp="1" noChangeArrowheads="1"/>
          </p:cNvSpPr>
          <p:nvPr>
            <p:ph type="body" idx="1"/>
          </p:nvPr>
        </p:nvSpPr>
        <p:spPr>
          <a:xfrm>
            <a:off x="7810500" y="5984875"/>
            <a:ext cx="876300" cy="141288"/>
          </a:xfrm>
        </p:spPr>
        <p:txBody>
          <a:bodyPr/>
          <a:lstStyle/>
          <a:p>
            <a:pPr eaLnBrk="1" hangingPunct="1"/>
            <a:endParaRPr lang="en-GB" smtClean="0"/>
          </a:p>
        </p:txBody>
      </p:sp>
      <p:sp>
        <p:nvSpPr>
          <p:cNvPr id="22533" name="Rectangle 4"/>
          <p:cNvSpPr>
            <a:spLocks noChangeArrowheads="1"/>
          </p:cNvSpPr>
          <p:nvPr/>
        </p:nvSpPr>
        <p:spPr bwMode="auto">
          <a:xfrm>
            <a:off x="2339975" y="4735513"/>
            <a:ext cx="2879725" cy="720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34" name="Rectangle 5"/>
          <p:cNvSpPr>
            <a:spLocks noChangeArrowheads="1"/>
          </p:cNvSpPr>
          <p:nvPr/>
        </p:nvSpPr>
        <p:spPr bwMode="auto">
          <a:xfrm>
            <a:off x="2484438" y="4879975"/>
            <a:ext cx="6048375" cy="4318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endParaRPr lang="en-GB"/>
          </a:p>
        </p:txBody>
      </p:sp>
      <p:sp>
        <p:nvSpPr>
          <p:cNvPr id="22535" name="Freeform 7"/>
          <p:cNvSpPr>
            <a:spLocks/>
          </p:cNvSpPr>
          <p:nvPr/>
        </p:nvSpPr>
        <p:spPr bwMode="auto">
          <a:xfrm>
            <a:off x="2411413" y="4806950"/>
            <a:ext cx="144462" cy="576263"/>
          </a:xfrm>
          <a:custGeom>
            <a:avLst/>
            <a:gdLst>
              <a:gd name="T0" fmla="*/ 2147483647 w 91"/>
              <a:gd name="T1" fmla="*/ 0 h 363"/>
              <a:gd name="T2" fmla="*/ 0 w 91"/>
              <a:gd name="T3" fmla="*/ 2147483647 h 363"/>
              <a:gd name="T4" fmla="*/ 2147483647 w 91"/>
              <a:gd name="T5" fmla="*/ 2147483647 h 363"/>
              <a:gd name="T6" fmla="*/ 0 60000 65536"/>
              <a:gd name="T7" fmla="*/ 0 60000 65536"/>
              <a:gd name="T8" fmla="*/ 0 60000 65536"/>
              <a:gd name="T9" fmla="*/ 0 w 91"/>
              <a:gd name="T10" fmla="*/ 0 h 363"/>
              <a:gd name="T11" fmla="*/ 91 w 91"/>
              <a:gd name="T12" fmla="*/ 363 h 363"/>
            </a:gdLst>
            <a:ahLst/>
            <a:cxnLst>
              <a:cxn ang="T6">
                <a:pos x="T0" y="T1"/>
              </a:cxn>
              <a:cxn ang="T7">
                <a:pos x="T2" y="T3"/>
              </a:cxn>
              <a:cxn ang="T8">
                <a:pos x="T4" y="T5"/>
              </a:cxn>
            </a:cxnLst>
            <a:rect l="T9" t="T10" r="T11" b="T12"/>
            <a:pathLst>
              <a:path w="91" h="363">
                <a:moveTo>
                  <a:pt x="91" y="0"/>
                </a:moveTo>
                <a:cubicBezTo>
                  <a:pt x="45" y="61"/>
                  <a:pt x="0" y="122"/>
                  <a:pt x="0" y="182"/>
                </a:cubicBezTo>
                <a:cubicBezTo>
                  <a:pt x="0" y="242"/>
                  <a:pt x="76" y="333"/>
                  <a:pt x="91" y="363"/>
                </a:cubicBezTo>
              </a:path>
            </a:pathLst>
          </a:custGeom>
          <a:solidFill>
            <a:srgbClr val="FFCC66"/>
          </a:solidFill>
          <a:ln w="28575">
            <a:solidFill>
              <a:schemeClr val="tx1"/>
            </a:solidFill>
            <a:round/>
            <a:headEnd/>
            <a:tailEnd/>
          </a:ln>
        </p:spPr>
        <p:txBody>
          <a:bodyPr lIns="90000" tIns="46800" rIns="90000" bIns="46800">
            <a:spAutoFit/>
          </a:bodyPr>
          <a:lstStyle/>
          <a:p>
            <a:endParaRPr lang="en-GB"/>
          </a:p>
        </p:txBody>
      </p:sp>
      <p:sp>
        <p:nvSpPr>
          <p:cNvPr id="22536" name="AutoShape 8"/>
          <p:cNvSpPr>
            <a:spLocks noChangeArrowheads="1"/>
          </p:cNvSpPr>
          <p:nvPr/>
        </p:nvSpPr>
        <p:spPr bwMode="auto">
          <a:xfrm rot="-5400000">
            <a:off x="3508375" y="3927475"/>
            <a:ext cx="469900" cy="237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432 w 21600"/>
              <a:gd name="T13" fmla="*/ 6432 h 21600"/>
              <a:gd name="T14" fmla="*/ 15168 w 21600"/>
              <a:gd name="T15" fmla="*/ 15168 h 21600"/>
            </a:gdLst>
            <a:ahLst/>
            <a:cxnLst>
              <a:cxn ang="T8">
                <a:pos x="T0" y="T1"/>
              </a:cxn>
              <a:cxn ang="T9">
                <a:pos x="T2" y="T3"/>
              </a:cxn>
              <a:cxn ang="T10">
                <a:pos x="T4" y="T5"/>
              </a:cxn>
              <a:cxn ang="T11">
                <a:pos x="T6" y="T7"/>
              </a:cxn>
            </a:cxnLst>
            <a:rect l="T12" t="T13" r="T14" b="T15"/>
            <a:pathLst>
              <a:path w="21600" h="21600">
                <a:moveTo>
                  <a:pt x="0" y="0"/>
                </a:moveTo>
                <a:lnTo>
                  <a:pt x="9263" y="21600"/>
                </a:lnTo>
                <a:lnTo>
                  <a:pt x="12337" y="21600"/>
                </a:lnTo>
                <a:lnTo>
                  <a:pt x="21600" y="0"/>
                </a:lnTo>
                <a:lnTo>
                  <a:pt x="0" y="0"/>
                </a:lnTo>
                <a:close/>
              </a:path>
            </a:pathLst>
          </a:cu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endParaRPr lang="en-GB"/>
          </a:p>
        </p:txBody>
      </p:sp>
      <p:sp>
        <p:nvSpPr>
          <p:cNvPr id="22537" name="AutoShape 9"/>
          <p:cNvSpPr>
            <a:spLocks noChangeAspect="1" noChangeArrowheads="1"/>
          </p:cNvSpPr>
          <p:nvPr/>
        </p:nvSpPr>
        <p:spPr bwMode="auto">
          <a:xfrm rot="-8100000">
            <a:off x="8459788" y="4664075"/>
            <a:ext cx="179388" cy="179387"/>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GB"/>
          </a:p>
        </p:txBody>
      </p:sp>
      <p:sp>
        <p:nvSpPr>
          <p:cNvPr id="22538" name="AutoShape 10"/>
          <p:cNvSpPr>
            <a:spLocks noChangeAspect="1" noChangeArrowheads="1"/>
          </p:cNvSpPr>
          <p:nvPr/>
        </p:nvSpPr>
        <p:spPr bwMode="auto">
          <a:xfrm rot="-8100000">
            <a:off x="8459788" y="4879975"/>
            <a:ext cx="179388" cy="179387"/>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GB"/>
          </a:p>
        </p:txBody>
      </p:sp>
      <p:sp>
        <p:nvSpPr>
          <p:cNvPr id="22539" name="AutoShape 11"/>
          <p:cNvSpPr>
            <a:spLocks noChangeAspect="1" noChangeArrowheads="1"/>
          </p:cNvSpPr>
          <p:nvPr/>
        </p:nvSpPr>
        <p:spPr bwMode="auto">
          <a:xfrm rot="-8100000">
            <a:off x="8459788" y="5095875"/>
            <a:ext cx="179388" cy="179387"/>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GB"/>
          </a:p>
        </p:txBody>
      </p:sp>
      <p:sp>
        <p:nvSpPr>
          <p:cNvPr id="22540" name="AutoShape 12"/>
          <p:cNvSpPr>
            <a:spLocks noChangeAspect="1" noChangeArrowheads="1"/>
          </p:cNvSpPr>
          <p:nvPr/>
        </p:nvSpPr>
        <p:spPr bwMode="auto">
          <a:xfrm rot="-8100000">
            <a:off x="8459788" y="5311775"/>
            <a:ext cx="179388" cy="179387"/>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GB"/>
          </a:p>
        </p:txBody>
      </p:sp>
      <p:sp>
        <p:nvSpPr>
          <p:cNvPr id="22541" name="Line 13"/>
          <p:cNvSpPr>
            <a:spLocks noChangeShapeType="1"/>
          </p:cNvSpPr>
          <p:nvPr/>
        </p:nvSpPr>
        <p:spPr bwMode="auto">
          <a:xfrm>
            <a:off x="8555038" y="4519613"/>
            <a:ext cx="0" cy="1295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2" name="Line 14"/>
          <p:cNvSpPr>
            <a:spLocks noChangeShapeType="1"/>
          </p:cNvSpPr>
          <p:nvPr/>
        </p:nvSpPr>
        <p:spPr bwMode="auto">
          <a:xfrm>
            <a:off x="8675688" y="4645025"/>
            <a:ext cx="3175" cy="866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3" name="Line 15"/>
          <p:cNvSpPr>
            <a:spLocks noChangeShapeType="1"/>
          </p:cNvSpPr>
          <p:nvPr/>
        </p:nvSpPr>
        <p:spPr bwMode="auto">
          <a:xfrm>
            <a:off x="8572500" y="5502275"/>
            <a:ext cx="10636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4" name="Line 16"/>
          <p:cNvSpPr>
            <a:spLocks noChangeShapeType="1"/>
          </p:cNvSpPr>
          <p:nvPr/>
        </p:nvSpPr>
        <p:spPr bwMode="auto">
          <a:xfrm>
            <a:off x="8574088" y="4645025"/>
            <a:ext cx="1047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45" name="Rectangle 17"/>
          <p:cNvSpPr>
            <a:spLocks noChangeArrowheads="1"/>
          </p:cNvSpPr>
          <p:nvPr/>
        </p:nvSpPr>
        <p:spPr bwMode="auto">
          <a:xfrm>
            <a:off x="3492500" y="3367088"/>
            <a:ext cx="1295400"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46" name="Rectangle 18"/>
          <p:cNvSpPr>
            <a:spLocks noChangeArrowheads="1"/>
          </p:cNvSpPr>
          <p:nvPr/>
        </p:nvSpPr>
        <p:spPr bwMode="auto">
          <a:xfrm>
            <a:off x="3203575" y="3438525"/>
            <a:ext cx="288925"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47" name="Rectangle 19"/>
          <p:cNvSpPr>
            <a:spLocks noChangeArrowheads="1"/>
          </p:cNvSpPr>
          <p:nvPr/>
        </p:nvSpPr>
        <p:spPr bwMode="auto">
          <a:xfrm>
            <a:off x="3635375" y="4087813"/>
            <a:ext cx="215900" cy="71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GB"/>
          </a:p>
        </p:txBody>
      </p:sp>
      <p:sp>
        <p:nvSpPr>
          <p:cNvPr id="22548" name="Arc 20"/>
          <p:cNvSpPr>
            <a:spLocks/>
          </p:cNvSpPr>
          <p:nvPr/>
        </p:nvSpPr>
        <p:spPr bwMode="auto">
          <a:xfrm>
            <a:off x="4659313" y="3470275"/>
            <a:ext cx="68262" cy="165100"/>
          </a:xfrm>
          <a:custGeom>
            <a:avLst/>
            <a:gdLst>
              <a:gd name="T0" fmla="*/ 0 w 21600"/>
              <a:gd name="T1" fmla="*/ 0 h 39471"/>
              <a:gd name="T2" fmla="*/ 2147483647 w 21600"/>
              <a:gd name="T3" fmla="*/ 2147483647 h 39471"/>
              <a:gd name="T4" fmla="*/ 0 w 21600"/>
              <a:gd name="T5" fmla="*/ 2147483647 h 39471"/>
              <a:gd name="T6" fmla="*/ 0 60000 65536"/>
              <a:gd name="T7" fmla="*/ 0 60000 65536"/>
              <a:gd name="T8" fmla="*/ 0 60000 65536"/>
              <a:gd name="T9" fmla="*/ 0 w 21600"/>
              <a:gd name="T10" fmla="*/ 0 h 39471"/>
              <a:gd name="T11" fmla="*/ 21600 w 21600"/>
              <a:gd name="T12" fmla="*/ 39471 h 39471"/>
            </a:gdLst>
            <a:ahLst/>
            <a:cxnLst>
              <a:cxn ang="T6">
                <a:pos x="T0" y="T1"/>
              </a:cxn>
              <a:cxn ang="T7">
                <a:pos x="T2" y="T3"/>
              </a:cxn>
              <a:cxn ang="T8">
                <a:pos x="T4" y="T5"/>
              </a:cxn>
            </a:cxnLst>
            <a:rect l="T9" t="T10" r="T11" b="T12"/>
            <a:pathLst>
              <a:path w="21600" h="39471" fill="none" extrusionOk="0">
                <a:moveTo>
                  <a:pt x="-1" y="0"/>
                </a:moveTo>
                <a:cubicBezTo>
                  <a:pt x="11929" y="0"/>
                  <a:pt x="21600" y="9670"/>
                  <a:pt x="21600" y="21600"/>
                </a:cubicBezTo>
                <a:cubicBezTo>
                  <a:pt x="21600" y="28757"/>
                  <a:pt x="18054" y="35450"/>
                  <a:pt x="12132" y="39470"/>
                </a:cubicBezTo>
              </a:path>
              <a:path w="21600" h="39471" stroke="0" extrusionOk="0">
                <a:moveTo>
                  <a:pt x="-1" y="0"/>
                </a:moveTo>
                <a:cubicBezTo>
                  <a:pt x="11929" y="0"/>
                  <a:pt x="21600" y="9670"/>
                  <a:pt x="21600" y="21600"/>
                </a:cubicBezTo>
                <a:cubicBezTo>
                  <a:pt x="21600" y="28757"/>
                  <a:pt x="18054" y="35450"/>
                  <a:pt x="12132" y="3947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49" name="Arc 21"/>
          <p:cNvSpPr>
            <a:spLocks/>
          </p:cNvSpPr>
          <p:nvPr/>
        </p:nvSpPr>
        <p:spPr bwMode="auto">
          <a:xfrm>
            <a:off x="4659313" y="3836988"/>
            <a:ext cx="68262" cy="166687"/>
          </a:xfrm>
          <a:custGeom>
            <a:avLst/>
            <a:gdLst>
              <a:gd name="T0" fmla="*/ 2147483647 w 21600"/>
              <a:gd name="T1" fmla="*/ 0 h 39967"/>
              <a:gd name="T2" fmla="*/ 97695475 w 21600"/>
              <a:gd name="T3" fmla="*/ 2147483647 h 39967"/>
              <a:gd name="T4" fmla="*/ 0 w 21600"/>
              <a:gd name="T5" fmla="*/ 2147483647 h 39967"/>
              <a:gd name="T6" fmla="*/ 0 60000 65536"/>
              <a:gd name="T7" fmla="*/ 0 60000 65536"/>
              <a:gd name="T8" fmla="*/ 0 60000 65536"/>
              <a:gd name="T9" fmla="*/ 0 w 21600"/>
              <a:gd name="T10" fmla="*/ 0 h 39967"/>
              <a:gd name="T11" fmla="*/ 21600 w 21600"/>
              <a:gd name="T12" fmla="*/ 39967 h 39967"/>
            </a:gdLst>
            <a:ahLst/>
            <a:cxnLst>
              <a:cxn ang="T6">
                <a:pos x="T0" y="T1"/>
              </a:cxn>
              <a:cxn ang="T7">
                <a:pos x="T2" y="T3"/>
              </a:cxn>
              <a:cxn ang="T8">
                <a:pos x="T4" y="T5"/>
              </a:cxn>
            </a:cxnLst>
            <a:rect l="T9" t="T10" r="T11" b="T12"/>
            <a:pathLst>
              <a:path w="21600" h="39967" fill="none" extrusionOk="0">
                <a:moveTo>
                  <a:pt x="11363" y="-1"/>
                </a:moveTo>
                <a:cubicBezTo>
                  <a:pt x="17727" y="3936"/>
                  <a:pt x="21600" y="10886"/>
                  <a:pt x="21600" y="18369"/>
                </a:cubicBezTo>
                <a:cubicBezTo>
                  <a:pt x="21600" y="30177"/>
                  <a:pt x="12117" y="39796"/>
                  <a:pt x="310" y="39966"/>
                </a:cubicBezTo>
              </a:path>
              <a:path w="21600" h="39967" stroke="0" extrusionOk="0">
                <a:moveTo>
                  <a:pt x="11363" y="-1"/>
                </a:moveTo>
                <a:cubicBezTo>
                  <a:pt x="17727" y="3936"/>
                  <a:pt x="21600" y="10886"/>
                  <a:pt x="21600" y="18369"/>
                </a:cubicBezTo>
                <a:cubicBezTo>
                  <a:pt x="21600" y="30177"/>
                  <a:pt x="12117" y="39796"/>
                  <a:pt x="310" y="39966"/>
                </a:cubicBezTo>
                <a:lnTo>
                  <a:pt x="0" y="18369"/>
                </a:lnTo>
                <a:lnTo>
                  <a:pt x="1136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50" name="Line 22"/>
          <p:cNvSpPr>
            <a:spLocks noChangeShapeType="1"/>
          </p:cNvSpPr>
          <p:nvPr/>
        </p:nvSpPr>
        <p:spPr bwMode="auto">
          <a:xfrm flipV="1">
            <a:off x="3744913" y="3862388"/>
            <a:ext cx="944562" cy="109537"/>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1" name="Line 23"/>
          <p:cNvSpPr>
            <a:spLocks noChangeShapeType="1"/>
          </p:cNvSpPr>
          <p:nvPr/>
        </p:nvSpPr>
        <p:spPr bwMode="auto">
          <a:xfrm>
            <a:off x="3736975" y="3971925"/>
            <a:ext cx="941388" cy="11113"/>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2" name="Line 24"/>
          <p:cNvSpPr>
            <a:spLocks noChangeShapeType="1"/>
          </p:cNvSpPr>
          <p:nvPr/>
        </p:nvSpPr>
        <p:spPr bwMode="auto">
          <a:xfrm>
            <a:off x="3603625" y="3816350"/>
            <a:ext cx="1082675" cy="166688"/>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3" name="Line 25"/>
          <p:cNvSpPr>
            <a:spLocks noChangeShapeType="1"/>
          </p:cNvSpPr>
          <p:nvPr/>
        </p:nvSpPr>
        <p:spPr bwMode="auto">
          <a:xfrm>
            <a:off x="3611563" y="3705225"/>
            <a:ext cx="1082675" cy="15240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4" name="Line 26"/>
          <p:cNvSpPr>
            <a:spLocks noChangeShapeType="1"/>
          </p:cNvSpPr>
          <p:nvPr/>
        </p:nvSpPr>
        <p:spPr bwMode="auto">
          <a:xfrm>
            <a:off x="3616325" y="383857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5" name="Line 27"/>
          <p:cNvSpPr>
            <a:spLocks noChangeShapeType="1"/>
          </p:cNvSpPr>
          <p:nvPr/>
        </p:nvSpPr>
        <p:spPr bwMode="auto">
          <a:xfrm flipV="1">
            <a:off x="3614738" y="3613150"/>
            <a:ext cx="1111250" cy="225425"/>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6" name="Line 28"/>
          <p:cNvSpPr>
            <a:spLocks noChangeShapeType="1"/>
          </p:cNvSpPr>
          <p:nvPr/>
        </p:nvSpPr>
        <p:spPr bwMode="auto">
          <a:xfrm flipV="1">
            <a:off x="3611563" y="3489325"/>
            <a:ext cx="1079500" cy="207963"/>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7" name="Line 29"/>
          <p:cNvSpPr>
            <a:spLocks noChangeShapeType="1"/>
          </p:cNvSpPr>
          <p:nvPr/>
        </p:nvSpPr>
        <p:spPr bwMode="auto">
          <a:xfrm flipV="1">
            <a:off x="3489325" y="3487738"/>
            <a:ext cx="1204913" cy="53975"/>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8" name="Line 30"/>
          <p:cNvSpPr>
            <a:spLocks noChangeShapeType="1"/>
          </p:cNvSpPr>
          <p:nvPr/>
        </p:nvSpPr>
        <p:spPr bwMode="auto">
          <a:xfrm>
            <a:off x="3494088" y="3609975"/>
            <a:ext cx="1203325" cy="7938"/>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59" name="Freeform 31"/>
          <p:cNvSpPr>
            <a:spLocks/>
          </p:cNvSpPr>
          <p:nvPr/>
        </p:nvSpPr>
        <p:spPr bwMode="auto">
          <a:xfrm>
            <a:off x="3582988" y="4167188"/>
            <a:ext cx="1162050" cy="973137"/>
          </a:xfrm>
          <a:custGeom>
            <a:avLst/>
            <a:gdLst>
              <a:gd name="T0" fmla="*/ 2147483647 w 732"/>
              <a:gd name="T1" fmla="*/ 0 h 637"/>
              <a:gd name="T2" fmla="*/ 2147483647 w 732"/>
              <a:gd name="T3" fmla="*/ 2147483647 h 637"/>
              <a:gd name="T4" fmla="*/ 2147483647 w 732"/>
              <a:gd name="T5" fmla="*/ 2147483647 h 637"/>
              <a:gd name="T6" fmla="*/ 2147483647 w 732"/>
              <a:gd name="T7" fmla="*/ 2147483647 h 637"/>
              <a:gd name="T8" fmla="*/ 2147483647 w 732"/>
              <a:gd name="T9" fmla="*/ 2147483647 h 637"/>
              <a:gd name="T10" fmla="*/ 0 60000 65536"/>
              <a:gd name="T11" fmla="*/ 0 60000 65536"/>
              <a:gd name="T12" fmla="*/ 0 60000 65536"/>
              <a:gd name="T13" fmla="*/ 0 60000 65536"/>
              <a:gd name="T14" fmla="*/ 0 60000 65536"/>
              <a:gd name="T15" fmla="*/ 0 w 732"/>
              <a:gd name="T16" fmla="*/ 0 h 637"/>
              <a:gd name="T17" fmla="*/ 732 w 732"/>
              <a:gd name="T18" fmla="*/ 637 h 637"/>
            </a:gdLst>
            <a:ahLst/>
            <a:cxnLst>
              <a:cxn ang="T10">
                <a:pos x="T0" y="T1"/>
              </a:cxn>
              <a:cxn ang="T11">
                <a:pos x="T2" y="T3"/>
              </a:cxn>
              <a:cxn ang="T12">
                <a:pos x="T4" y="T5"/>
              </a:cxn>
              <a:cxn ang="T13">
                <a:pos x="T6" y="T7"/>
              </a:cxn>
              <a:cxn ang="T14">
                <a:pos x="T8" y="T9"/>
              </a:cxn>
            </a:cxnLst>
            <a:rect l="T15" t="T16" r="T17" b="T18"/>
            <a:pathLst>
              <a:path w="732" h="637">
                <a:moveTo>
                  <a:pt x="90" y="0"/>
                </a:moveTo>
                <a:cubicBezTo>
                  <a:pt x="45" y="84"/>
                  <a:pt x="0" y="168"/>
                  <a:pt x="90" y="213"/>
                </a:cubicBezTo>
                <a:cubicBezTo>
                  <a:pt x="180" y="258"/>
                  <a:pt x="534" y="208"/>
                  <a:pt x="633" y="268"/>
                </a:cubicBezTo>
                <a:cubicBezTo>
                  <a:pt x="732" y="328"/>
                  <a:pt x="684" y="515"/>
                  <a:pt x="683" y="576"/>
                </a:cubicBezTo>
                <a:cubicBezTo>
                  <a:pt x="682" y="637"/>
                  <a:pt x="636" y="622"/>
                  <a:pt x="628" y="6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GB"/>
          </a:p>
        </p:txBody>
      </p:sp>
      <p:sp>
        <p:nvSpPr>
          <p:cNvPr id="22560" name="Text Box 32"/>
          <p:cNvSpPr txBox="1">
            <a:spLocks noChangeArrowheads="1"/>
          </p:cNvSpPr>
          <p:nvPr/>
        </p:nvSpPr>
        <p:spPr bwMode="auto">
          <a:xfrm>
            <a:off x="5657850" y="5568950"/>
            <a:ext cx="2617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open path through the atmosphere</a:t>
            </a:r>
          </a:p>
        </p:txBody>
      </p:sp>
      <p:sp>
        <p:nvSpPr>
          <p:cNvPr id="22561" name="Text Box 33"/>
          <p:cNvSpPr txBox="1">
            <a:spLocks noChangeArrowheads="1"/>
          </p:cNvSpPr>
          <p:nvPr/>
        </p:nvSpPr>
        <p:spPr bwMode="auto">
          <a:xfrm>
            <a:off x="3673475" y="5840413"/>
            <a:ext cx="261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lamp</a:t>
            </a:r>
          </a:p>
        </p:txBody>
      </p:sp>
      <p:sp>
        <p:nvSpPr>
          <p:cNvPr id="22562" name="Text Box 34"/>
          <p:cNvSpPr txBox="1">
            <a:spLocks noChangeArrowheads="1"/>
          </p:cNvSpPr>
          <p:nvPr/>
        </p:nvSpPr>
        <p:spPr bwMode="auto">
          <a:xfrm>
            <a:off x="2273300" y="4341813"/>
            <a:ext cx="127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telescope</a:t>
            </a:r>
          </a:p>
        </p:txBody>
      </p:sp>
      <p:sp>
        <p:nvSpPr>
          <p:cNvPr id="22563" name="Text Box 35"/>
          <p:cNvSpPr txBox="1">
            <a:spLocks noChangeArrowheads="1"/>
          </p:cNvSpPr>
          <p:nvPr/>
        </p:nvSpPr>
        <p:spPr bwMode="auto">
          <a:xfrm>
            <a:off x="7416800" y="4148138"/>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retro reflectors</a:t>
            </a:r>
          </a:p>
        </p:txBody>
      </p:sp>
      <p:sp>
        <p:nvSpPr>
          <p:cNvPr id="22564" name="Text Box 36"/>
          <p:cNvSpPr txBox="1">
            <a:spLocks noChangeArrowheads="1"/>
          </p:cNvSpPr>
          <p:nvPr/>
        </p:nvSpPr>
        <p:spPr bwMode="auto">
          <a:xfrm>
            <a:off x="3484563" y="2928938"/>
            <a:ext cx="1462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spectrometer</a:t>
            </a:r>
          </a:p>
        </p:txBody>
      </p:sp>
      <p:sp>
        <p:nvSpPr>
          <p:cNvPr id="22565" name="Text Box 37"/>
          <p:cNvSpPr txBox="1">
            <a:spLocks noChangeArrowheads="1"/>
          </p:cNvSpPr>
          <p:nvPr/>
        </p:nvSpPr>
        <p:spPr bwMode="auto">
          <a:xfrm>
            <a:off x="2014538" y="3397250"/>
            <a:ext cx="1017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detector</a:t>
            </a:r>
          </a:p>
        </p:txBody>
      </p:sp>
      <p:sp>
        <p:nvSpPr>
          <p:cNvPr id="22566" name="Text Box 38"/>
          <p:cNvSpPr txBox="1">
            <a:spLocks noChangeArrowheads="1"/>
          </p:cNvSpPr>
          <p:nvPr/>
        </p:nvSpPr>
        <p:spPr bwMode="auto">
          <a:xfrm>
            <a:off x="4643438" y="4241800"/>
            <a:ext cx="1212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solidFill>
                  <a:schemeClr val="accent2"/>
                </a:solidFill>
              </a:rPr>
              <a:t>quartz fibre</a:t>
            </a:r>
          </a:p>
        </p:txBody>
      </p:sp>
      <p:sp>
        <p:nvSpPr>
          <p:cNvPr id="22567" name="Line 39"/>
          <p:cNvSpPr>
            <a:spLocks noChangeShapeType="1"/>
          </p:cNvSpPr>
          <p:nvPr/>
        </p:nvSpPr>
        <p:spPr bwMode="auto">
          <a:xfrm>
            <a:off x="5418138" y="5087938"/>
            <a:ext cx="2879725" cy="0"/>
          </a:xfrm>
          <a:prstGeom prst="line">
            <a:avLst/>
          </a:prstGeom>
          <a:noFill/>
          <a:ln w="762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68" name="Rectangle 40"/>
          <p:cNvSpPr>
            <a:spLocks noChangeArrowheads="1"/>
          </p:cNvSpPr>
          <p:nvPr/>
        </p:nvSpPr>
        <p:spPr bwMode="auto">
          <a:xfrm>
            <a:off x="4732338" y="5459413"/>
            <a:ext cx="490537" cy="412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p>
            <a:endParaRPr lang="en-GB"/>
          </a:p>
        </p:txBody>
      </p:sp>
      <p:sp>
        <p:nvSpPr>
          <p:cNvPr id="22569" name="Oval 41"/>
          <p:cNvSpPr>
            <a:spLocks noChangeArrowheads="1"/>
          </p:cNvSpPr>
          <p:nvPr/>
        </p:nvSpPr>
        <p:spPr bwMode="auto">
          <a:xfrm>
            <a:off x="4822825" y="5505450"/>
            <a:ext cx="288925" cy="287338"/>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p>
            <a:endParaRPr lang="en-GB"/>
          </a:p>
        </p:txBody>
      </p:sp>
      <p:sp>
        <p:nvSpPr>
          <p:cNvPr id="22570" name="AutoShape 42"/>
          <p:cNvSpPr>
            <a:spLocks noChangeArrowheads="1"/>
          </p:cNvSpPr>
          <p:nvPr/>
        </p:nvSpPr>
        <p:spPr bwMode="auto">
          <a:xfrm>
            <a:off x="4932363" y="5095875"/>
            <a:ext cx="71437" cy="411163"/>
          </a:xfrm>
          <a:custGeom>
            <a:avLst/>
            <a:gdLst>
              <a:gd name="T0" fmla="*/ 2147483647 w 21600"/>
              <a:gd name="T1" fmla="*/ 2147483647 h 21600"/>
              <a:gd name="T2" fmla="*/ 2147483647 w 21600"/>
              <a:gd name="T3" fmla="*/ 2147483647 h 21600"/>
              <a:gd name="T4" fmla="*/ 1398130433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endParaRPr lang="en-GB"/>
          </a:p>
        </p:txBody>
      </p:sp>
      <p:sp>
        <p:nvSpPr>
          <p:cNvPr id="22571" name="Text Box 43"/>
          <p:cNvSpPr txBox="1">
            <a:spLocks noChangeArrowheads="1"/>
          </p:cNvSpPr>
          <p:nvPr/>
        </p:nvSpPr>
        <p:spPr bwMode="auto">
          <a:xfrm>
            <a:off x="252413" y="1141413"/>
            <a:ext cx="431958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63525" indent="-263525"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pPr>
            <a:r>
              <a:rPr lang="en-GB" b="1">
                <a:solidFill>
                  <a:schemeClr val="accent2"/>
                </a:solidFill>
              </a:rPr>
              <a:t>Instrument:</a:t>
            </a:r>
          </a:p>
          <a:p>
            <a:pPr eaLnBrk="1" hangingPunct="1">
              <a:spcBef>
                <a:spcPct val="20000"/>
              </a:spcBef>
              <a:buClr>
                <a:schemeClr val="accent2"/>
              </a:buClr>
              <a:buFontTx/>
              <a:buChar char="•"/>
            </a:pPr>
            <a:r>
              <a:rPr lang="en-GB"/>
              <a:t>open path Differential Optical Absorption Spectroscopy (DOAS) system using a lamp as light source</a:t>
            </a:r>
          </a:p>
          <a:p>
            <a:pPr eaLnBrk="1" hangingPunct="1">
              <a:spcBef>
                <a:spcPct val="20000"/>
              </a:spcBef>
              <a:buClr>
                <a:schemeClr val="accent2"/>
              </a:buClr>
              <a:buFontTx/>
              <a:buChar char="•"/>
            </a:pPr>
            <a:r>
              <a:rPr lang="en-GB"/>
              <a:t>retro reflectors for simplified set-up</a:t>
            </a:r>
          </a:p>
          <a:p>
            <a:pPr eaLnBrk="1" hangingPunct="1">
              <a:spcBef>
                <a:spcPct val="20000"/>
              </a:spcBef>
              <a:buClr>
                <a:schemeClr val="accent2"/>
              </a:buClr>
              <a:buFontTx/>
              <a:buChar char="•"/>
            </a:pPr>
            <a:r>
              <a:rPr lang="en-GB"/>
              <a:t>white cells (multi reflection) for enhanced light path possible</a:t>
            </a:r>
          </a:p>
        </p:txBody>
      </p:sp>
      <p:sp>
        <p:nvSpPr>
          <p:cNvPr id="22572" name="Text Box 44"/>
          <p:cNvSpPr txBox="1">
            <a:spLocks noChangeArrowheads="1"/>
          </p:cNvSpPr>
          <p:nvPr/>
        </p:nvSpPr>
        <p:spPr bwMode="auto">
          <a:xfrm>
            <a:off x="5411788" y="1036638"/>
            <a:ext cx="3732212"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82563" indent="-18256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20000"/>
              </a:spcBef>
            </a:pPr>
            <a:r>
              <a:rPr lang="en-GB">
                <a:solidFill>
                  <a:schemeClr val="accent2"/>
                </a:solidFill>
              </a:rPr>
              <a:t>advantages:</a:t>
            </a:r>
          </a:p>
          <a:p>
            <a:pPr eaLnBrk="1" hangingPunct="1">
              <a:spcBef>
                <a:spcPct val="20000"/>
              </a:spcBef>
              <a:buClr>
                <a:schemeClr val="accent2"/>
              </a:buClr>
              <a:buFontTx/>
              <a:buChar char="•"/>
            </a:pPr>
            <a:r>
              <a:rPr lang="en-GB"/>
              <a:t>measurements at night</a:t>
            </a:r>
          </a:p>
          <a:p>
            <a:pPr eaLnBrk="1" hangingPunct="1">
              <a:spcBef>
                <a:spcPct val="20000"/>
              </a:spcBef>
              <a:buClr>
                <a:schemeClr val="accent2"/>
              </a:buClr>
              <a:buFontTx/>
              <a:buChar char="•"/>
            </a:pPr>
            <a:r>
              <a:rPr lang="en-GB"/>
              <a:t>well defined light path</a:t>
            </a:r>
          </a:p>
          <a:p>
            <a:pPr eaLnBrk="1" hangingPunct="1">
              <a:spcBef>
                <a:spcPct val="20000"/>
              </a:spcBef>
              <a:buClr>
                <a:schemeClr val="accent2"/>
              </a:buClr>
              <a:buFontTx/>
              <a:buChar char="•"/>
            </a:pPr>
            <a:r>
              <a:rPr lang="en-GB"/>
              <a:t>extension to UV (no ozone layer in between)</a:t>
            </a:r>
          </a:p>
          <a:p>
            <a:pPr eaLnBrk="1" hangingPunct="1">
              <a:spcBef>
                <a:spcPct val="20000"/>
              </a:spcBef>
            </a:pPr>
            <a:r>
              <a:rPr lang="en-GB">
                <a:solidFill>
                  <a:schemeClr val="accent2"/>
                </a:solidFill>
              </a:rPr>
              <a:t>disadvantages: </a:t>
            </a:r>
          </a:p>
          <a:p>
            <a:pPr eaLnBrk="1" hangingPunct="1">
              <a:spcBef>
                <a:spcPct val="20000"/>
              </a:spcBef>
              <a:buClr>
                <a:schemeClr val="accent2"/>
              </a:buClr>
              <a:buFontTx/>
              <a:buChar char="•"/>
            </a:pPr>
            <a:r>
              <a:rPr lang="en-GB"/>
              <a:t>relatively short light path</a:t>
            </a:r>
          </a:p>
          <a:p>
            <a:pPr eaLnBrk="1" hangingPunct="1">
              <a:spcBef>
                <a:spcPct val="20000"/>
              </a:spcBef>
              <a:buClr>
                <a:schemeClr val="accent2"/>
              </a:buClr>
              <a:buFontTx/>
              <a:buChar char="•"/>
            </a:pPr>
            <a:r>
              <a:rPr lang="en-GB"/>
              <a:t>need for bright lamp (+ power)</a:t>
            </a:r>
          </a:p>
          <a:p>
            <a:pPr eaLnBrk="1" hangingPunct="1">
              <a:spcBef>
                <a:spcPct val="20000"/>
              </a:spcBef>
              <a:buClr>
                <a:schemeClr val="accent2"/>
              </a:buClr>
              <a:buFontTx/>
              <a:buChar char="•"/>
            </a:pPr>
            <a:r>
              <a:rPr lang="en-GB"/>
              <a:t>usually not fully automated</a:t>
            </a:r>
          </a:p>
          <a:p>
            <a:pPr eaLnBrk="1" hangingPunct="1"/>
            <a:endParaRPr lang="en-GB"/>
          </a:p>
        </p:txBody>
      </p:sp>
      <p:sp>
        <p:nvSpPr>
          <p:cNvPr id="22573" name="Line 45"/>
          <p:cNvSpPr>
            <a:spLocks noChangeShapeType="1"/>
          </p:cNvSpPr>
          <p:nvPr/>
        </p:nvSpPr>
        <p:spPr bwMode="auto">
          <a:xfrm>
            <a:off x="3717925" y="3973513"/>
            <a:ext cx="7938" cy="176212"/>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74" name="Line 46"/>
          <p:cNvSpPr>
            <a:spLocks noChangeShapeType="1"/>
          </p:cNvSpPr>
          <p:nvPr/>
        </p:nvSpPr>
        <p:spPr bwMode="auto">
          <a:xfrm flipH="1">
            <a:off x="3730625" y="3959225"/>
            <a:ext cx="14288" cy="201613"/>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75" name="Line 47"/>
          <p:cNvSpPr>
            <a:spLocks noChangeShapeType="1"/>
          </p:cNvSpPr>
          <p:nvPr/>
        </p:nvSpPr>
        <p:spPr bwMode="auto">
          <a:xfrm flipH="1">
            <a:off x="3703638" y="3930650"/>
            <a:ext cx="6508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76" name="Line 48"/>
          <p:cNvSpPr>
            <a:spLocks noChangeShapeType="1"/>
          </p:cNvSpPr>
          <p:nvPr/>
        </p:nvSpPr>
        <p:spPr bwMode="auto">
          <a:xfrm>
            <a:off x="3608388" y="3694113"/>
            <a:ext cx="3175" cy="149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77" name="Line 49"/>
          <p:cNvSpPr>
            <a:spLocks noChangeShapeType="1"/>
          </p:cNvSpPr>
          <p:nvPr/>
        </p:nvSpPr>
        <p:spPr bwMode="auto">
          <a:xfrm>
            <a:off x="4857750" y="5021263"/>
            <a:ext cx="217488" cy="144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22578" name="Rectangle 50"/>
          <p:cNvSpPr>
            <a:spLocks noChangeArrowheads="1"/>
          </p:cNvSpPr>
          <p:nvPr/>
        </p:nvSpPr>
        <p:spPr bwMode="auto">
          <a:xfrm>
            <a:off x="5157788" y="5313363"/>
            <a:ext cx="163512" cy="120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endParaRPr lang="en-GB"/>
          </a:p>
        </p:txBody>
      </p:sp>
      <p:sp>
        <p:nvSpPr>
          <p:cNvPr id="22579" name="Rectangle 51"/>
          <p:cNvSpPr>
            <a:spLocks noChangeArrowheads="1"/>
          </p:cNvSpPr>
          <p:nvPr/>
        </p:nvSpPr>
        <p:spPr bwMode="auto">
          <a:xfrm>
            <a:off x="5149850" y="4760913"/>
            <a:ext cx="163513" cy="115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0753BD9-261A-4004-A360-8AEA214606CC}" type="slidenum">
              <a:rPr lang="de-DE" sz="1200" smtClean="0">
                <a:solidFill>
                  <a:schemeClr val="bg1"/>
                </a:solidFill>
              </a:rPr>
              <a:pPr eaLnBrk="1" hangingPunct="1"/>
              <a:t>22</a:t>
            </a:fld>
            <a:endParaRPr lang="de-DE" sz="1200" smtClean="0">
              <a:solidFill>
                <a:schemeClr val="bg1"/>
              </a:solidFill>
            </a:endParaRPr>
          </a:p>
        </p:txBody>
      </p:sp>
      <p:sp>
        <p:nvSpPr>
          <p:cNvPr id="23555"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Measurements</a:t>
            </a:r>
          </a:p>
        </p:txBody>
      </p:sp>
      <p:sp>
        <p:nvSpPr>
          <p:cNvPr id="23556" name="Rectangle 3"/>
          <p:cNvSpPr>
            <a:spLocks noGrp="1" noChangeArrowheads="1"/>
          </p:cNvSpPr>
          <p:nvPr>
            <p:ph type="body" idx="1"/>
          </p:nvPr>
        </p:nvSpPr>
        <p:spPr>
          <a:xfrm>
            <a:off x="7920038" y="5553075"/>
            <a:ext cx="766762" cy="573088"/>
          </a:xfrm>
        </p:spPr>
        <p:txBody>
          <a:bodyPr/>
          <a:lstStyle/>
          <a:p>
            <a:pPr eaLnBrk="1" hangingPunct="1"/>
            <a:endParaRPr lang="en-GB" smtClean="0"/>
          </a:p>
        </p:txBody>
      </p:sp>
      <p:pic>
        <p:nvPicPr>
          <p:cNvPr id="23557"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34829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Oval 39"/>
          <p:cNvSpPr>
            <a:spLocks noChangeArrowheads="1"/>
          </p:cNvSpPr>
          <p:nvPr/>
        </p:nvSpPr>
        <p:spPr bwMode="auto">
          <a:xfrm>
            <a:off x="323850" y="1052513"/>
            <a:ext cx="503238" cy="504825"/>
          </a:xfrm>
          <a:prstGeom prst="ellipse">
            <a:avLst/>
          </a:prstGeom>
          <a:solidFill>
            <a:srgbClr val="FFFF00"/>
          </a:solidFill>
          <a:ln w="9525">
            <a:solidFill>
              <a:srgbClr val="FFCC00"/>
            </a:solidFill>
            <a:round/>
            <a:headEnd/>
            <a:tailEnd/>
          </a:ln>
        </p:spPr>
        <p:txBody>
          <a:bodyPr wrap="none" anchor="ctr"/>
          <a:lstStyle/>
          <a:p>
            <a:endParaRPr lang="en-GB"/>
          </a:p>
        </p:txBody>
      </p:sp>
      <p:pic>
        <p:nvPicPr>
          <p:cNvPr id="23559"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052513"/>
            <a:ext cx="9985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41"/>
          <p:cNvSpPr>
            <a:spLocks noChangeShapeType="1"/>
          </p:cNvSpPr>
          <p:nvPr/>
        </p:nvSpPr>
        <p:spPr bwMode="auto">
          <a:xfrm>
            <a:off x="827088" y="1557338"/>
            <a:ext cx="288925" cy="287337"/>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1" name="Line 42"/>
          <p:cNvSpPr>
            <a:spLocks noChangeShapeType="1"/>
          </p:cNvSpPr>
          <p:nvPr/>
        </p:nvSpPr>
        <p:spPr bwMode="auto">
          <a:xfrm>
            <a:off x="539750" y="1700213"/>
            <a:ext cx="0" cy="36036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2" name="Line 43"/>
          <p:cNvSpPr>
            <a:spLocks noChangeShapeType="1"/>
          </p:cNvSpPr>
          <p:nvPr/>
        </p:nvSpPr>
        <p:spPr bwMode="auto">
          <a:xfrm flipV="1">
            <a:off x="900113" y="981075"/>
            <a:ext cx="431800" cy="144463"/>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2" name="Group 44"/>
          <p:cNvGrpSpPr>
            <a:grpSpLocks/>
          </p:cNvGrpSpPr>
          <p:nvPr/>
        </p:nvGrpSpPr>
        <p:grpSpPr bwMode="auto">
          <a:xfrm>
            <a:off x="900113" y="836613"/>
            <a:ext cx="5629275" cy="1722437"/>
            <a:chOff x="567" y="527"/>
            <a:chExt cx="3546" cy="1085"/>
          </a:xfrm>
        </p:grpSpPr>
        <p:sp>
          <p:nvSpPr>
            <p:cNvPr id="23589" name="Line 45"/>
            <p:cNvSpPr>
              <a:spLocks noChangeShapeType="1"/>
            </p:cNvSpPr>
            <p:nvPr/>
          </p:nvSpPr>
          <p:spPr bwMode="auto">
            <a:xfrm>
              <a:off x="567" y="845"/>
              <a:ext cx="816"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3590" name="Picture 46" descr="DOAS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8" y="527"/>
              <a:ext cx="1505"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7"/>
          <p:cNvGrpSpPr>
            <a:grpSpLocks/>
          </p:cNvGrpSpPr>
          <p:nvPr/>
        </p:nvGrpSpPr>
        <p:grpSpPr bwMode="auto">
          <a:xfrm>
            <a:off x="2771775" y="836613"/>
            <a:ext cx="3757613" cy="2376487"/>
            <a:chOff x="1746" y="527"/>
            <a:chExt cx="2367" cy="1497"/>
          </a:xfrm>
        </p:grpSpPr>
        <p:sp>
          <p:nvSpPr>
            <p:cNvPr id="23587" name="Line 48"/>
            <p:cNvSpPr>
              <a:spLocks noChangeShapeType="1"/>
            </p:cNvSpPr>
            <p:nvPr/>
          </p:nvSpPr>
          <p:spPr bwMode="auto">
            <a:xfrm flipV="1">
              <a:off x="1746" y="1298"/>
              <a:ext cx="0" cy="72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3588" name="Picture 49" descr="DOAS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 y="527"/>
              <a:ext cx="1505"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0"/>
          <p:cNvGrpSpPr>
            <a:grpSpLocks/>
          </p:cNvGrpSpPr>
          <p:nvPr/>
        </p:nvGrpSpPr>
        <p:grpSpPr bwMode="auto">
          <a:xfrm>
            <a:off x="4625975" y="836613"/>
            <a:ext cx="4422775" cy="3170237"/>
            <a:chOff x="2914" y="527"/>
            <a:chExt cx="2786" cy="1997"/>
          </a:xfrm>
        </p:grpSpPr>
        <p:pic>
          <p:nvPicPr>
            <p:cNvPr id="23580" name="Picture 51" descr="doas_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5" y="527"/>
              <a:ext cx="1505"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81" name="Group 52"/>
            <p:cNvGrpSpPr>
              <a:grpSpLocks/>
            </p:cNvGrpSpPr>
            <p:nvPr/>
          </p:nvGrpSpPr>
          <p:grpSpPr bwMode="auto">
            <a:xfrm>
              <a:off x="2914" y="1434"/>
              <a:ext cx="2495" cy="1090"/>
              <a:chOff x="2914" y="1434"/>
              <a:chExt cx="2495" cy="1090"/>
            </a:xfrm>
          </p:grpSpPr>
          <p:sp>
            <p:nvSpPr>
              <p:cNvPr id="23582" name="Text Box 53"/>
              <p:cNvSpPr txBox="1">
                <a:spLocks noChangeArrowheads="1"/>
              </p:cNvSpPr>
              <p:nvPr/>
            </p:nvSpPr>
            <p:spPr bwMode="auto">
              <a:xfrm>
                <a:off x="3470" y="1803"/>
                <a:ext cx="1406" cy="266"/>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de-DE" sz="2000" b="1">
                    <a:solidFill>
                      <a:schemeClr val="accent2"/>
                    </a:solidFill>
                  </a:rPr>
                  <a:t>DOAS analysis</a:t>
                </a:r>
              </a:p>
            </p:txBody>
          </p:sp>
          <p:sp>
            <p:nvSpPr>
              <p:cNvPr id="23583" name="Text Box 54"/>
              <p:cNvSpPr txBox="1">
                <a:spLocks noChangeArrowheads="1"/>
              </p:cNvSpPr>
              <p:nvPr/>
            </p:nvSpPr>
            <p:spPr bwMode="auto">
              <a:xfrm>
                <a:off x="2914" y="2274"/>
                <a:ext cx="24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de-DE" sz="2000" b="1">
                    <a:solidFill>
                      <a:srgbClr val="008000"/>
                    </a:solidFill>
                  </a:rPr>
                  <a:t>Total Slant Column</a:t>
                </a:r>
              </a:p>
            </p:txBody>
          </p:sp>
          <p:sp>
            <p:nvSpPr>
              <p:cNvPr id="23584" name="Line 55"/>
              <p:cNvSpPr>
                <a:spLocks noChangeShapeType="1"/>
              </p:cNvSpPr>
              <p:nvPr/>
            </p:nvSpPr>
            <p:spPr bwMode="auto">
              <a:xfrm>
                <a:off x="4150" y="2095"/>
                <a:ext cx="0" cy="227"/>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85" name="Line 56"/>
              <p:cNvSpPr>
                <a:spLocks noChangeShapeType="1"/>
              </p:cNvSpPr>
              <p:nvPr/>
            </p:nvSpPr>
            <p:spPr bwMode="auto">
              <a:xfrm flipH="1">
                <a:off x="4422" y="1434"/>
                <a:ext cx="318" cy="318"/>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86" name="Line 57"/>
              <p:cNvSpPr>
                <a:spLocks noChangeShapeType="1"/>
              </p:cNvSpPr>
              <p:nvPr/>
            </p:nvSpPr>
            <p:spPr bwMode="auto">
              <a:xfrm>
                <a:off x="3470" y="1434"/>
                <a:ext cx="363" cy="318"/>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nvGrpSpPr>
          <p:cNvPr id="6" name="Group 58"/>
          <p:cNvGrpSpPr>
            <a:grpSpLocks/>
          </p:cNvGrpSpPr>
          <p:nvPr/>
        </p:nvGrpSpPr>
        <p:grpSpPr bwMode="auto">
          <a:xfrm>
            <a:off x="1258888" y="2708275"/>
            <a:ext cx="7354887" cy="2305050"/>
            <a:chOff x="776" y="1706"/>
            <a:chExt cx="4633" cy="1452"/>
          </a:xfrm>
        </p:grpSpPr>
        <p:sp>
          <p:nvSpPr>
            <p:cNvPr id="23573" name="Text Box 59"/>
            <p:cNvSpPr txBox="1">
              <a:spLocks noChangeArrowheads="1"/>
            </p:cNvSpPr>
            <p:nvPr/>
          </p:nvSpPr>
          <p:spPr bwMode="auto">
            <a:xfrm>
              <a:off x="2914" y="2908"/>
              <a:ext cx="24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de-DE" sz="2000" b="1">
                  <a:solidFill>
                    <a:srgbClr val="008000"/>
                  </a:solidFill>
                </a:rPr>
                <a:t>Tropospheric Slant Column</a:t>
              </a:r>
            </a:p>
          </p:txBody>
        </p:sp>
        <p:pic>
          <p:nvPicPr>
            <p:cNvPr id="23574" name="Picture 60" descr="no2_sensitivit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7" y="1706"/>
              <a:ext cx="1225" cy="11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75" name="Line 61"/>
            <p:cNvSpPr>
              <a:spLocks noChangeShapeType="1"/>
            </p:cNvSpPr>
            <p:nvPr/>
          </p:nvSpPr>
          <p:spPr bwMode="auto">
            <a:xfrm>
              <a:off x="4147" y="2614"/>
              <a:ext cx="0" cy="227"/>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76" name="Line 62"/>
            <p:cNvSpPr>
              <a:spLocks noChangeShapeType="1"/>
            </p:cNvSpPr>
            <p:nvPr/>
          </p:nvSpPr>
          <p:spPr bwMode="auto">
            <a:xfrm>
              <a:off x="2517" y="2341"/>
              <a:ext cx="1225" cy="363"/>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77" name="Line 63"/>
            <p:cNvSpPr>
              <a:spLocks noChangeShapeType="1"/>
            </p:cNvSpPr>
            <p:nvPr/>
          </p:nvSpPr>
          <p:spPr bwMode="auto">
            <a:xfrm flipH="1" flipV="1">
              <a:off x="784" y="2229"/>
              <a:ext cx="1210" cy="52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8" name="Line 64"/>
            <p:cNvSpPr>
              <a:spLocks noChangeShapeType="1"/>
            </p:cNvSpPr>
            <p:nvPr/>
          </p:nvSpPr>
          <p:spPr bwMode="auto">
            <a:xfrm flipH="1">
              <a:off x="776" y="1804"/>
              <a:ext cx="1250" cy="206"/>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9" name="Line 65"/>
            <p:cNvSpPr>
              <a:spLocks noChangeShapeType="1"/>
            </p:cNvSpPr>
            <p:nvPr/>
          </p:nvSpPr>
          <p:spPr bwMode="auto">
            <a:xfrm>
              <a:off x="780" y="2009"/>
              <a:ext cx="12" cy="23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 name="Group 66"/>
          <p:cNvGrpSpPr>
            <a:grpSpLocks/>
          </p:cNvGrpSpPr>
          <p:nvPr/>
        </p:nvGrpSpPr>
        <p:grpSpPr bwMode="auto">
          <a:xfrm>
            <a:off x="179388" y="4292600"/>
            <a:ext cx="8407400" cy="1620838"/>
            <a:chOff x="113" y="2704"/>
            <a:chExt cx="5296" cy="1021"/>
          </a:xfrm>
        </p:grpSpPr>
        <p:sp>
          <p:nvSpPr>
            <p:cNvPr id="23568" name="Text Box 67"/>
            <p:cNvSpPr txBox="1">
              <a:spLocks noChangeArrowheads="1"/>
            </p:cNvSpPr>
            <p:nvPr/>
          </p:nvSpPr>
          <p:spPr bwMode="auto">
            <a:xfrm>
              <a:off x="2914" y="3475"/>
              <a:ext cx="24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de-DE" sz="2000" b="1">
                  <a:solidFill>
                    <a:srgbClr val="008000"/>
                  </a:solidFill>
                </a:rPr>
                <a:t>Tropospheric Vertical Column</a:t>
              </a:r>
            </a:p>
          </p:txBody>
        </p:sp>
        <p:sp>
          <p:nvSpPr>
            <p:cNvPr id="23569" name="Text Box 68"/>
            <p:cNvSpPr txBox="1">
              <a:spLocks noChangeArrowheads="1"/>
            </p:cNvSpPr>
            <p:nvPr/>
          </p:nvSpPr>
          <p:spPr bwMode="auto">
            <a:xfrm>
              <a:off x="113" y="3203"/>
              <a:ext cx="1951" cy="45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de-DE" sz="2000" b="1">
                  <a:solidFill>
                    <a:schemeClr val="accent2"/>
                  </a:solidFill>
                </a:rPr>
                <a:t>SCIATRAN RTM  (airmass factor)</a:t>
              </a:r>
            </a:p>
          </p:txBody>
        </p:sp>
        <p:sp>
          <p:nvSpPr>
            <p:cNvPr id="23570" name="Line 69"/>
            <p:cNvSpPr>
              <a:spLocks noChangeShapeType="1"/>
            </p:cNvSpPr>
            <p:nvPr/>
          </p:nvSpPr>
          <p:spPr bwMode="auto">
            <a:xfrm>
              <a:off x="4143" y="3203"/>
              <a:ext cx="0" cy="227"/>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71" name="Line 70"/>
            <p:cNvSpPr>
              <a:spLocks noChangeShapeType="1"/>
            </p:cNvSpPr>
            <p:nvPr/>
          </p:nvSpPr>
          <p:spPr bwMode="auto">
            <a:xfrm>
              <a:off x="2245" y="3294"/>
              <a:ext cx="1270" cy="1"/>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72" name="Line 71"/>
            <p:cNvSpPr>
              <a:spLocks noChangeShapeType="1"/>
            </p:cNvSpPr>
            <p:nvPr/>
          </p:nvSpPr>
          <p:spPr bwMode="auto">
            <a:xfrm flipH="1">
              <a:off x="1429" y="2704"/>
              <a:ext cx="680" cy="455"/>
            </a:xfrm>
            <a:prstGeom prst="line">
              <a:avLst/>
            </a:prstGeom>
            <a:noFill/>
            <a:ln w="57150">
              <a:solidFill>
                <a:srgbClr val="FF0707"/>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3B23F27-F4CE-4FC1-B1B6-D0A0259A6FA4}" type="slidenum">
              <a:rPr lang="de-DE" sz="1200" smtClean="0">
                <a:solidFill>
                  <a:schemeClr val="bg1"/>
                </a:solidFill>
              </a:rPr>
              <a:pPr eaLnBrk="1" hangingPunct="1"/>
              <a:t>23</a:t>
            </a:fld>
            <a:endParaRPr lang="de-DE" sz="1200" smtClean="0">
              <a:solidFill>
                <a:schemeClr val="bg1"/>
              </a:solidFill>
            </a:endParaRPr>
          </a:p>
        </p:txBody>
      </p:sp>
      <p:sp>
        <p:nvSpPr>
          <p:cNvPr id="24579"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Measurements: Example</a:t>
            </a:r>
          </a:p>
        </p:txBody>
      </p:sp>
      <p:sp>
        <p:nvSpPr>
          <p:cNvPr id="24580" name="Rectangle 3"/>
          <p:cNvSpPr>
            <a:spLocks noGrp="1" noChangeArrowheads="1"/>
          </p:cNvSpPr>
          <p:nvPr>
            <p:ph type="body" idx="1"/>
          </p:nvPr>
        </p:nvSpPr>
        <p:spPr>
          <a:xfrm>
            <a:off x="6264275" y="5768975"/>
            <a:ext cx="2422525" cy="357188"/>
          </a:xfrm>
        </p:spPr>
        <p:txBody>
          <a:bodyPr/>
          <a:lstStyle/>
          <a:p>
            <a:pPr eaLnBrk="1" hangingPunct="1"/>
            <a:endParaRPr lang="en-GB" smtClean="0"/>
          </a:p>
        </p:txBody>
      </p:sp>
      <p:pic>
        <p:nvPicPr>
          <p:cNvPr id="24581" name="Picture 4" descr="scia_no2_2006_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4563"/>
            <a:ext cx="91440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755650" y="1304925"/>
            <a:ext cx="6084888" cy="4541838"/>
            <a:chOff x="476" y="822"/>
            <a:chExt cx="3833" cy="2861"/>
          </a:xfrm>
        </p:grpSpPr>
        <p:sp>
          <p:nvSpPr>
            <p:cNvPr id="24595" name="Oval 6"/>
            <p:cNvSpPr>
              <a:spLocks noChangeArrowheads="1"/>
            </p:cNvSpPr>
            <p:nvPr/>
          </p:nvSpPr>
          <p:spPr bwMode="auto">
            <a:xfrm>
              <a:off x="1088" y="981"/>
              <a:ext cx="862" cy="612"/>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6" name="Oval 7"/>
            <p:cNvSpPr>
              <a:spLocks noChangeArrowheads="1"/>
            </p:cNvSpPr>
            <p:nvPr/>
          </p:nvSpPr>
          <p:spPr bwMode="auto">
            <a:xfrm>
              <a:off x="2267" y="822"/>
              <a:ext cx="862" cy="612"/>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7" name="Oval 8"/>
            <p:cNvSpPr>
              <a:spLocks noChangeArrowheads="1"/>
            </p:cNvSpPr>
            <p:nvPr/>
          </p:nvSpPr>
          <p:spPr bwMode="auto">
            <a:xfrm>
              <a:off x="3447" y="1049"/>
              <a:ext cx="862" cy="612"/>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8" name="Oval 9"/>
            <p:cNvSpPr>
              <a:spLocks noChangeArrowheads="1"/>
            </p:cNvSpPr>
            <p:nvPr/>
          </p:nvSpPr>
          <p:spPr bwMode="auto">
            <a:xfrm>
              <a:off x="2018" y="2410"/>
              <a:ext cx="159" cy="113"/>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9" name="Text Box 18"/>
            <p:cNvSpPr txBox="1">
              <a:spLocks noChangeArrowheads="1"/>
            </p:cNvSpPr>
            <p:nvPr/>
          </p:nvSpPr>
          <p:spPr bwMode="auto">
            <a:xfrm>
              <a:off x="476" y="3317"/>
              <a:ext cx="10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b="1">
                  <a:solidFill>
                    <a:srgbClr val="FF00FF"/>
                  </a:solidFill>
                </a:rPr>
                <a:t>anthropogenic</a:t>
              </a:r>
              <a:br>
                <a:rPr lang="en-GB" b="1">
                  <a:solidFill>
                    <a:srgbClr val="FF00FF"/>
                  </a:solidFill>
                </a:rPr>
              </a:br>
              <a:r>
                <a:rPr lang="en-GB" b="1">
                  <a:solidFill>
                    <a:srgbClr val="FF00FF"/>
                  </a:solidFill>
                </a:rPr>
                <a:t>pollution</a:t>
              </a:r>
            </a:p>
          </p:txBody>
        </p:sp>
      </p:grpSp>
      <p:grpSp>
        <p:nvGrpSpPr>
          <p:cNvPr id="3" name="Group 22"/>
          <p:cNvGrpSpPr>
            <a:grpSpLocks/>
          </p:cNvGrpSpPr>
          <p:nvPr/>
        </p:nvGrpSpPr>
        <p:grpSpPr bwMode="auto">
          <a:xfrm>
            <a:off x="2700338" y="2744788"/>
            <a:ext cx="3640137" cy="3389312"/>
            <a:chOff x="1701" y="1729"/>
            <a:chExt cx="2293" cy="2135"/>
          </a:xfrm>
        </p:grpSpPr>
        <p:sp>
          <p:nvSpPr>
            <p:cNvPr id="24591" name="Oval 14"/>
            <p:cNvSpPr>
              <a:spLocks noChangeArrowheads="1"/>
            </p:cNvSpPr>
            <p:nvPr/>
          </p:nvSpPr>
          <p:spPr bwMode="auto">
            <a:xfrm>
              <a:off x="2357" y="1729"/>
              <a:ext cx="863" cy="6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2" name="Oval 15"/>
            <p:cNvSpPr>
              <a:spLocks noChangeArrowheads="1"/>
            </p:cNvSpPr>
            <p:nvPr/>
          </p:nvSpPr>
          <p:spPr bwMode="auto">
            <a:xfrm>
              <a:off x="3654" y="2019"/>
              <a:ext cx="340" cy="2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3" name="Oval 16"/>
            <p:cNvSpPr>
              <a:spLocks noChangeArrowheads="1"/>
            </p:cNvSpPr>
            <p:nvPr/>
          </p:nvSpPr>
          <p:spPr bwMode="auto">
            <a:xfrm>
              <a:off x="1701" y="1752"/>
              <a:ext cx="589" cy="65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4" name="Text Box 19"/>
            <p:cNvSpPr txBox="1">
              <a:spLocks noChangeArrowheads="1"/>
            </p:cNvSpPr>
            <p:nvPr/>
          </p:nvSpPr>
          <p:spPr bwMode="auto">
            <a:xfrm>
              <a:off x="2109" y="3498"/>
              <a:ext cx="108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b="1">
                  <a:solidFill>
                    <a:srgbClr val="FF0000"/>
                  </a:solidFill>
                </a:rPr>
                <a:t>biomass burning</a:t>
              </a:r>
            </a:p>
          </p:txBody>
        </p:sp>
      </p:grpSp>
      <p:grpSp>
        <p:nvGrpSpPr>
          <p:cNvPr id="4" name="Group 23"/>
          <p:cNvGrpSpPr>
            <a:grpSpLocks/>
          </p:cNvGrpSpPr>
          <p:nvPr/>
        </p:nvGrpSpPr>
        <p:grpSpPr bwMode="auto">
          <a:xfrm>
            <a:off x="5327650" y="2889250"/>
            <a:ext cx="1727200" cy="2497138"/>
            <a:chOff x="3356" y="1820"/>
            <a:chExt cx="1088" cy="1573"/>
          </a:xfrm>
        </p:grpSpPr>
        <p:sp>
          <p:nvSpPr>
            <p:cNvPr id="24589" name="Oval 17"/>
            <p:cNvSpPr>
              <a:spLocks noChangeArrowheads="1"/>
            </p:cNvSpPr>
            <p:nvPr/>
          </p:nvSpPr>
          <p:spPr bwMode="auto">
            <a:xfrm>
              <a:off x="3356" y="1820"/>
              <a:ext cx="431" cy="181"/>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90" name="Text Box 20"/>
            <p:cNvSpPr txBox="1">
              <a:spLocks noChangeArrowheads="1"/>
            </p:cNvSpPr>
            <p:nvPr/>
          </p:nvSpPr>
          <p:spPr bwMode="auto">
            <a:xfrm>
              <a:off x="3356" y="3181"/>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b="1">
                  <a:solidFill>
                    <a:srgbClr val="FF9900"/>
                  </a:solidFill>
                </a:rPr>
                <a:t>ships</a:t>
              </a:r>
            </a:p>
          </p:txBody>
        </p:sp>
      </p:grpSp>
      <p:grpSp>
        <p:nvGrpSpPr>
          <p:cNvPr id="5" name="Group 27"/>
          <p:cNvGrpSpPr>
            <a:grpSpLocks/>
          </p:cNvGrpSpPr>
          <p:nvPr/>
        </p:nvGrpSpPr>
        <p:grpSpPr bwMode="auto">
          <a:xfrm>
            <a:off x="2700338" y="1736725"/>
            <a:ext cx="5759450" cy="4333875"/>
            <a:chOff x="1701" y="1094"/>
            <a:chExt cx="3628" cy="2730"/>
          </a:xfrm>
        </p:grpSpPr>
        <p:sp>
          <p:nvSpPr>
            <p:cNvPr id="24586" name="Oval 24"/>
            <p:cNvSpPr>
              <a:spLocks noChangeArrowheads="1"/>
            </p:cNvSpPr>
            <p:nvPr/>
          </p:nvSpPr>
          <p:spPr bwMode="auto">
            <a:xfrm>
              <a:off x="1701" y="1094"/>
              <a:ext cx="476" cy="45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7" name="Oval 25"/>
            <p:cNvSpPr>
              <a:spLocks noChangeArrowheads="1"/>
            </p:cNvSpPr>
            <p:nvPr/>
          </p:nvSpPr>
          <p:spPr bwMode="auto">
            <a:xfrm>
              <a:off x="2313" y="1933"/>
              <a:ext cx="476" cy="45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Text Box 26"/>
            <p:cNvSpPr txBox="1">
              <a:spLocks noChangeArrowheads="1"/>
            </p:cNvSpPr>
            <p:nvPr/>
          </p:nvSpPr>
          <p:spPr bwMode="auto">
            <a:xfrm>
              <a:off x="4309" y="3612"/>
              <a:ext cx="10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b="1"/>
                <a:t>transport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11DC3E8-0BA1-4F46-A2EF-6CF73C409D39}" type="slidenum">
              <a:rPr lang="de-DE" sz="1200" smtClean="0">
                <a:solidFill>
                  <a:schemeClr val="bg1"/>
                </a:solidFill>
              </a:rPr>
              <a:pPr eaLnBrk="1" hangingPunct="1"/>
              <a:t>24</a:t>
            </a:fld>
            <a:endParaRPr lang="de-DE" sz="1200" smtClean="0">
              <a:solidFill>
                <a:schemeClr val="bg1"/>
              </a:solidFill>
            </a:endParaRPr>
          </a:p>
        </p:txBody>
      </p:sp>
      <p:pic>
        <p:nvPicPr>
          <p:cNvPr id="25603" name="Picture 4" descr="envisat_2"/>
          <p:cNvPicPr>
            <a:picLocks noChangeAspect="1" noChangeArrowheads="1"/>
          </p:cNvPicPr>
          <p:nvPr/>
        </p:nvPicPr>
        <p:blipFill>
          <a:blip r:embed="rId3">
            <a:lum bright="72000" contrast="-54000"/>
            <a:extLst>
              <a:ext uri="{28A0092B-C50C-407E-A947-70E740481C1C}">
                <a14:useLocalDpi xmlns:a14="http://schemas.microsoft.com/office/drawing/2010/main" val="0"/>
              </a:ext>
            </a:extLst>
          </a:blip>
          <a:srcRect/>
          <a:stretch>
            <a:fillRect/>
          </a:stretch>
        </p:blipFill>
        <p:spPr bwMode="auto">
          <a:xfrm>
            <a:off x="0" y="0"/>
            <a:ext cx="914400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instruments</a:t>
            </a:r>
          </a:p>
        </p:txBody>
      </p:sp>
      <p:sp>
        <p:nvSpPr>
          <p:cNvPr id="25605" name="Rectangle 3"/>
          <p:cNvSpPr>
            <a:spLocks noGrp="1" noChangeArrowheads="1"/>
          </p:cNvSpPr>
          <p:nvPr>
            <p:ph type="body" idx="1"/>
          </p:nvPr>
        </p:nvSpPr>
        <p:spPr>
          <a:xfrm>
            <a:off x="254000" y="4595813"/>
            <a:ext cx="4318000" cy="1430337"/>
          </a:xfrm>
        </p:spPr>
        <p:txBody>
          <a:bodyPr/>
          <a:lstStyle/>
          <a:p>
            <a:pPr eaLnBrk="1" hangingPunct="1">
              <a:buFontTx/>
              <a:buNone/>
              <a:defRPr/>
            </a:pPr>
            <a:r>
              <a:rPr lang="en-GB" b="1" dirty="0" smtClean="0">
                <a:solidFill>
                  <a:schemeClr val="accent2"/>
                </a:solidFill>
              </a:rPr>
              <a:t>GOME-2 A </a:t>
            </a:r>
            <a:r>
              <a:rPr lang="en-GB" b="1" dirty="0" smtClean="0">
                <a:solidFill>
                  <a:schemeClr val="accent5">
                    <a:lumMod val="50000"/>
                  </a:schemeClr>
                </a:solidFill>
              </a:rPr>
              <a:t>and B</a:t>
            </a:r>
          </a:p>
          <a:p>
            <a:pPr eaLnBrk="1" hangingPunct="1">
              <a:defRPr/>
            </a:pPr>
            <a:r>
              <a:rPr lang="en-GB" dirty="0" smtClean="0"/>
              <a:t>similar to GOME</a:t>
            </a:r>
          </a:p>
          <a:p>
            <a:pPr eaLnBrk="1" hangingPunct="1">
              <a:defRPr/>
            </a:pPr>
            <a:r>
              <a:rPr lang="en-GB" dirty="0" smtClean="0">
                <a:solidFill>
                  <a:srgbClr val="FF0000"/>
                </a:solidFill>
              </a:rPr>
              <a:t>launched 10.06 </a:t>
            </a:r>
            <a:r>
              <a:rPr lang="en-GB" dirty="0" smtClean="0">
                <a:solidFill>
                  <a:schemeClr val="accent5">
                    <a:lumMod val="50000"/>
                  </a:schemeClr>
                </a:solidFill>
              </a:rPr>
              <a:t>and 10.2012</a:t>
            </a:r>
          </a:p>
          <a:p>
            <a:pPr eaLnBrk="1" hangingPunct="1">
              <a:defRPr/>
            </a:pPr>
            <a:r>
              <a:rPr lang="en-GB" dirty="0" smtClean="0"/>
              <a:t>80 x 40 km</a:t>
            </a:r>
            <a:r>
              <a:rPr lang="en-GB" baseline="30000" dirty="0" smtClean="0"/>
              <a:t>2</a:t>
            </a:r>
            <a:r>
              <a:rPr lang="en-GB" dirty="0" smtClean="0"/>
              <a:t> ground pixel</a:t>
            </a:r>
          </a:p>
          <a:p>
            <a:pPr eaLnBrk="1" hangingPunct="1">
              <a:defRPr/>
            </a:pPr>
            <a:r>
              <a:rPr lang="en-GB" dirty="0" smtClean="0"/>
              <a:t>global coverage in 1.5 days</a:t>
            </a:r>
          </a:p>
        </p:txBody>
      </p:sp>
      <p:sp>
        <p:nvSpPr>
          <p:cNvPr id="25606" name="Rectangle 6"/>
          <p:cNvSpPr>
            <a:spLocks noChangeArrowheads="1"/>
          </p:cNvSpPr>
          <p:nvPr/>
        </p:nvSpPr>
        <p:spPr bwMode="auto">
          <a:xfrm>
            <a:off x="304800" y="906463"/>
            <a:ext cx="4195763"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pPr>
            <a:r>
              <a:rPr lang="en-GB" sz="2000" b="1" dirty="0">
                <a:solidFill>
                  <a:schemeClr val="accent2"/>
                </a:solidFill>
              </a:rPr>
              <a:t>GOME</a:t>
            </a:r>
          </a:p>
          <a:p>
            <a:pPr marL="342900" indent="-342900">
              <a:spcBef>
                <a:spcPct val="20000"/>
              </a:spcBef>
              <a:buClr>
                <a:schemeClr val="accent2"/>
              </a:buClr>
              <a:buFontTx/>
              <a:buChar char="•"/>
            </a:pPr>
            <a:r>
              <a:rPr lang="en-GB" sz="2000" dirty="0">
                <a:solidFill>
                  <a:srgbClr val="FF0000"/>
                </a:solidFill>
              </a:rPr>
              <a:t>07.95 – 06.03</a:t>
            </a:r>
            <a:r>
              <a:rPr lang="en-GB" sz="2000" dirty="0"/>
              <a:t> (full coverage)</a:t>
            </a:r>
          </a:p>
          <a:p>
            <a:pPr marL="342900" indent="-342900">
              <a:spcBef>
                <a:spcPct val="20000"/>
              </a:spcBef>
              <a:buClr>
                <a:schemeClr val="accent2"/>
              </a:buClr>
              <a:buFontTx/>
              <a:buChar char="•"/>
            </a:pPr>
            <a:r>
              <a:rPr lang="en-GB" sz="2000" dirty="0"/>
              <a:t>4 channels 240 – 790 nm</a:t>
            </a:r>
          </a:p>
          <a:p>
            <a:pPr marL="342900" indent="-342900">
              <a:spcBef>
                <a:spcPct val="20000"/>
              </a:spcBef>
              <a:buClr>
                <a:schemeClr val="accent2"/>
              </a:buClr>
              <a:buFontTx/>
              <a:buChar char="•"/>
            </a:pPr>
            <a:endParaRPr lang="en-GB" sz="2000" dirty="0"/>
          </a:p>
          <a:p>
            <a:pPr marL="342900" indent="-342900">
              <a:spcBef>
                <a:spcPct val="20000"/>
              </a:spcBef>
              <a:buClr>
                <a:schemeClr val="accent2"/>
              </a:buClr>
              <a:buFontTx/>
              <a:buChar char="•"/>
            </a:pPr>
            <a:r>
              <a:rPr lang="en-GB" sz="2000" dirty="0"/>
              <a:t>0.2 – 04 nm FWHM</a:t>
            </a:r>
          </a:p>
          <a:p>
            <a:pPr marL="342900" indent="-342900">
              <a:spcBef>
                <a:spcPct val="20000"/>
              </a:spcBef>
              <a:buClr>
                <a:schemeClr val="accent2"/>
              </a:buClr>
              <a:buFontTx/>
              <a:buChar char="•"/>
            </a:pPr>
            <a:r>
              <a:rPr lang="en-GB" sz="2000" dirty="0"/>
              <a:t>nadir viewing</a:t>
            </a:r>
          </a:p>
          <a:p>
            <a:pPr marL="342900" indent="-342900">
              <a:spcBef>
                <a:spcPct val="20000"/>
              </a:spcBef>
              <a:buClr>
                <a:schemeClr val="accent2"/>
              </a:buClr>
              <a:buFontTx/>
              <a:buChar char="•"/>
            </a:pPr>
            <a:endParaRPr lang="en-GB" sz="2000" dirty="0"/>
          </a:p>
          <a:p>
            <a:pPr marL="342900" indent="-342900">
              <a:spcBef>
                <a:spcPct val="20000"/>
              </a:spcBef>
              <a:buClr>
                <a:schemeClr val="accent2"/>
              </a:buClr>
              <a:buFontTx/>
              <a:buChar char="•"/>
            </a:pPr>
            <a:r>
              <a:rPr lang="en-GB" sz="2000" dirty="0"/>
              <a:t>320 x 40 km</a:t>
            </a:r>
            <a:r>
              <a:rPr lang="en-GB" sz="2000" baseline="30000" dirty="0"/>
              <a:t>2</a:t>
            </a:r>
            <a:r>
              <a:rPr lang="en-GB" sz="2000" dirty="0"/>
              <a:t> ground pixel</a:t>
            </a:r>
          </a:p>
          <a:p>
            <a:pPr marL="342900" indent="-342900">
              <a:spcBef>
                <a:spcPct val="20000"/>
              </a:spcBef>
              <a:buClr>
                <a:schemeClr val="accent2"/>
              </a:buClr>
              <a:buFontTx/>
              <a:buChar char="•"/>
            </a:pPr>
            <a:r>
              <a:rPr lang="en-GB" sz="2000" dirty="0"/>
              <a:t>sun-synchronous orbit</a:t>
            </a:r>
          </a:p>
          <a:p>
            <a:pPr marL="342900" indent="-342900">
              <a:spcBef>
                <a:spcPct val="20000"/>
              </a:spcBef>
              <a:buClr>
                <a:schemeClr val="accent2"/>
              </a:buClr>
              <a:buFontTx/>
              <a:buChar char="•"/>
            </a:pPr>
            <a:r>
              <a:rPr lang="en-GB" sz="2000" dirty="0"/>
              <a:t>global coverage in 3 days</a:t>
            </a:r>
          </a:p>
        </p:txBody>
      </p:sp>
      <p:sp>
        <p:nvSpPr>
          <p:cNvPr id="25607" name="Rectangle 7"/>
          <p:cNvSpPr>
            <a:spLocks noChangeArrowheads="1"/>
          </p:cNvSpPr>
          <p:nvPr/>
        </p:nvSpPr>
        <p:spPr bwMode="auto">
          <a:xfrm>
            <a:off x="4686300" y="906463"/>
            <a:ext cx="4195763"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pPr>
            <a:r>
              <a:rPr lang="en-GB" sz="2000" b="1">
                <a:solidFill>
                  <a:schemeClr val="accent2"/>
                </a:solidFill>
              </a:rPr>
              <a:t>SCIAMACHY</a:t>
            </a:r>
          </a:p>
          <a:p>
            <a:pPr marL="342900" indent="-342900">
              <a:spcBef>
                <a:spcPct val="20000"/>
              </a:spcBef>
              <a:buClr>
                <a:schemeClr val="accent2"/>
              </a:buClr>
              <a:buFontTx/>
              <a:buChar char="•"/>
            </a:pPr>
            <a:r>
              <a:rPr lang="en-GB" sz="2000">
                <a:solidFill>
                  <a:srgbClr val="FF0000"/>
                </a:solidFill>
              </a:rPr>
              <a:t>08.02 – 04.12</a:t>
            </a:r>
          </a:p>
          <a:p>
            <a:pPr marL="342900" indent="-342900">
              <a:spcBef>
                <a:spcPct val="20000"/>
              </a:spcBef>
              <a:buClr>
                <a:schemeClr val="accent2"/>
              </a:buClr>
              <a:buFontTx/>
              <a:buChar char="•"/>
            </a:pPr>
            <a:r>
              <a:rPr lang="en-GB" sz="2000"/>
              <a:t>8 channels 240 – 1700 nm</a:t>
            </a:r>
            <a:br>
              <a:rPr lang="en-GB" sz="2000"/>
            </a:br>
            <a:r>
              <a:rPr lang="en-GB" sz="2000"/>
              <a:t>and 2 – 2.4 </a:t>
            </a:r>
            <a:r>
              <a:rPr lang="el-GR" sz="2000">
                <a:cs typeface="Arial" charset="0"/>
              </a:rPr>
              <a:t>μ</a:t>
            </a:r>
            <a:r>
              <a:rPr lang="de-DE" sz="2000">
                <a:cs typeface="Arial" charset="0"/>
              </a:rPr>
              <a:t>m</a:t>
            </a:r>
            <a:endParaRPr lang="el-GR" sz="2000">
              <a:cs typeface="Arial" charset="0"/>
            </a:endParaRPr>
          </a:p>
          <a:p>
            <a:pPr marL="342900" indent="-342900">
              <a:spcBef>
                <a:spcPct val="20000"/>
              </a:spcBef>
              <a:buClr>
                <a:schemeClr val="accent2"/>
              </a:buClr>
              <a:buFontTx/>
              <a:buChar char="•"/>
            </a:pPr>
            <a:r>
              <a:rPr lang="en-GB" sz="2000"/>
              <a:t>0.2 – 04 nm (1.5 nm) FWHM</a:t>
            </a:r>
          </a:p>
          <a:p>
            <a:pPr marL="342900" indent="-342900">
              <a:spcBef>
                <a:spcPct val="20000"/>
              </a:spcBef>
              <a:buClr>
                <a:schemeClr val="accent2"/>
              </a:buClr>
              <a:buFontTx/>
              <a:buChar char="•"/>
            </a:pPr>
            <a:r>
              <a:rPr lang="en-GB" sz="2000"/>
              <a:t>nadir viewing</a:t>
            </a:r>
            <a:br>
              <a:rPr lang="en-GB" sz="2000"/>
            </a:br>
            <a:r>
              <a:rPr lang="en-GB" sz="2000"/>
              <a:t>+ limb + solar / lunar occultation</a:t>
            </a:r>
          </a:p>
          <a:p>
            <a:pPr marL="342900" indent="-342900">
              <a:spcBef>
                <a:spcPct val="20000"/>
              </a:spcBef>
              <a:buClr>
                <a:schemeClr val="accent2"/>
              </a:buClr>
              <a:buFontTx/>
              <a:buChar char="•"/>
            </a:pPr>
            <a:r>
              <a:rPr lang="en-GB" sz="2000"/>
              <a:t>60 x 30 km</a:t>
            </a:r>
            <a:r>
              <a:rPr lang="en-GB" sz="2000" baseline="30000"/>
              <a:t>2</a:t>
            </a:r>
            <a:r>
              <a:rPr lang="en-GB" sz="2000"/>
              <a:t> typical ground pixel</a:t>
            </a:r>
          </a:p>
          <a:p>
            <a:pPr marL="342900" indent="-342900">
              <a:spcBef>
                <a:spcPct val="20000"/>
              </a:spcBef>
              <a:buClr>
                <a:schemeClr val="accent2"/>
              </a:buClr>
              <a:buFontTx/>
              <a:buChar char="•"/>
            </a:pPr>
            <a:r>
              <a:rPr lang="en-GB" sz="2000"/>
              <a:t>sun-synchronous orbit</a:t>
            </a:r>
          </a:p>
          <a:p>
            <a:pPr marL="342900" indent="-342900">
              <a:spcBef>
                <a:spcPct val="20000"/>
              </a:spcBef>
              <a:buClr>
                <a:schemeClr val="accent2"/>
              </a:buClr>
              <a:buFontTx/>
              <a:buChar char="•"/>
            </a:pPr>
            <a:r>
              <a:rPr lang="en-GB" sz="2000"/>
              <a:t>global coverage in 6 days</a:t>
            </a:r>
          </a:p>
        </p:txBody>
      </p:sp>
      <p:sp>
        <p:nvSpPr>
          <p:cNvPr id="25608" name="Rectangle 8"/>
          <p:cNvSpPr>
            <a:spLocks noChangeArrowheads="1"/>
          </p:cNvSpPr>
          <p:nvPr/>
        </p:nvSpPr>
        <p:spPr bwMode="auto">
          <a:xfrm>
            <a:off x="4713288" y="4584699"/>
            <a:ext cx="5181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pPr>
            <a:r>
              <a:rPr lang="en-GB" sz="2000" b="1" dirty="0">
                <a:solidFill>
                  <a:schemeClr val="accent2"/>
                </a:solidFill>
              </a:rPr>
              <a:t>OMI</a:t>
            </a:r>
          </a:p>
          <a:p>
            <a:pPr marL="342900" indent="-342900">
              <a:spcBef>
                <a:spcPct val="20000"/>
              </a:spcBef>
              <a:buClr>
                <a:schemeClr val="accent2"/>
              </a:buClr>
              <a:buFontTx/>
              <a:buChar char="•"/>
            </a:pPr>
            <a:r>
              <a:rPr lang="en-GB" sz="2000" dirty="0"/>
              <a:t>imaging spectrometer</a:t>
            </a:r>
          </a:p>
          <a:p>
            <a:pPr marL="342900" indent="-342900">
              <a:spcBef>
                <a:spcPct val="20000"/>
              </a:spcBef>
              <a:buClr>
                <a:schemeClr val="accent2"/>
              </a:buClr>
              <a:buFontTx/>
              <a:buChar char="•"/>
            </a:pPr>
            <a:r>
              <a:rPr lang="en-GB" sz="2000" dirty="0">
                <a:solidFill>
                  <a:srgbClr val="FF0000"/>
                </a:solidFill>
              </a:rPr>
              <a:t>launched 07.04</a:t>
            </a:r>
          </a:p>
          <a:p>
            <a:pPr marL="342900" indent="-342900">
              <a:spcBef>
                <a:spcPct val="20000"/>
              </a:spcBef>
              <a:buClr>
                <a:schemeClr val="accent2"/>
              </a:buClr>
              <a:buFontTx/>
              <a:buChar char="•"/>
            </a:pPr>
            <a:r>
              <a:rPr lang="en-GB" sz="2000" dirty="0"/>
              <a:t>13 x 24 -120 x 24 km</a:t>
            </a:r>
            <a:r>
              <a:rPr lang="en-GB" sz="2000" baseline="30000" dirty="0"/>
              <a:t>2</a:t>
            </a:r>
            <a:r>
              <a:rPr lang="en-GB" sz="2000" dirty="0"/>
              <a:t> ground pixel</a:t>
            </a:r>
          </a:p>
          <a:p>
            <a:pPr marL="342900" indent="-342900">
              <a:spcBef>
                <a:spcPct val="20000"/>
              </a:spcBef>
              <a:buClr>
                <a:schemeClr val="accent2"/>
              </a:buClr>
              <a:buFontTx/>
              <a:buChar char="•"/>
            </a:pPr>
            <a:r>
              <a:rPr lang="en-GB" sz="2000" dirty="0"/>
              <a:t>global coverage in 1 day</a:t>
            </a:r>
          </a:p>
        </p:txBody>
      </p:sp>
      <p:sp>
        <p:nvSpPr>
          <p:cNvPr id="3" name="Textfeld 2"/>
          <p:cNvSpPr txBox="1"/>
          <p:nvPr/>
        </p:nvSpPr>
        <p:spPr>
          <a:xfrm>
            <a:off x="2124499" y="1681075"/>
            <a:ext cx="4659682" cy="2185214"/>
          </a:xfrm>
          <a:prstGeom prst="rect">
            <a:avLst/>
          </a:prstGeom>
          <a:solidFill>
            <a:schemeClr val="bg1"/>
          </a:solidFill>
          <a:effectLst>
            <a:glow rad="393700">
              <a:schemeClr val="accent4">
                <a:satMod val="175000"/>
                <a:alpha val="66000"/>
              </a:schemeClr>
            </a:glow>
          </a:effectLst>
        </p:spPr>
        <p:txBody>
          <a:bodyPr wrap="square" rtlCol="0">
            <a:spAutoFit/>
          </a:bodyPr>
          <a:lstStyle/>
          <a:p>
            <a:pPr marL="342900" indent="-342900">
              <a:spcBef>
                <a:spcPct val="20000"/>
              </a:spcBef>
              <a:buClr>
                <a:schemeClr val="accent2"/>
              </a:buClr>
            </a:pPr>
            <a:r>
              <a:rPr lang="en-GB" sz="2000" b="1" dirty="0" smtClean="0">
                <a:solidFill>
                  <a:schemeClr val="accent2"/>
                </a:solidFill>
              </a:rPr>
              <a:t>TROPOMI on Sentinel 5 Precursor</a:t>
            </a:r>
            <a:endParaRPr lang="en-GB" sz="2000" b="1" dirty="0">
              <a:solidFill>
                <a:schemeClr val="accent2"/>
              </a:solidFill>
            </a:endParaRPr>
          </a:p>
          <a:p>
            <a:pPr marL="342900" indent="-342900">
              <a:spcBef>
                <a:spcPct val="20000"/>
              </a:spcBef>
              <a:buClr>
                <a:schemeClr val="accent2"/>
              </a:buClr>
              <a:buFontTx/>
              <a:buChar char="•"/>
            </a:pPr>
            <a:r>
              <a:rPr lang="en-GB" sz="2000" dirty="0"/>
              <a:t>imaging spectrometer</a:t>
            </a:r>
          </a:p>
          <a:p>
            <a:pPr marL="342900" indent="-342900">
              <a:spcBef>
                <a:spcPct val="20000"/>
              </a:spcBef>
              <a:buClr>
                <a:schemeClr val="accent2"/>
              </a:buClr>
              <a:buFontTx/>
              <a:buChar char="•"/>
            </a:pPr>
            <a:r>
              <a:rPr lang="en-GB" sz="2000" dirty="0" smtClean="0">
                <a:solidFill>
                  <a:srgbClr val="FF0000"/>
                </a:solidFill>
              </a:rPr>
              <a:t>launched </a:t>
            </a:r>
            <a:r>
              <a:rPr lang="en-GB" sz="2000" dirty="0" smtClean="0">
                <a:solidFill>
                  <a:srgbClr val="FF0000"/>
                </a:solidFill>
              </a:rPr>
              <a:t>10.2017</a:t>
            </a:r>
            <a:endParaRPr lang="en-GB" sz="2000" dirty="0">
              <a:solidFill>
                <a:srgbClr val="FF0000"/>
              </a:solidFill>
            </a:endParaRPr>
          </a:p>
          <a:p>
            <a:pPr marL="342900" indent="-342900">
              <a:spcBef>
                <a:spcPct val="20000"/>
              </a:spcBef>
              <a:buClr>
                <a:schemeClr val="accent2"/>
              </a:buClr>
              <a:buFontTx/>
              <a:buChar char="•"/>
            </a:pPr>
            <a:r>
              <a:rPr lang="en-GB" sz="2000" dirty="0" smtClean="0"/>
              <a:t>Up to 3.5 </a:t>
            </a:r>
            <a:r>
              <a:rPr lang="en-GB" sz="2000" dirty="0"/>
              <a:t>x 7</a:t>
            </a:r>
            <a:r>
              <a:rPr lang="en-GB" sz="2000" dirty="0" smtClean="0"/>
              <a:t> km</a:t>
            </a:r>
            <a:r>
              <a:rPr lang="en-GB" sz="2000" baseline="30000" dirty="0" smtClean="0"/>
              <a:t>2</a:t>
            </a:r>
            <a:r>
              <a:rPr lang="en-GB" sz="2000" dirty="0" smtClean="0"/>
              <a:t> </a:t>
            </a:r>
            <a:r>
              <a:rPr lang="en-GB" sz="2000" dirty="0"/>
              <a:t>ground pixel</a:t>
            </a:r>
          </a:p>
          <a:p>
            <a:pPr marL="342900" indent="-342900">
              <a:spcBef>
                <a:spcPct val="20000"/>
              </a:spcBef>
              <a:buClr>
                <a:schemeClr val="accent2"/>
              </a:buClr>
              <a:buFontTx/>
              <a:buChar char="•"/>
            </a:pPr>
            <a:r>
              <a:rPr lang="en-GB" sz="2000" dirty="0"/>
              <a:t>global coverage in 1 day</a:t>
            </a:r>
          </a:p>
          <a:p>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25558AD-8767-4D75-AC1B-F72B9E81E8EC}" type="slidenum">
              <a:rPr lang="de-DE" sz="1200" smtClean="0">
                <a:solidFill>
                  <a:schemeClr val="bg1"/>
                </a:solidFill>
              </a:rPr>
              <a:pPr eaLnBrk="1" hangingPunct="1"/>
              <a:t>25</a:t>
            </a:fld>
            <a:endParaRPr lang="de-DE" sz="120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GB" smtClean="0"/>
              <a:t>NOx Emission Estimates</a:t>
            </a:r>
          </a:p>
        </p:txBody>
      </p:sp>
      <p:sp>
        <p:nvSpPr>
          <p:cNvPr id="25604" name="Rectangle 3"/>
          <p:cNvSpPr>
            <a:spLocks noGrp="1" noChangeArrowheads="1"/>
          </p:cNvSpPr>
          <p:nvPr>
            <p:ph type="body" idx="1"/>
          </p:nvPr>
        </p:nvSpPr>
        <p:spPr/>
        <p:txBody>
          <a:bodyPr/>
          <a:lstStyle/>
          <a:p>
            <a:pPr eaLnBrk="1" hangingPunct="1">
              <a:buFontTx/>
              <a:buNone/>
            </a:pPr>
            <a:r>
              <a:rPr lang="en-GB" b="1" smtClean="0">
                <a:solidFill>
                  <a:schemeClr val="accent2"/>
                </a:solidFill>
              </a:rPr>
              <a:t>“bottom up”</a:t>
            </a:r>
          </a:p>
          <a:p>
            <a:pPr eaLnBrk="1" hangingPunct="1"/>
            <a:r>
              <a:rPr lang="en-GB" smtClean="0"/>
              <a:t>using statistical data on activities (e.g. number and type of cars, average mileage, average fuel consumption)</a:t>
            </a:r>
          </a:p>
          <a:p>
            <a:pPr eaLnBrk="1" hangingPunct="1"/>
            <a:r>
              <a:rPr lang="en-GB" smtClean="0"/>
              <a:t>and data on emission factors (x g NO emitted per l fuel)</a:t>
            </a:r>
          </a:p>
          <a:p>
            <a:pPr eaLnBrk="1" hangingPunct="1"/>
            <a:endParaRPr lang="en-GB" smtClean="0"/>
          </a:p>
          <a:p>
            <a:pPr eaLnBrk="1" hangingPunct="1">
              <a:buFontTx/>
              <a:buNone/>
            </a:pPr>
            <a:endParaRPr lang="en-GB" smtClean="0"/>
          </a:p>
          <a:p>
            <a:pPr eaLnBrk="1" hangingPunct="1">
              <a:buFontTx/>
              <a:buNone/>
            </a:pPr>
            <a:r>
              <a:rPr lang="en-GB" b="1" smtClean="0">
                <a:solidFill>
                  <a:schemeClr val="accent2"/>
                </a:solidFill>
              </a:rPr>
              <a:t>“top down”</a:t>
            </a:r>
          </a:p>
          <a:p>
            <a:pPr eaLnBrk="1" hangingPunct="1"/>
            <a:r>
              <a:rPr lang="en-GB" smtClean="0"/>
              <a:t>using measurements of e.g. NO</a:t>
            </a:r>
            <a:r>
              <a:rPr lang="en-GB" baseline="-25000" smtClean="0"/>
              <a:t>2</a:t>
            </a:r>
            <a:r>
              <a:rPr lang="en-GB" smtClean="0"/>
              <a:t> or other species influenced by NO</a:t>
            </a:r>
            <a:r>
              <a:rPr lang="en-GB" baseline="-25000" smtClean="0"/>
              <a:t>x</a:t>
            </a:r>
            <a:endParaRPr lang="en-GB" smtClean="0"/>
          </a:p>
          <a:p>
            <a:pPr eaLnBrk="1" hangingPunct="1"/>
            <a:r>
              <a:rPr lang="en-GB" smtClean="0"/>
              <a:t>applying a model to establish the connection between emissions and atmospheric concentrations (or columns)</a:t>
            </a:r>
          </a:p>
          <a:p>
            <a:pPr eaLnBrk="1" hangingPunct="1"/>
            <a:r>
              <a:rPr lang="en-GB" smtClean="0"/>
              <a:t>iterating emissions in the model to improve agreement between model prediction and measurements</a:t>
            </a:r>
          </a:p>
          <a:p>
            <a:pPr eaLnBrk="1" hangingPunct="1"/>
            <a:r>
              <a:rPr lang="en-GB" smtClean="0"/>
              <a:t>the more measurements, the better =&gt; satellite data should be optimal, but accuracy and lack of vertical resolution is a problem</a:t>
            </a:r>
          </a:p>
          <a:p>
            <a:pPr eaLnBrk="1" hangingPunct="1"/>
            <a:endParaRPr lang="en-GB" smtClean="0"/>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A7E5C58-0C22-4164-A8B3-0F8983EF7236}" type="slidenum">
              <a:rPr lang="de-DE" sz="1200" smtClean="0">
                <a:solidFill>
                  <a:schemeClr val="bg1"/>
                </a:solidFill>
              </a:rPr>
              <a:pPr eaLnBrk="1" hangingPunct="1"/>
              <a:t>26</a:t>
            </a:fld>
            <a:endParaRPr lang="de-DE" sz="1200" smtClean="0">
              <a:solidFill>
                <a:schemeClr val="bg1"/>
              </a:solidFill>
            </a:endParaRPr>
          </a:p>
        </p:txBody>
      </p:sp>
      <p:sp>
        <p:nvSpPr>
          <p:cNvPr id="27651" name="Rectangle 2"/>
          <p:cNvSpPr>
            <a:spLocks noGrp="1" noChangeArrowheads="1"/>
          </p:cNvSpPr>
          <p:nvPr>
            <p:ph type="title"/>
          </p:nvPr>
        </p:nvSpPr>
        <p:spPr/>
        <p:txBody>
          <a:bodyPr/>
          <a:lstStyle/>
          <a:p>
            <a:pPr eaLnBrk="1" hangingPunct="1"/>
            <a:r>
              <a:rPr lang="en-GB" smtClean="0"/>
              <a:t>Example: Bottom up Emission Estimates for China</a:t>
            </a:r>
          </a:p>
        </p:txBody>
      </p:sp>
      <p:sp>
        <p:nvSpPr>
          <p:cNvPr id="188419" name="Rectangle 3"/>
          <p:cNvSpPr>
            <a:spLocks noGrp="1" noChangeArrowheads="1"/>
          </p:cNvSpPr>
          <p:nvPr>
            <p:ph type="body" idx="1"/>
          </p:nvPr>
        </p:nvSpPr>
        <p:spPr>
          <a:xfrm>
            <a:off x="457200" y="3433763"/>
            <a:ext cx="5078413" cy="2578100"/>
          </a:xfrm>
        </p:spPr>
        <p:txBody>
          <a:bodyPr/>
          <a:lstStyle/>
          <a:p>
            <a:pPr eaLnBrk="1" hangingPunct="1">
              <a:buFontTx/>
              <a:buNone/>
            </a:pPr>
            <a:r>
              <a:rPr lang="en-GB" b="1" smtClean="0">
                <a:solidFill>
                  <a:schemeClr val="accent2"/>
                </a:solidFill>
              </a:rPr>
              <a:t>Problem:</a:t>
            </a:r>
          </a:p>
          <a:p>
            <a:pPr eaLnBrk="1" hangingPunct="1"/>
            <a:r>
              <a:rPr lang="en-GB" smtClean="0"/>
              <a:t>depending on the data source and approach used, emission inventories differ significantly</a:t>
            </a:r>
          </a:p>
          <a:p>
            <a:pPr eaLnBrk="1" hangingPunct="1"/>
            <a:r>
              <a:rPr lang="en-GB" smtClean="0"/>
              <a:t>political considerations can interfere (in both directions)</a:t>
            </a:r>
          </a:p>
          <a:p>
            <a:pPr eaLnBrk="1" hangingPunct="1">
              <a:buFontTx/>
              <a:buNone/>
            </a:pPr>
            <a:r>
              <a:rPr lang="en-GB" b="1" smtClean="0">
                <a:solidFill>
                  <a:schemeClr val="accent2"/>
                </a:solidFill>
                <a:cs typeface="Arial" charset="0"/>
              </a:rPr>
              <a:t>→</a:t>
            </a:r>
            <a:r>
              <a:rPr lang="en-GB" smtClean="0"/>
              <a:t> comparison with independent data e.g. from satellites can help </a:t>
            </a:r>
          </a:p>
          <a:p>
            <a:pPr eaLnBrk="1" hangingPunct="1"/>
            <a:endParaRPr lang="en-GB" smtClean="0"/>
          </a:p>
        </p:txBody>
      </p:sp>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038"/>
            <a:ext cx="92202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1" name="Picture 5" descr="sciamachy_no2_china_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89350"/>
            <a:ext cx="3505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6"/>
          <p:cNvSpPr>
            <a:spLocks noChangeArrowheads="1"/>
          </p:cNvSpPr>
          <p:nvPr/>
        </p:nvSpPr>
        <p:spPr bwMode="auto">
          <a:xfrm>
            <a:off x="138113" y="6245225"/>
            <a:ext cx="91440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kumimoji="1" lang="de-DE" sz="1000">
                <a:solidFill>
                  <a:schemeClr val="accent2"/>
                </a:solidFill>
              </a:rPr>
              <a:t>Ma, J. et al., Comparison of model-simulated tropospheric NO2 over China with GOME-satellite data, </a:t>
            </a:r>
            <a:r>
              <a:rPr kumimoji="1" lang="de-DE" sz="1000" i="1">
                <a:solidFill>
                  <a:schemeClr val="accent2"/>
                </a:solidFill>
              </a:rPr>
              <a:t>Atmospheric Environment</a:t>
            </a:r>
            <a:r>
              <a:rPr kumimoji="1" lang="de-DE" sz="1000">
                <a:solidFill>
                  <a:schemeClr val="accent2"/>
                </a:solidFill>
              </a:rPr>
              <a:t>, </a:t>
            </a:r>
            <a:r>
              <a:rPr kumimoji="1" lang="de-DE" sz="1000" b="1">
                <a:solidFill>
                  <a:schemeClr val="accent2"/>
                </a:solidFill>
              </a:rPr>
              <a:t>40, 593–604, 2006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46B585D-53D6-4CCC-AFFD-DB2DE38D6A26}" type="slidenum">
              <a:rPr lang="de-DE" sz="1200" smtClean="0">
                <a:solidFill>
                  <a:schemeClr val="bg1"/>
                </a:solidFill>
              </a:rPr>
              <a:pPr eaLnBrk="1" hangingPunct="1"/>
              <a:t>27</a:t>
            </a:fld>
            <a:endParaRPr lang="de-DE" sz="1200" smtClean="0">
              <a:solidFill>
                <a:schemeClr val="bg1"/>
              </a:solidFill>
            </a:endParaRPr>
          </a:p>
        </p:txBody>
      </p:sp>
      <p:sp>
        <p:nvSpPr>
          <p:cNvPr id="28675" name="Rectangle 2"/>
          <p:cNvSpPr>
            <a:spLocks noGrp="1" noChangeArrowheads="1"/>
          </p:cNvSpPr>
          <p:nvPr>
            <p:ph type="title"/>
          </p:nvPr>
        </p:nvSpPr>
        <p:spPr/>
        <p:txBody>
          <a:bodyPr/>
          <a:lstStyle/>
          <a:p>
            <a:pPr eaLnBrk="1" hangingPunct="1"/>
            <a:r>
              <a:rPr lang="en-GB" smtClean="0"/>
              <a:t>Example: Top Down Emission Estimates</a:t>
            </a:r>
          </a:p>
        </p:txBody>
      </p:sp>
      <p:sp>
        <p:nvSpPr>
          <p:cNvPr id="28676" name="Rectangle 6"/>
          <p:cNvSpPr>
            <a:spLocks noGrp="1" noChangeArrowheads="1"/>
          </p:cNvSpPr>
          <p:nvPr>
            <p:ph type="body" idx="1"/>
          </p:nvPr>
        </p:nvSpPr>
        <p:spPr>
          <a:xfrm>
            <a:off x="4716463" y="944563"/>
            <a:ext cx="3970337" cy="5181600"/>
          </a:xfrm>
        </p:spPr>
        <p:txBody>
          <a:bodyPr/>
          <a:lstStyle/>
          <a:p>
            <a:pPr eaLnBrk="1" hangingPunct="1">
              <a:buFontTx/>
              <a:buNone/>
            </a:pPr>
            <a:r>
              <a:rPr lang="en-GB" b="1" smtClean="0">
                <a:solidFill>
                  <a:schemeClr val="accent2"/>
                </a:solidFill>
              </a:rPr>
              <a:t>Approach:</a:t>
            </a:r>
          </a:p>
          <a:p>
            <a:pPr eaLnBrk="1" hangingPunct="1"/>
            <a:r>
              <a:rPr lang="en-GB" smtClean="0"/>
              <a:t>GEOS-CHEM model</a:t>
            </a:r>
          </a:p>
          <a:p>
            <a:pPr eaLnBrk="1" hangingPunct="1"/>
            <a:r>
              <a:rPr lang="en-GB" smtClean="0"/>
              <a:t>GOME NO</a:t>
            </a:r>
            <a:r>
              <a:rPr lang="en-GB" baseline="-25000" smtClean="0"/>
              <a:t>2</a:t>
            </a:r>
            <a:r>
              <a:rPr lang="en-GB" smtClean="0"/>
              <a:t> columns</a:t>
            </a:r>
          </a:p>
          <a:p>
            <a:pPr eaLnBrk="1" hangingPunct="1"/>
            <a:r>
              <a:rPr lang="en-GB" smtClean="0"/>
              <a:t>linearized relation between NO</a:t>
            </a:r>
            <a:r>
              <a:rPr lang="en-GB" baseline="-25000" smtClean="0"/>
              <a:t>x</a:t>
            </a:r>
            <a:r>
              <a:rPr lang="en-GB" smtClean="0"/>
              <a:t> emission and NO</a:t>
            </a:r>
            <a:r>
              <a:rPr lang="en-GB" baseline="-25000" smtClean="0"/>
              <a:t>2</a:t>
            </a:r>
            <a:r>
              <a:rPr lang="en-GB" smtClean="0"/>
              <a:t> column determined for each grid cell from model</a:t>
            </a:r>
          </a:p>
          <a:p>
            <a:pPr eaLnBrk="1" hangingPunct="1"/>
            <a:r>
              <a:rPr lang="en-GB" smtClean="0"/>
              <a:t>error weighted combination of a priori (GEIA) and a posteriori emissions</a:t>
            </a:r>
          </a:p>
          <a:p>
            <a:pPr eaLnBrk="1" hangingPunct="1"/>
            <a:r>
              <a:rPr lang="en-GB" smtClean="0"/>
              <a:t>improved emission inventory with reduced uncertainties</a:t>
            </a:r>
          </a:p>
          <a:p>
            <a:pPr eaLnBrk="1" hangingPunct="1"/>
            <a:endParaRPr lang="en-GB" smtClean="0"/>
          </a:p>
        </p:txBody>
      </p:sp>
      <p:pic>
        <p:nvPicPr>
          <p:cNvPr id="286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862013"/>
            <a:ext cx="38766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92375"/>
            <a:ext cx="38766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4087813"/>
            <a:ext cx="384016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8" y="5768975"/>
            <a:ext cx="37607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125" y="4041775"/>
            <a:ext cx="19431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2420938"/>
            <a:ext cx="11668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800100"/>
            <a:ext cx="784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Rectangle 15"/>
          <p:cNvSpPr>
            <a:spLocks noChangeArrowheads="1"/>
          </p:cNvSpPr>
          <p:nvPr/>
        </p:nvSpPr>
        <p:spPr bwMode="auto">
          <a:xfrm>
            <a:off x="4572000" y="5967413"/>
            <a:ext cx="457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a:t>Martin, R. et al.,, Global inventory of nitrogen oxide emissions constrained by space-based observations of NO2 columns, </a:t>
            </a:r>
            <a:r>
              <a:rPr lang="en-GB" sz="1000" i="1"/>
              <a:t>J. Geophys. Res</a:t>
            </a:r>
            <a:r>
              <a:rPr lang="en-GB" sz="1000"/>
              <a:t>., </a:t>
            </a:r>
            <a:r>
              <a:rPr lang="en-GB" sz="1000" b="1"/>
              <a:t>108</a:t>
            </a:r>
            <a:r>
              <a:rPr lang="en-GB" sz="1000"/>
              <a:t>(D17), 4537, doi:10.1029/2003JD003453, 2003.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855663"/>
            <a:ext cx="57531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3C440B1-FDD7-49D6-9A1A-2037801B68B8}" type="slidenum">
              <a:rPr lang="de-DE" sz="1200" smtClean="0">
                <a:solidFill>
                  <a:schemeClr val="bg1"/>
                </a:solidFill>
              </a:rPr>
              <a:pPr eaLnBrk="1" hangingPunct="1"/>
              <a:t>28</a:t>
            </a:fld>
            <a:endParaRPr lang="de-DE" sz="1200" smtClean="0">
              <a:solidFill>
                <a:schemeClr val="bg1"/>
              </a:solidFill>
            </a:endParaRPr>
          </a:p>
        </p:txBody>
      </p:sp>
      <p:sp>
        <p:nvSpPr>
          <p:cNvPr id="29700" name="Rectangle 2"/>
          <p:cNvSpPr>
            <a:spLocks noGrp="1" noChangeArrowheads="1"/>
          </p:cNvSpPr>
          <p:nvPr>
            <p:ph type="title"/>
          </p:nvPr>
        </p:nvSpPr>
        <p:spPr/>
        <p:txBody>
          <a:bodyPr/>
          <a:lstStyle/>
          <a:p>
            <a:pPr eaLnBrk="1" hangingPunct="1"/>
            <a:r>
              <a:rPr lang="en-GB" smtClean="0"/>
              <a:t>NOx Emission Trends</a:t>
            </a:r>
          </a:p>
        </p:txBody>
      </p:sp>
      <p:sp>
        <p:nvSpPr>
          <p:cNvPr id="29701" name="Rectangle 3"/>
          <p:cNvSpPr>
            <a:spLocks noGrp="1" noChangeArrowheads="1"/>
          </p:cNvSpPr>
          <p:nvPr>
            <p:ph type="body" idx="1"/>
          </p:nvPr>
        </p:nvSpPr>
        <p:spPr>
          <a:xfrm>
            <a:off x="273050" y="817563"/>
            <a:ext cx="2954338" cy="5503862"/>
          </a:xfrm>
        </p:spPr>
        <p:txBody>
          <a:bodyPr/>
          <a:lstStyle/>
          <a:p>
            <a:pPr eaLnBrk="1" hangingPunct="1">
              <a:buFontTx/>
              <a:buNone/>
            </a:pPr>
            <a:r>
              <a:rPr lang="en-GB" smtClean="0"/>
              <a:t>NO</a:t>
            </a:r>
            <a:r>
              <a:rPr lang="en-GB" baseline="-25000" smtClean="0"/>
              <a:t>x</a:t>
            </a:r>
            <a:r>
              <a:rPr lang="en-GB" smtClean="0"/>
              <a:t> emissions in</a:t>
            </a:r>
          </a:p>
          <a:p>
            <a:pPr eaLnBrk="1" hangingPunct="1">
              <a:buFontTx/>
              <a:buNone/>
            </a:pPr>
            <a:r>
              <a:rPr lang="en-GB" smtClean="0"/>
              <a:t>Europe, the US and</a:t>
            </a:r>
          </a:p>
          <a:p>
            <a:pPr eaLnBrk="1" hangingPunct="1">
              <a:buFontTx/>
              <a:buNone/>
            </a:pPr>
            <a:r>
              <a:rPr lang="en-GB" smtClean="0"/>
              <a:t>Japan are decreasing:</a:t>
            </a:r>
          </a:p>
          <a:p>
            <a:pPr eaLnBrk="1" hangingPunct="1"/>
            <a:r>
              <a:rPr lang="en-GB" smtClean="0"/>
              <a:t>switch from coal and oil to natural gas</a:t>
            </a:r>
          </a:p>
          <a:p>
            <a:pPr eaLnBrk="1" hangingPunct="1"/>
            <a:r>
              <a:rPr lang="en-GB" smtClean="0"/>
              <a:t>use of catalytic converters</a:t>
            </a:r>
          </a:p>
          <a:p>
            <a:pPr eaLnBrk="1" hangingPunct="1"/>
            <a:r>
              <a:rPr lang="en-GB" smtClean="0"/>
              <a:t>“export” of heavy industry</a:t>
            </a:r>
          </a:p>
          <a:p>
            <a:pPr eaLnBrk="1" hangingPunct="1">
              <a:buFontTx/>
              <a:buNone/>
            </a:pPr>
            <a:endParaRPr lang="en-GB" smtClean="0"/>
          </a:p>
          <a:p>
            <a:pPr eaLnBrk="1" hangingPunct="1">
              <a:buFontTx/>
              <a:buNone/>
            </a:pPr>
            <a:r>
              <a:rPr lang="en-GB" smtClean="0"/>
              <a:t>As a result, NO</a:t>
            </a:r>
            <a:r>
              <a:rPr lang="en-GB" baseline="-25000" smtClean="0"/>
              <a:t>2 </a:t>
            </a:r>
            <a:r>
              <a:rPr lang="en-GB" smtClean="0"/>
              <a:t>levels</a:t>
            </a:r>
          </a:p>
          <a:p>
            <a:pPr eaLnBrk="1" hangingPunct="1">
              <a:buFontTx/>
              <a:buNone/>
            </a:pPr>
            <a:r>
              <a:rPr lang="en-GB" smtClean="0"/>
              <a:t>have fallen as expected,</a:t>
            </a:r>
          </a:p>
          <a:p>
            <a:pPr eaLnBrk="1" hangingPunct="1">
              <a:buFontTx/>
              <a:buNone/>
            </a:pPr>
            <a:r>
              <a:rPr lang="en-GB" smtClean="0"/>
              <a:t>but not the ozone levels. </a:t>
            </a:r>
          </a:p>
        </p:txBody>
      </p:sp>
      <p:sp>
        <p:nvSpPr>
          <p:cNvPr id="29702" name="Rectangle 5"/>
          <p:cNvSpPr>
            <a:spLocks noChangeArrowheads="1"/>
          </p:cNvSpPr>
          <p:nvPr/>
        </p:nvSpPr>
        <p:spPr bwMode="auto">
          <a:xfrm rot="-5400000">
            <a:off x="5998369" y="3196432"/>
            <a:ext cx="58039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a:t>http://www.environment-agency.gov.uk/commondata/103196/1162888?referrer=/yourenv/eff/1190084/air/1158715/1162725/</a:t>
            </a:r>
          </a:p>
        </p:txBody>
      </p:sp>
      <p:sp>
        <p:nvSpPr>
          <p:cNvPr id="29703" name="Text Box 6"/>
          <p:cNvSpPr txBox="1">
            <a:spLocks noChangeArrowheads="1"/>
          </p:cNvSpPr>
          <p:nvPr/>
        </p:nvSpPr>
        <p:spPr bwMode="auto">
          <a:xfrm>
            <a:off x="7634288" y="1214438"/>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chemeClr val="accent2"/>
                </a:solidFill>
              </a:rPr>
              <a:t>UK</a:t>
            </a:r>
          </a:p>
        </p:txBody>
      </p:sp>
      <p:grpSp>
        <p:nvGrpSpPr>
          <p:cNvPr id="29704" name="Group 7"/>
          <p:cNvGrpSpPr>
            <a:grpSpLocks/>
          </p:cNvGrpSpPr>
          <p:nvPr/>
        </p:nvGrpSpPr>
        <p:grpSpPr bwMode="auto">
          <a:xfrm>
            <a:off x="3338513" y="3713163"/>
            <a:ext cx="2652712" cy="2625725"/>
            <a:chOff x="1992" y="2168"/>
            <a:chExt cx="1775" cy="1813"/>
          </a:xfrm>
        </p:grpSpPr>
        <p:pic>
          <p:nvPicPr>
            <p:cNvPr id="29708" name="Picture 8"/>
            <p:cNvPicPr>
              <a:picLocks noChangeAspect="1" noChangeArrowheads="1"/>
            </p:cNvPicPr>
            <p:nvPr/>
          </p:nvPicPr>
          <p:blipFill>
            <a:blip r:embed="rId4">
              <a:extLst>
                <a:ext uri="{28A0092B-C50C-407E-A947-70E740481C1C}">
                  <a14:useLocalDpi xmlns:a14="http://schemas.microsoft.com/office/drawing/2010/main" val="0"/>
                </a:ext>
              </a:extLst>
            </a:blip>
            <a:srcRect t="3084" b="-3084"/>
            <a:stretch>
              <a:fillRect/>
            </a:stretch>
          </p:blipFill>
          <p:spPr bwMode="auto">
            <a:xfrm>
              <a:off x="1992" y="2168"/>
              <a:ext cx="1775" cy="1813"/>
            </a:xfrm>
            <a:prstGeom prst="rect">
              <a:avLst/>
            </a:prstGeom>
            <a:solidFill>
              <a:schemeClr val="bg1"/>
            </a:solidFill>
            <a:ln w="28575">
              <a:solidFill>
                <a:schemeClr val="tx1"/>
              </a:solidFill>
              <a:miter lim="800000"/>
              <a:headEnd/>
              <a:tailEnd/>
            </a:ln>
          </p:spPr>
        </p:pic>
        <p:sp>
          <p:nvSpPr>
            <p:cNvPr id="29709" name="Text Box 9"/>
            <p:cNvSpPr txBox="1">
              <a:spLocks noChangeArrowheads="1"/>
            </p:cNvSpPr>
            <p:nvPr/>
          </p:nvSpPr>
          <p:spPr bwMode="auto">
            <a:xfrm>
              <a:off x="3179" y="2235"/>
              <a:ext cx="47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rgbClr val="FF0000"/>
                  </a:solidFill>
                </a:rPr>
                <a:t>1996</a:t>
              </a:r>
            </a:p>
          </p:txBody>
        </p:sp>
      </p:grpSp>
      <p:grpSp>
        <p:nvGrpSpPr>
          <p:cNvPr id="29705" name="Group 10"/>
          <p:cNvGrpSpPr>
            <a:grpSpLocks/>
          </p:cNvGrpSpPr>
          <p:nvPr/>
        </p:nvGrpSpPr>
        <p:grpSpPr bwMode="auto">
          <a:xfrm>
            <a:off x="6203950" y="3732213"/>
            <a:ext cx="2528888" cy="2603500"/>
            <a:chOff x="2051" y="2403"/>
            <a:chExt cx="1593" cy="1640"/>
          </a:xfrm>
        </p:grpSpPr>
        <p:pic>
          <p:nvPicPr>
            <p:cNvPr id="2970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 y="2403"/>
              <a:ext cx="1593" cy="16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7" name="Text Box 12"/>
            <p:cNvSpPr txBox="1">
              <a:spLocks noChangeArrowheads="1"/>
            </p:cNvSpPr>
            <p:nvPr/>
          </p:nvSpPr>
          <p:spPr bwMode="auto">
            <a:xfrm>
              <a:off x="3125" y="2465"/>
              <a:ext cx="4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rgbClr val="FF0000"/>
                  </a:solidFill>
                </a:rPr>
                <a:t>2002</a:t>
              </a: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B6B537A-1673-48BB-A00B-02384285FD23}" type="slidenum">
              <a:rPr lang="de-DE" sz="1200" smtClean="0">
                <a:solidFill>
                  <a:schemeClr val="bg1"/>
                </a:solidFill>
              </a:rPr>
              <a:pPr eaLnBrk="1" hangingPunct="1"/>
              <a:t>29</a:t>
            </a:fld>
            <a:endParaRPr lang="de-DE" sz="1200" dirty="0"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GB" smtClean="0"/>
              <a:t>NOx reductions: Catalytic Converter</a:t>
            </a:r>
          </a:p>
        </p:txBody>
      </p:sp>
      <p:sp>
        <p:nvSpPr>
          <p:cNvPr id="30724" name="Rectangle 3"/>
          <p:cNvSpPr>
            <a:spLocks noGrp="1" noChangeArrowheads="1"/>
          </p:cNvSpPr>
          <p:nvPr>
            <p:ph type="body" idx="1"/>
          </p:nvPr>
        </p:nvSpPr>
        <p:spPr>
          <a:xfrm>
            <a:off x="209550" y="5184775"/>
            <a:ext cx="4114800" cy="1212850"/>
          </a:xfrm>
        </p:spPr>
        <p:txBody>
          <a:bodyPr/>
          <a:lstStyle/>
          <a:p>
            <a:pPr marL="0" indent="0" eaLnBrk="1" hangingPunct="1">
              <a:buFontTx/>
              <a:buNone/>
            </a:pPr>
            <a:r>
              <a:rPr lang="en-GB" smtClean="0"/>
              <a:t>oxidation of hydrocarbons and CO on platinum</a:t>
            </a:r>
            <a:br>
              <a:rPr lang="en-GB" smtClean="0"/>
            </a:br>
            <a:r>
              <a:rPr lang="en-GB" smtClean="0"/>
              <a:t>2CO + O</a:t>
            </a:r>
            <a:r>
              <a:rPr lang="en-GB" baseline="-25000" smtClean="0"/>
              <a:t>2</a:t>
            </a:r>
            <a:r>
              <a:rPr lang="en-GB" smtClean="0"/>
              <a:t> </a:t>
            </a:r>
            <a:r>
              <a:rPr lang="en-GB" smtClean="0">
                <a:sym typeface="Symbol" pitchFamily="18" charset="2"/>
              </a:rPr>
              <a:t></a:t>
            </a:r>
            <a:r>
              <a:rPr lang="en-GB" smtClean="0"/>
              <a:t> 2 CO</a:t>
            </a:r>
            <a:r>
              <a:rPr lang="en-GB" baseline="-25000" smtClean="0"/>
              <a:t>2</a:t>
            </a:r>
          </a:p>
        </p:txBody>
      </p:sp>
      <p:pic>
        <p:nvPicPr>
          <p:cNvPr id="30725" name="Picture 4" descr="0200working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925638"/>
            <a:ext cx="63119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5"/>
          <p:cNvSpPr>
            <a:spLocks noChangeArrowheads="1"/>
          </p:cNvSpPr>
          <p:nvPr/>
        </p:nvSpPr>
        <p:spPr bwMode="auto">
          <a:xfrm>
            <a:off x="242888" y="827088"/>
            <a:ext cx="86534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pPr>
            <a:r>
              <a:rPr lang="en-GB" sz="2000"/>
              <a:t>In principle, if fuel would be fully oxidized, cars should only emit H</a:t>
            </a:r>
            <a:r>
              <a:rPr lang="en-GB" sz="2000" baseline="-25000"/>
              <a:t>2</a:t>
            </a:r>
            <a:r>
              <a:rPr lang="en-GB" sz="2000"/>
              <a:t>O and CO</a:t>
            </a:r>
            <a:r>
              <a:rPr lang="en-GB" sz="2000" baseline="-25000"/>
              <a:t>2</a:t>
            </a:r>
            <a:r>
              <a:rPr lang="en-GB" sz="2000"/>
              <a:t>. However, in practice not all hydrocarbons are oxidized and NO is formed from N</a:t>
            </a:r>
            <a:r>
              <a:rPr lang="en-GB" sz="2000" baseline="-25000"/>
              <a:t>2</a:t>
            </a:r>
            <a:r>
              <a:rPr lang="en-GB" sz="2000"/>
              <a:t> and O</a:t>
            </a:r>
            <a:r>
              <a:rPr lang="en-GB" sz="2000" baseline="-25000"/>
              <a:t>2</a:t>
            </a:r>
            <a:r>
              <a:rPr lang="en-GB" sz="2000"/>
              <a:t>. </a:t>
            </a:r>
          </a:p>
        </p:txBody>
      </p:sp>
      <p:sp>
        <p:nvSpPr>
          <p:cNvPr id="30727" name="Rectangle 6"/>
          <p:cNvSpPr>
            <a:spLocks noChangeArrowheads="1"/>
          </p:cNvSpPr>
          <p:nvPr/>
        </p:nvSpPr>
        <p:spPr bwMode="auto">
          <a:xfrm>
            <a:off x="4937125" y="5200650"/>
            <a:ext cx="4114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pPr>
            <a:r>
              <a:rPr lang="en-GB" sz="2000"/>
              <a:t>conversion of NO to N</a:t>
            </a:r>
            <a:r>
              <a:rPr lang="en-GB" sz="2000" baseline="-25000"/>
              <a:t>2</a:t>
            </a:r>
            <a:r>
              <a:rPr lang="en-GB" sz="2000"/>
              <a:t> and O</a:t>
            </a:r>
            <a:r>
              <a:rPr lang="en-GB" sz="2000" baseline="-25000"/>
              <a:t>2</a:t>
            </a:r>
            <a:r>
              <a:rPr lang="en-GB" sz="2000"/>
              <a:t> using H</a:t>
            </a:r>
            <a:r>
              <a:rPr lang="en-GB" sz="2000" baseline="-25000"/>
              <a:t>2</a:t>
            </a:r>
            <a:r>
              <a:rPr lang="en-GB" sz="2000"/>
              <a:t> and CO from the exhausts on rhodium:</a:t>
            </a:r>
            <a:br>
              <a:rPr lang="en-GB" sz="2000"/>
            </a:br>
            <a:r>
              <a:rPr lang="en-GB" sz="2000"/>
              <a:t>2NO </a:t>
            </a:r>
            <a:r>
              <a:rPr lang="en-GB" sz="2000">
                <a:sym typeface="Symbol" pitchFamily="18" charset="2"/>
              </a:rPr>
              <a:t></a:t>
            </a:r>
            <a:r>
              <a:rPr lang="en-GB" sz="2000"/>
              <a:t>N</a:t>
            </a:r>
            <a:r>
              <a:rPr lang="en-GB" sz="2000" baseline="-25000"/>
              <a:t>2</a:t>
            </a:r>
            <a:r>
              <a:rPr lang="en-GB" sz="2000"/>
              <a:t> + O</a:t>
            </a:r>
            <a:r>
              <a:rPr lang="en-GB" sz="2000" baseline="-25000"/>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48CD033-FA9C-49A8-B53B-4A4305FF395C}" type="slidenum">
              <a:rPr lang="de-DE" sz="1200" smtClean="0">
                <a:solidFill>
                  <a:schemeClr val="bg1"/>
                </a:solidFill>
              </a:rPr>
              <a:pPr eaLnBrk="1" hangingPunct="1"/>
              <a:t>3</a:t>
            </a:fld>
            <a:endParaRPr lang="de-DE" sz="1200" smtClean="0">
              <a:solidFill>
                <a:schemeClr val="bg1"/>
              </a:solidFill>
            </a:endParaRPr>
          </a:p>
        </p:txBody>
      </p:sp>
      <p:sp>
        <p:nvSpPr>
          <p:cNvPr id="4099" name="Rectangle 2"/>
          <p:cNvSpPr>
            <a:spLocks noGrp="1" noChangeArrowheads="1"/>
          </p:cNvSpPr>
          <p:nvPr>
            <p:ph type="title"/>
          </p:nvPr>
        </p:nvSpPr>
        <p:spPr/>
        <p:txBody>
          <a:bodyPr/>
          <a:lstStyle/>
          <a:p>
            <a:pPr eaLnBrk="1" hangingPunct="1"/>
            <a:r>
              <a:rPr lang="en-GB" smtClean="0"/>
              <a:t>Simplified NOx Chemistry in the Troposphere</a:t>
            </a:r>
          </a:p>
        </p:txBody>
      </p:sp>
      <p:grpSp>
        <p:nvGrpSpPr>
          <p:cNvPr id="2" name="Group 3"/>
          <p:cNvGrpSpPr>
            <a:grpSpLocks/>
          </p:cNvGrpSpPr>
          <p:nvPr/>
        </p:nvGrpSpPr>
        <p:grpSpPr bwMode="auto">
          <a:xfrm>
            <a:off x="1150938" y="2552700"/>
            <a:ext cx="2844800" cy="2879725"/>
            <a:chOff x="725" y="1608"/>
            <a:chExt cx="1792" cy="1814"/>
          </a:xfrm>
        </p:grpSpPr>
        <p:sp>
          <p:nvSpPr>
            <p:cNvPr id="4160" name="Line 4"/>
            <p:cNvSpPr>
              <a:spLocks noChangeShapeType="1"/>
            </p:cNvSpPr>
            <p:nvPr/>
          </p:nvSpPr>
          <p:spPr bwMode="auto">
            <a:xfrm flipV="1">
              <a:off x="1950" y="2515"/>
              <a:ext cx="567" cy="907"/>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61" name="Line 5"/>
            <p:cNvSpPr>
              <a:spLocks noChangeShapeType="1"/>
            </p:cNvSpPr>
            <p:nvPr/>
          </p:nvSpPr>
          <p:spPr bwMode="auto">
            <a:xfrm flipH="1" flipV="1">
              <a:off x="725" y="1608"/>
              <a:ext cx="341" cy="1791"/>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6"/>
          <p:cNvGrpSpPr>
            <a:grpSpLocks/>
          </p:cNvGrpSpPr>
          <p:nvPr/>
        </p:nvGrpSpPr>
        <p:grpSpPr bwMode="auto">
          <a:xfrm>
            <a:off x="1908175" y="1976438"/>
            <a:ext cx="2051050" cy="1403350"/>
            <a:chOff x="1202" y="1245"/>
            <a:chExt cx="1292" cy="884"/>
          </a:xfrm>
        </p:grpSpPr>
        <p:sp>
          <p:nvSpPr>
            <p:cNvPr id="4158" name="Text Box 7"/>
            <p:cNvSpPr txBox="1">
              <a:spLocks noChangeArrowheads="1"/>
            </p:cNvSpPr>
            <p:nvPr/>
          </p:nvSpPr>
          <p:spPr bwMode="auto">
            <a:xfrm>
              <a:off x="1202" y="1245"/>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rgbClr val="FF0000"/>
                  </a:solidFill>
                </a:rPr>
                <a:t>HO</a:t>
              </a:r>
              <a:r>
                <a:rPr lang="en-GB" baseline="-25000">
                  <a:solidFill>
                    <a:srgbClr val="FF0000"/>
                  </a:solidFill>
                </a:rPr>
                <a:t>2</a:t>
              </a:r>
              <a:r>
                <a:rPr lang="en-GB">
                  <a:solidFill>
                    <a:srgbClr val="FF0000"/>
                  </a:solidFill>
                </a:rPr>
                <a:t> or RO</a:t>
              </a:r>
              <a:r>
                <a:rPr lang="en-GB" baseline="-25000">
                  <a:solidFill>
                    <a:srgbClr val="FF0000"/>
                  </a:solidFill>
                </a:rPr>
                <a:t>2</a:t>
              </a:r>
            </a:p>
          </p:txBody>
        </p:sp>
        <p:sp>
          <p:nvSpPr>
            <p:cNvPr id="4159" name="Freeform 8"/>
            <p:cNvSpPr>
              <a:spLocks/>
            </p:cNvSpPr>
            <p:nvPr/>
          </p:nvSpPr>
          <p:spPr bwMode="auto">
            <a:xfrm>
              <a:off x="1383" y="1471"/>
              <a:ext cx="1111" cy="658"/>
            </a:xfrm>
            <a:custGeom>
              <a:avLst/>
              <a:gdLst>
                <a:gd name="T0" fmla="*/ 0 w 1111"/>
                <a:gd name="T1" fmla="*/ 728225 h 302"/>
                <a:gd name="T2" fmla="*/ 590 w 1111"/>
                <a:gd name="T3" fmla="*/ 16786 h 302"/>
                <a:gd name="T4" fmla="*/ 1111 w 1111"/>
                <a:gd name="T5" fmla="*/ 619509 h 302"/>
                <a:gd name="T6" fmla="*/ 0 60000 65536"/>
                <a:gd name="T7" fmla="*/ 0 60000 65536"/>
                <a:gd name="T8" fmla="*/ 0 60000 65536"/>
                <a:gd name="T9" fmla="*/ 0 w 1111"/>
                <a:gd name="T10" fmla="*/ 0 h 302"/>
                <a:gd name="T11" fmla="*/ 1111 w 1111"/>
                <a:gd name="T12" fmla="*/ 302 h 302"/>
              </a:gdLst>
              <a:ahLst/>
              <a:cxnLst>
                <a:cxn ang="T6">
                  <a:pos x="T0" y="T1"/>
                </a:cxn>
                <a:cxn ang="T7">
                  <a:pos x="T2" y="T3"/>
                </a:cxn>
                <a:cxn ang="T8">
                  <a:pos x="T4" y="T5"/>
                </a:cxn>
              </a:cxnLst>
              <a:rect l="T9" t="T10" r="T11" b="T12"/>
              <a:pathLst>
                <a:path w="1111" h="302">
                  <a:moveTo>
                    <a:pt x="0" y="302"/>
                  </a:moveTo>
                  <a:cubicBezTo>
                    <a:pt x="202" y="158"/>
                    <a:pt x="405" y="14"/>
                    <a:pt x="590" y="7"/>
                  </a:cubicBezTo>
                  <a:cubicBezTo>
                    <a:pt x="775" y="0"/>
                    <a:pt x="1043" y="215"/>
                    <a:pt x="1111" y="257"/>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 name="Group 9"/>
          <p:cNvGrpSpPr>
            <a:grpSpLocks/>
          </p:cNvGrpSpPr>
          <p:nvPr/>
        </p:nvGrpSpPr>
        <p:grpSpPr bwMode="auto">
          <a:xfrm>
            <a:off x="4248150" y="1628775"/>
            <a:ext cx="4500563" cy="1871663"/>
            <a:chOff x="2676" y="1026"/>
            <a:chExt cx="2835" cy="1179"/>
          </a:xfrm>
        </p:grpSpPr>
        <p:sp>
          <p:nvSpPr>
            <p:cNvPr id="4145" name="Rectangle 10"/>
            <p:cNvSpPr>
              <a:spLocks noChangeArrowheads="1"/>
            </p:cNvSpPr>
            <p:nvPr/>
          </p:nvSpPr>
          <p:spPr bwMode="auto">
            <a:xfrm>
              <a:off x="2744" y="1026"/>
              <a:ext cx="2359" cy="117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46" name="Text Box 11"/>
            <p:cNvSpPr txBox="1">
              <a:spLocks noChangeArrowheads="1"/>
            </p:cNvSpPr>
            <p:nvPr/>
          </p:nvSpPr>
          <p:spPr bwMode="auto">
            <a:xfrm>
              <a:off x="3147" y="1585"/>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t>NO</a:t>
              </a:r>
              <a:r>
                <a:rPr lang="en-GB" sz="2000" baseline="-25000"/>
                <a:t>3</a:t>
              </a:r>
            </a:p>
          </p:txBody>
        </p:sp>
        <p:sp>
          <p:nvSpPr>
            <p:cNvPr id="4147" name="Text Box 12"/>
            <p:cNvSpPr txBox="1">
              <a:spLocks noChangeArrowheads="1"/>
            </p:cNvSpPr>
            <p:nvPr/>
          </p:nvSpPr>
          <p:spPr bwMode="auto">
            <a:xfrm>
              <a:off x="4054" y="1336"/>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t>N</a:t>
              </a:r>
              <a:r>
                <a:rPr lang="en-GB" sz="2000" baseline="-25000"/>
                <a:t>2</a:t>
              </a:r>
              <a:r>
                <a:rPr lang="en-GB" sz="2000"/>
                <a:t>O</a:t>
              </a:r>
              <a:r>
                <a:rPr lang="en-GB" sz="2000" baseline="-25000"/>
                <a:t>5</a:t>
              </a:r>
            </a:p>
          </p:txBody>
        </p:sp>
        <p:sp>
          <p:nvSpPr>
            <p:cNvPr id="4148" name="Text Box 13"/>
            <p:cNvSpPr txBox="1">
              <a:spLocks noChangeArrowheads="1"/>
            </p:cNvSpPr>
            <p:nvPr/>
          </p:nvSpPr>
          <p:spPr bwMode="auto">
            <a:xfrm>
              <a:off x="2693" y="1797"/>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NO</a:t>
              </a:r>
            </a:p>
          </p:txBody>
        </p:sp>
        <p:sp>
          <p:nvSpPr>
            <p:cNvPr id="4149" name="Text Box 14"/>
            <p:cNvSpPr txBox="1">
              <a:spLocks noChangeArrowheads="1"/>
            </p:cNvSpPr>
            <p:nvPr/>
          </p:nvSpPr>
          <p:spPr bwMode="auto">
            <a:xfrm>
              <a:off x="3492" y="1290"/>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NO</a:t>
              </a:r>
              <a:r>
                <a:rPr lang="en-GB" baseline="-25000"/>
                <a:t>2</a:t>
              </a:r>
            </a:p>
          </p:txBody>
        </p:sp>
        <p:sp>
          <p:nvSpPr>
            <p:cNvPr id="4150" name="Text Box 15"/>
            <p:cNvSpPr txBox="1">
              <a:spLocks noChangeArrowheads="1"/>
            </p:cNvSpPr>
            <p:nvPr/>
          </p:nvSpPr>
          <p:spPr bwMode="auto">
            <a:xfrm>
              <a:off x="2971" y="1933"/>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O</a:t>
              </a:r>
              <a:r>
                <a:rPr lang="en-GB" baseline="-25000"/>
                <a:t>3</a:t>
              </a:r>
            </a:p>
          </p:txBody>
        </p:sp>
        <p:sp>
          <p:nvSpPr>
            <p:cNvPr id="4151" name="Text Box 16"/>
            <p:cNvSpPr txBox="1">
              <a:spLocks noChangeArrowheads="1"/>
            </p:cNvSpPr>
            <p:nvPr/>
          </p:nvSpPr>
          <p:spPr bwMode="auto">
            <a:xfrm>
              <a:off x="4581" y="1313"/>
              <a:ext cx="93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H</a:t>
              </a:r>
              <a:r>
                <a:rPr lang="en-GB" baseline="-25000"/>
                <a:t>2</a:t>
              </a:r>
              <a:r>
                <a:rPr lang="en-GB"/>
                <a:t>O,</a:t>
              </a:r>
              <a:br>
                <a:rPr lang="en-GB"/>
              </a:br>
              <a:r>
                <a:rPr lang="en-GB"/>
                <a:t>surface</a:t>
              </a:r>
            </a:p>
          </p:txBody>
        </p:sp>
        <p:sp>
          <p:nvSpPr>
            <p:cNvPr id="4152" name="Line 17"/>
            <p:cNvSpPr>
              <a:spLocks noChangeShapeType="1"/>
            </p:cNvSpPr>
            <p:nvPr/>
          </p:nvSpPr>
          <p:spPr bwMode="auto">
            <a:xfrm flipV="1">
              <a:off x="2676" y="1789"/>
              <a:ext cx="476" cy="363"/>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53" name="Line 18"/>
            <p:cNvSpPr>
              <a:spLocks noChangeShapeType="1"/>
            </p:cNvSpPr>
            <p:nvPr/>
          </p:nvSpPr>
          <p:spPr bwMode="auto">
            <a:xfrm flipV="1">
              <a:off x="2705" y="1832"/>
              <a:ext cx="476" cy="3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54" name="Line 19"/>
            <p:cNvSpPr>
              <a:spLocks noChangeShapeType="1"/>
            </p:cNvSpPr>
            <p:nvPr/>
          </p:nvSpPr>
          <p:spPr bwMode="auto">
            <a:xfrm flipV="1">
              <a:off x="3509" y="1472"/>
              <a:ext cx="505"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55" name="Line 20"/>
            <p:cNvSpPr>
              <a:spLocks noChangeShapeType="1"/>
            </p:cNvSpPr>
            <p:nvPr/>
          </p:nvSpPr>
          <p:spPr bwMode="auto">
            <a:xfrm flipV="1">
              <a:off x="3538" y="1517"/>
              <a:ext cx="499" cy="126"/>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56" name="Line 21"/>
            <p:cNvSpPr>
              <a:spLocks noChangeShapeType="1"/>
            </p:cNvSpPr>
            <p:nvPr/>
          </p:nvSpPr>
          <p:spPr bwMode="auto">
            <a:xfrm>
              <a:off x="4490" y="1562"/>
              <a:ext cx="477" cy="2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57" name="Text Box 22"/>
            <p:cNvSpPr txBox="1">
              <a:spLocks noChangeArrowheads="1"/>
            </p:cNvSpPr>
            <p:nvPr/>
          </p:nvSpPr>
          <p:spPr bwMode="auto">
            <a:xfrm>
              <a:off x="4490" y="1063"/>
              <a:ext cx="5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b="1">
                  <a:solidFill>
                    <a:schemeClr val="bg1"/>
                  </a:solidFill>
                </a:rPr>
                <a:t>night</a:t>
              </a:r>
            </a:p>
          </p:txBody>
        </p:sp>
      </p:grpSp>
      <p:grpSp>
        <p:nvGrpSpPr>
          <p:cNvPr id="4103" name="Group 23"/>
          <p:cNvGrpSpPr>
            <a:grpSpLocks/>
          </p:cNvGrpSpPr>
          <p:nvPr/>
        </p:nvGrpSpPr>
        <p:grpSpPr bwMode="auto">
          <a:xfrm>
            <a:off x="1906588" y="2876550"/>
            <a:ext cx="2665412" cy="2519363"/>
            <a:chOff x="1201" y="1812"/>
            <a:chExt cx="1679" cy="1587"/>
          </a:xfrm>
        </p:grpSpPr>
        <p:sp>
          <p:nvSpPr>
            <p:cNvPr id="4136" name="Text Box 24"/>
            <p:cNvSpPr txBox="1">
              <a:spLocks noChangeArrowheads="1"/>
            </p:cNvSpPr>
            <p:nvPr/>
          </p:nvSpPr>
          <p:spPr bwMode="auto">
            <a:xfrm>
              <a:off x="1201" y="2158"/>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b="1"/>
                <a:t>NO</a:t>
              </a:r>
            </a:p>
          </p:txBody>
        </p:sp>
        <p:sp>
          <p:nvSpPr>
            <p:cNvPr id="4137" name="Text Box 25"/>
            <p:cNvSpPr txBox="1">
              <a:spLocks noChangeArrowheads="1"/>
            </p:cNvSpPr>
            <p:nvPr/>
          </p:nvSpPr>
          <p:spPr bwMode="auto">
            <a:xfrm>
              <a:off x="2353" y="2152"/>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b="1"/>
                <a:t>NO</a:t>
              </a:r>
              <a:r>
                <a:rPr lang="en-GB" sz="2000" b="1" baseline="-25000"/>
                <a:t>2</a:t>
              </a:r>
            </a:p>
          </p:txBody>
        </p:sp>
        <p:sp>
          <p:nvSpPr>
            <p:cNvPr id="4138" name="Text Box 26"/>
            <p:cNvSpPr txBox="1">
              <a:spLocks noChangeArrowheads="1"/>
            </p:cNvSpPr>
            <p:nvPr/>
          </p:nvSpPr>
          <p:spPr bwMode="auto">
            <a:xfrm>
              <a:off x="1814" y="2129"/>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solidFill>
                    <a:srgbClr val="FF0000"/>
                  </a:solidFill>
                </a:rPr>
                <a:t>O</a:t>
              </a:r>
              <a:r>
                <a:rPr lang="en-GB" sz="2000" baseline="-25000">
                  <a:solidFill>
                    <a:srgbClr val="FF0000"/>
                  </a:solidFill>
                </a:rPr>
                <a:t>3</a:t>
              </a:r>
            </a:p>
          </p:txBody>
        </p:sp>
        <p:sp>
          <p:nvSpPr>
            <p:cNvPr id="4139" name="Line 27"/>
            <p:cNvSpPr>
              <a:spLocks noChangeShapeType="1"/>
            </p:cNvSpPr>
            <p:nvPr/>
          </p:nvSpPr>
          <p:spPr bwMode="auto">
            <a:xfrm flipV="1">
              <a:off x="1360" y="2447"/>
              <a:ext cx="0" cy="95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40" name="Freeform 28"/>
            <p:cNvSpPr>
              <a:spLocks/>
            </p:cNvSpPr>
            <p:nvPr/>
          </p:nvSpPr>
          <p:spPr bwMode="auto">
            <a:xfrm>
              <a:off x="1383" y="1835"/>
              <a:ext cx="1111" cy="317"/>
            </a:xfrm>
            <a:custGeom>
              <a:avLst/>
              <a:gdLst>
                <a:gd name="T0" fmla="*/ 0 w 1111"/>
                <a:gd name="T1" fmla="*/ 490 h 302"/>
                <a:gd name="T2" fmla="*/ 590 w 1111"/>
                <a:gd name="T3" fmla="*/ 7 h 302"/>
                <a:gd name="T4" fmla="*/ 1111 w 1111"/>
                <a:gd name="T5" fmla="*/ 417 h 302"/>
                <a:gd name="T6" fmla="*/ 0 60000 65536"/>
                <a:gd name="T7" fmla="*/ 0 60000 65536"/>
                <a:gd name="T8" fmla="*/ 0 60000 65536"/>
                <a:gd name="T9" fmla="*/ 0 w 1111"/>
                <a:gd name="T10" fmla="*/ 0 h 302"/>
                <a:gd name="T11" fmla="*/ 1111 w 1111"/>
                <a:gd name="T12" fmla="*/ 302 h 302"/>
              </a:gdLst>
              <a:ahLst/>
              <a:cxnLst>
                <a:cxn ang="T6">
                  <a:pos x="T0" y="T1"/>
                </a:cxn>
                <a:cxn ang="T7">
                  <a:pos x="T2" y="T3"/>
                </a:cxn>
                <a:cxn ang="T8">
                  <a:pos x="T4" y="T5"/>
                </a:cxn>
              </a:cxnLst>
              <a:rect l="T9" t="T10" r="T11" b="T12"/>
              <a:pathLst>
                <a:path w="1111" h="302">
                  <a:moveTo>
                    <a:pt x="0" y="302"/>
                  </a:moveTo>
                  <a:cubicBezTo>
                    <a:pt x="202" y="158"/>
                    <a:pt x="405" y="14"/>
                    <a:pt x="590" y="7"/>
                  </a:cubicBezTo>
                  <a:cubicBezTo>
                    <a:pt x="775" y="0"/>
                    <a:pt x="1043" y="215"/>
                    <a:pt x="1111" y="257"/>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1" name="Freeform 29"/>
            <p:cNvSpPr>
              <a:spLocks/>
            </p:cNvSpPr>
            <p:nvPr/>
          </p:nvSpPr>
          <p:spPr bwMode="auto">
            <a:xfrm>
              <a:off x="1383" y="2402"/>
              <a:ext cx="1134" cy="249"/>
            </a:xfrm>
            <a:custGeom>
              <a:avLst/>
              <a:gdLst>
                <a:gd name="T0" fmla="*/ 0 w 1134"/>
                <a:gd name="T1" fmla="*/ 2 h 321"/>
                <a:gd name="T2" fmla="*/ 590 w 1134"/>
                <a:gd name="T3" fmla="*/ 26 h 321"/>
                <a:gd name="T4" fmla="*/ 1134 w 1134"/>
                <a:gd name="T5" fmla="*/ 0 h 321"/>
                <a:gd name="T6" fmla="*/ 0 60000 65536"/>
                <a:gd name="T7" fmla="*/ 0 60000 65536"/>
                <a:gd name="T8" fmla="*/ 0 60000 65536"/>
                <a:gd name="T9" fmla="*/ 0 w 1134"/>
                <a:gd name="T10" fmla="*/ 0 h 321"/>
                <a:gd name="T11" fmla="*/ 1134 w 1134"/>
                <a:gd name="T12" fmla="*/ 321 h 321"/>
              </a:gdLst>
              <a:ahLst/>
              <a:cxnLst>
                <a:cxn ang="T6">
                  <a:pos x="T0" y="T1"/>
                </a:cxn>
                <a:cxn ang="T7">
                  <a:pos x="T2" y="T3"/>
                </a:cxn>
                <a:cxn ang="T8">
                  <a:pos x="T4" y="T5"/>
                </a:cxn>
              </a:cxnLst>
              <a:rect l="T9" t="T10" r="T11" b="T12"/>
              <a:pathLst>
                <a:path w="1134" h="321">
                  <a:moveTo>
                    <a:pt x="0" y="22"/>
                  </a:moveTo>
                  <a:cubicBezTo>
                    <a:pt x="200" y="171"/>
                    <a:pt x="401" y="321"/>
                    <a:pt x="590" y="317"/>
                  </a:cubicBezTo>
                  <a:cubicBezTo>
                    <a:pt x="779" y="313"/>
                    <a:pt x="1021" y="53"/>
                    <a:pt x="113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2" name="Freeform 30"/>
            <p:cNvSpPr>
              <a:spLocks/>
            </p:cNvSpPr>
            <p:nvPr/>
          </p:nvSpPr>
          <p:spPr bwMode="auto">
            <a:xfrm>
              <a:off x="1905" y="2402"/>
              <a:ext cx="340" cy="158"/>
            </a:xfrm>
            <a:custGeom>
              <a:avLst/>
              <a:gdLst>
                <a:gd name="T0" fmla="*/ 340 w 340"/>
                <a:gd name="T1" fmla="*/ 611 h 136"/>
                <a:gd name="T2" fmla="*/ 113 w 340"/>
                <a:gd name="T3" fmla="*/ 507 h 136"/>
                <a:gd name="T4" fmla="*/ 0 w 340"/>
                <a:gd name="T5" fmla="*/ 0 h 136"/>
                <a:gd name="T6" fmla="*/ 0 60000 65536"/>
                <a:gd name="T7" fmla="*/ 0 60000 65536"/>
                <a:gd name="T8" fmla="*/ 0 60000 65536"/>
                <a:gd name="T9" fmla="*/ 0 w 340"/>
                <a:gd name="T10" fmla="*/ 0 h 136"/>
                <a:gd name="T11" fmla="*/ 340 w 340"/>
                <a:gd name="T12" fmla="*/ 136 h 136"/>
              </a:gdLst>
              <a:ahLst/>
              <a:cxnLst>
                <a:cxn ang="T6">
                  <a:pos x="T0" y="T1"/>
                </a:cxn>
                <a:cxn ang="T7">
                  <a:pos x="T2" y="T3"/>
                </a:cxn>
                <a:cxn ang="T8">
                  <a:pos x="T4" y="T5"/>
                </a:cxn>
              </a:cxnLst>
              <a:rect l="T9" t="T10" r="T11" b="T12"/>
              <a:pathLst>
                <a:path w="340" h="136">
                  <a:moveTo>
                    <a:pt x="340" y="136"/>
                  </a:moveTo>
                  <a:cubicBezTo>
                    <a:pt x="255" y="136"/>
                    <a:pt x="170" y="136"/>
                    <a:pt x="113" y="113"/>
                  </a:cubicBezTo>
                  <a:cubicBezTo>
                    <a:pt x="56" y="90"/>
                    <a:pt x="23" y="19"/>
                    <a:pt x="0"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3" name="Freeform 31"/>
            <p:cNvSpPr>
              <a:spLocks/>
            </p:cNvSpPr>
            <p:nvPr/>
          </p:nvSpPr>
          <p:spPr bwMode="auto">
            <a:xfrm>
              <a:off x="1927" y="1812"/>
              <a:ext cx="205" cy="294"/>
            </a:xfrm>
            <a:custGeom>
              <a:avLst/>
              <a:gdLst>
                <a:gd name="T0" fmla="*/ 0 w 205"/>
                <a:gd name="T1" fmla="*/ 109 h 328"/>
                <a:gd name="T2" fmla="*/ 46 w 205"/>
                <a:gd name="T3" fmla="*/ 49 h 328"/>
                <a:gd name="T4" fmla="*/ 205 w 205"/>
                <a:gd name="T5" fmla="*/ 27 h 328"/>
                <a:gd name="T6" fmla="*/ 0 60000 65536"/>
                <a:gd name="T7" fmla="*/ 0 60000 65536"/>
                <a:gd name="T8" fmla="*/ 0 60000 65536"/>
                <a:gd name="T9" fmla="*/ 0 w 205"/>
                <a:gd name="T10" fmla="*/ 0 h 328"/>
                <a:gd name="T11" fmla="*/ 205 w 205"/>
                <a:gd name="T12" fmla="*/ 328 h 328"/>
              </a:gdLst>
              <a:ahLst/>
              <a:cxnLst>
                <a:cxn ang="T6">
                  <a:pos x="T0" y="T1"/>
                </a:cxn>
                <a:cxn ang="T7">
                  <a:pos x="T2" y="T3"/>
                </a:cxn>
                <a:cxn ang="T8">
                  <a:pos x="T4" y="T5"/>
                </a:cxn>
              </a:cxnLst>
              <a:rect l="T9" t="T10" r="T11" b="T12"/>
              <a:pathLst>
                <a:path w="205" h="328">
                  <a:moveTo>
                    <a:pt x="0" y="328"/>
                  </a:moveTo>
                  <a:cubicBezTo>
                    <a:pt x="6" y="258"/>
                    <a:pt x="12" y="188"/>
                    <a:pt x="46" y="147"/>
                  </a:cubicBezTo>
                  <a:cubicBezTo>
                    <a:pt x="80" y="106"/>
                    <a:pt x="148" y="0"/>
                    <a:pt x="205" y="79"/>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44" name="Text Box 32"/>
            <p:cNvSpPr txBox="1">
              <a:spLocks noChangeArrowheads="1"/>
            </p:cNvSpPr>
            <p:nvPr/>
          </p:nvSpPr>
          <p:spPr bwMode="auto">
            <a:xfrm>
              <a:off x="2177" y="2288"/>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h</a:t>
              </a:r>
              <a:r>
                <a:rPr lang="el-GR">
                  <a:cs typeface="Arial" charset="0"/>
                </a:rPr>
                <a:t>ν</a:t>
              </a:r>
            </a:p>
          </p:txBody>
        </p:sp>
      </p:grpSp>
      <p:grpSp>
        <p:nvGrpSpPr>
          <p:cNvPr id="6" name="Group 33"/>
          <p:cNvGrpSpPr>
            <a:grpSpLocks/>
          </p:cNvGrpSpPr>
          <p:nvPr/>
        </p:nvGrpSpPr>
        <p:grpSpPr bwMode="auto">
          <a:xfrm>
            <a:off x="4284663" y="2768600"/>
            <a:ext cx="4679950" cy="1979613"/>
            <a:chOff x="2699" y="1744"/>
            <a:chExt cx="2948" cy="1247"/>
          </a:xfrm>
        </p:grpSpPr>
        <p:sp>
          <p:nvSpPr>
            <p:cNvPr id="4127" name="Rectangle 34"/>
            <p:cNvSpPr>
              <a:spLocks noChangeArrowheads="1"/>
            </p:cNvSpPr>
            <p:nvPr/>
          </p:nvSpPr>
          <p:spPr bwMode="auto">
            <a:xfrm>
              <a:off x="2744" y="2197"/>
              <a:ext cx="2359" cy="79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128" name="Text Box 35"/>
            <p:cNvSpPr txBox="1">
              <a:spLocks noChangeArrowheads="1"/>
            </p:cNvSpPr>
            <p:nvPr/>
          </p:nvSpPr>
          <p:spPr bwMode="auto">
            <a:xfrm>
              <a:off x="3901" y="2356"/>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t>HNO</a:t>
              </a:r>
              <a:r>
                <a:rPr lang="en-GB" sz="2000" baseline="-25000"/>
                <a:t>3</a:t>
              </a:r>
            </a:p>
          </p:txBody>
        </p:sp>
        <p:sp>
          <p:nvSpPr>
            <p:cNvPr id="4129" name="Text Box 36"/>
            <p:cNvSpPr txBox="1">
              <a:spLocks noChangeArrowheads="1"/>
            </p:cNvSpPr>
            <p:nvPr/>
          </p:nvSpPr>
          <p:spPr bwMode="auto">
            <a:xfrm>
              <a:off x="4717" y="2334"/>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t>NH</a:t>
              </a:r>
              <a:r>
                <a:rPr lang="en-GB" sz="2000" baseline="-25000"/>
                <a:t>3</a:t>
              </a:r>
            </a:p>
          </p:txBody>
        </p:sp>
        <p:sp>
          <p:nvSpPr>
            <p:cNvPr id="4130" name="Text Box 37"/>
            <p:cNvSpPr txBox="1">
              <a:spLocks noChangeArrowheads="1"/>
            </p:cNvSpPr>
            <p:nvPr/>
          </p:nvSpPr>
          <p:spPr bwMode="auto">
            <a:xfrm>
              <a:off x="3129" y="2424"/>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OH</a:t>
              </a:r>
            </a:p>
          </p:txBody>
        </p:sp>
        <p:sp>
          <p:nvSpPr>
            <p:cNvPr id="4131" name="Line 38"/>
            <p:cNvSpPr>
              <a:spLocks noChangeShapeType="1"/>
            </p:cNvSpPr>
            <p:nvPr/>
          </p:nvSpPr>
          <p:spPr bwMode="auto">
            <a:xfrm>
              <a:off x="2699" y="2265"/>
              <a:ext cx="1134" cy="15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32" name="Line 39"/>
            <p:cNvSpPr>
              <a:spLocks noChangeShapeType="1"/>
            </p:cNvSpPr>
            <p:nvPr/>
          </p:nvSpPr>
          <p:spPr bwMode="auto">
            <a:xfrm flipV="1">
              <a:off x="4354" y="2016"/>
              <a:ext cx="658" cy="31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33" name="Freeform 40"/>
            <p:cNvSpPr>
              <a:spLocks/>
            </p:cNvSpPr>
            <p:nvPr/>
          </p:nvSpPr>
          <p:spPr bwMode="auto">
            <a:xfrm>
              <a:off x="4717" y="2129"/>
              <a:ext cx="159" cy="227"/>
            </a:xfrm>
            <a:custGeom>
              <a:avLst/>
              <a:gdLst>
                <a:gd name="T0" fmla="*/ 2 w 261"/>
                <a:gd name="T1" fmla="*/ 28 h 287"/>
                <a:gd name="T2" fmla="*/ 1 w 261"/>
                <a:gd name="T3" fmla="*/ 14 h 287"/>
                <a:gd name="T4" fmla="*/ 1 w 261"/>
                <a:gd name="T5" fmla="*/ 4 h 287"/>
                <a:gd name="T6" fmla="*/ 0 60000 65536"/>
                <a:gd name="T7" fmla="*/ 0 60000 65536"/>
                <a:gd name="T8" fmla="*/ 0 60000 65536"/>
                <a:gd name="T9" fmla="*/ 0 w 261"/>
                <a:gd name="T10" fmla="*/ 0 h 287"/>
                <a:gd name="T11" fmla="*/ 261 w 261"/>
                <a:gd name="T12" fmla="*/ 287 h 287"/>
              </a:gdLst>
              <a:ahLst/>
              <a:cxnLst>
                <a:cxn ang="T6">
                  <a:pos x="T0" y="T1"/>
                </a:cxn>
                <a:cxn ang="T7">
                  <a:pos x="T2" y="T3"/>
                </a:cxn>
                <a:cxn ang="T8">
                  <a:pos x="T4" y="T5"/>
                </a:cxn>
              </a:cxnLst>
              <a:rect l="T9" t="T10" r="T11" b="T12"/>
              <a:pathLst>
                <a:path w="261" h="287">
                  <a:moveTo>
                    <a:pt x="261" y="287"/>
                  </a:moveTo>
                  <a:cubicBezTo>
                    <a:pt x="164" y="239"/>
                    <a:pt x="68" y="192"/>
                    <a:pt x="34" y="151"/>
                  </a:cubicBezTo>
                  <a:cubicBezTo>
                    <a:pt x="0" y="110"/>
                    <a:pt x="155" y="0"/>
                    <a:pt x="57" y="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34" name="Text Box 41"/>
            <p:cNvSpPr txBox="1">
              <a:spLocks noChangeArrowheads="1"/>
            </p:cNvSpPr>
            <p:nvPr/>
          </p:nvSpPr>
          <p:spPr bwMode="auto">
            <a:xfrm>
              <a:off x="4604" y="2696"/>
              <a:ext cx="4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b="1">
                  <a:solidFill>
                    <a:srgbClr val="FF9900"/>
                  </a:solidFill>
                </a:rPr>
                <a:t>day</a:t>
              </a:r>
            </a:p>
          </p:txBody>
        </p:sp>
        <p:sp>
          <p:nvSpPr>
            <p:cNvPr id="4135" name="Text Box 42"/>
            <p:cNvSpPr txBox="1">
              <a:spLocks noChangeArrowheads="1"/>
            </p:cNvSpPr>
            <p:nvPr/>
          </p:nvSpPr>
          <p:spPr bwMode="auto">
            <a:xfrm>
              <a:off x="5057" y="1744"/>
              <a:ext cx="5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t>nitrate aerosol</a:t>
              </a:r>
            </a:p>
          </p:txBody>
        </p:sp>
      </p:grpSp>
      <p:grpSp>
        <p:nvGrpSpPr>
          <p:cNvPr id="7" name="Group 43"/>
          <p:cNvGrpSpPr>
            <a:grpSpLocks/>
          </p:cNvGrpSpPr>
          <p:nvPr/>
        </p:nvGrpSpPr>
        <p:grpSpPr bwMode="auto">
          <a:xfrm>
            <a:off x="647700" y="968375"/>
            <a:ext cx="3529013" cy="2519363"/>
            <a:chOff x="408" y="610"/>
            <a:chExt cx="2223" cy="1587"/>
          </a:xfrm>
        </p:grpSpPr>
        <p:sp>
          <p:nvSpPr>
            <p:cNvPr id="4120" name="Text Box 44"/>
            <p:cNvSpPr txBox="1">
              <a:spLocks noChangeArrowheads="1"/>
            </p:cNvSpPr>
            <p:nvPr/>
          </p:nvSpPr>
          <p:spPr bwMode="auto">
            <a:xfrm>
              <a:off x="408" y="1290"/>
              <a:ext cx="6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t>HONO</a:t>
              </a:r>
              <a:endParaRPr lang="en-GB" sz="2000" baseline="-25000"/>
            </a:p>
          </p:txBody>
        </p:sp>
        <p:sp>
          <p:nvSpPr>
            <p:cNvPr id="4121" name="Text Box 45"/>
            <p:cNvSpPr txBox="1">
              <a:spLocks noChangeArrowheads="1"/>
            </p:cNvSpPr>
            <p:nvPr/>
          </p:nvSpPr>
          <p:spPr bwMode="auto">
            <a:xfrm>
              <a:off x="1020" y="1630"/>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OH</a:t>
              </a:r>
            </a:p>
          </p:txBody>
        </p:sp>
        <p:sp>
          <p:nvSpPr>
            <p:cNvPr id="4122" name="Line 46"/>
            <p:cNvSpPr>
              <a:spLocks noChangeShapeType="1"/>
            </p:cNvSpPr>
            <p:nvPr/>
          </p:nvSpPr>
          <p:spPr bwMode="auto">
            <a:xfrm flipH="1" flipV="1">
              <a:off x="862" y="1585"/>
              <a:ext cx="385" cy="56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23" name="Line 47"/>
            <p:cNvSpPr>
              <a:spLocks noChangeShapeType="1"/>
            </p:cNvSpPr>
            <p:nvPr/>
          </p:nvSpPr>
          <p:spPr bwMode="auto">
            <a:xfrm flipH="1" flipV="1">
              <a:off x="816" y="1608"/>
              <a:ext cx="386" cy="589"/>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24" name="Text Box 48"/>
            <p:cNvSpPr txBox="1">
              <a:spLocks noChangeArrowheads="1"/>
            </p:cNvSpPr>
            <p:nvPr/>
          </p:nvSpPr>
          <p:spPr bwMode="auto">
            <a:xfrm>
              <a:off x="850" y="1985"/>
              <a:ext cx="3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h</a:t>
              </a:r>
              <a:r>
                <a:rPr lang="el-GR">
                  <a:cs typeface="Arial" charset="0"/>
                </a:rPr>
                <a:t>ν</a:t>
              </a:r>
            </a:p>
          </p:txBody>
        </p:sp>
        <p:sp>
          <p:nvSpPr>
            <p:cNvPr id="4125" name="Freeform 49"/>
            <p:cNvSpPr>
              <a:spLocks/>
            </p:cNvSpPr>
            <p:nvPr/>
          </p:nvSpPr>
          <p:spPr bwMode="auto">
            <a:xfrm>
              <a:off x="839" y="765"/>
              <a:ext cx="1792" cy="1319"/>
            </a:xfrm>
            <a:custGeom>
              <a:avLst/>
              <a:gdLst>
                <a:gd name="T0" fmla="*/ 1792 w 1792"/>
                <a:gd name="T1" fmla="*/ 1319 h 1319"/>
                <a:gd name="T2" fmla="*/ 884 w 1792"/>
                <a:gd name="T3" fmla="*/ 140 h 1319"/>
                <a:gd name="T4" fmla="*/ 0 w 1792"/>
                <a:gd name="T5" fmla="*/ 480 h 1319"/>
                <a:gd name="T6" fmla="*/ 0 60000 65536"/>
                <a:gd name="T7" fmla="*/ 0 60000 65536"/>
                <a:gd name="T8" fmla="*/ 0 60000 65536"/>
                <a:gd name="T9" fmla="*/ 0 w 1792"/>
                <a:gd name="T10" fmla="*/ 0 h 1319"/>
                <a:gd name="T11" fmla="*/ 1792 w 1792"/>
                <a:gd name="T12" fmla="*/ 1319 h 1319"/>
              </a:gdLst>
              <a:ahLst/>
              <a:cxnLst>
                <a:cxn ang="T6">
                  <a:pos x="T0" y="T1"/>
                </a:cxn>
                <a:cxn ang="T7">
                  <a:pos x="T2" y="T3"/>
                </a:cxn>
                <a:cxn ang="T8">
                  <a:pos x="T4" y="T5"/>
                </a:cxn>
              </a:cxnLst>
              <a:rect l="T9" t="T10" r="T11" b="T12"/>
              <a:pathLst>
                <a:path w="1792" h="1319">
                  <a:moveTo>
                    <a:pt x="1792" y="1319"/>
                  </a:moveTo>
                  <a:cubicBezTo>
                    <a:pt x="1487" y="799"/>
                    <a:pt x="1183" y="280"/>
                    <a:pt x="884" y="140"/>
                  </a:cubicBezTo>
                  <a:cubicBezTo>
                    <a:pt x="585" y="0"/>
                    <a:pt x="113" y="420"/>
                    <a:pt x="0" y="48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26" name="Text Box 50"/>
            <p:cNvSpPr txBox="1">
              <a:spLocks noChangeArrowheads="1"/>
            </p:cNvSpPr>
            <p:nvPr/>
          </p:nvSpPr>
          <p:spPr bwMode="auto">
            <a:xfrm>
              <a:off x="635" y="610"/>
              <a:ext cx="6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t>surface reactions</a:t>
              </a:r>
            </a:p>
          </p:txBody>
        </p:sp>
      </p:grpSp>
      <p:sp>
        <p:nvSpPr>
          <p:cNvPr id="4106" name="Text Box 51"/>
          <p:cNvSpPr txBox="1">
            <a:spLocks noChangeArrowheads="1"/>
          </p:cNvSpPr>
          <p:nvPr/>
        </p:nvSpPr>
        <p:spPr bwMode="auto">
          <a:xfrm>
            <a:off x="6659563" y="6200775"/>
            <a:ext cx="2484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adapted from M. Jenkin</a:t>
            </a:r>
          </a:p>
        </p:txBody>
      </p:sp>
      <p:sp>
        <p:nvSpPr>
          <p:cNvPr id="4107" name="Text Box 52"/>
          <p:cNvSpPr txBox="1">
            <a:spLocks noChangeArrowheads="1"/>
          </p:cNvSpPr>
          <p:nvPr/>
        </p:nvSpPr>
        <p:spPr bwMode="auto">
          <a:xfrm>
            <a:off x="1763713" y="5589588"/>
            <a:ext cx="1331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GB"/>
              <a:t>emission</a:t>
            </a:r>
          </a:p>
        </p:txBody>
      </p:sp>
      <p:grpSp>
        <p:nvGrpSpPr>
          <p:cNvPr id="8" name="Group 53"/>
          <p:cNvGrpSpPr>
            <a:grpSpLocks/>
          </p:cNvGrpSpPr>
          <p:nvPr/>
        </p:nvGrpSpPr>
        <p:grpSpPr bwMode="auto">
          <a:xfrm>
            <a:off x="3941763" y="2192338"/>
            <a:ext cx="4397375" cy="3270250"/>
            <a:chOff x="2483" y="1381"/>
            <a:chExt cx="2770" cy="2060"/>
          </a:xfrm>
        </p:grpSpPr>
        <p:sp>
          <p:nvSpPr>
            <p:cNvPr id="4113" name="Line 54"/>
            <p:cNvSpPr>
              <a:spLocks noChangeShapeType="1"/>
            </p:cNvSpPr>
            <p:nvPr/>
          </p:nvSpPr>
          <p:spPr bwMode="auto">
            <a:xfrm>
              <a:off x="3538" y="1835"/>
              <a:ext cx="521" cy="461"/>
            </a:xfrm>
            <a:prstGeom prst="line">
              <a:avLst/>
            </a:prstGeom>
            <a:noFill/>
            <a:ln w="28575">
              <a:solidFill>
                <a:schemeClr val="accent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14" name="Line 55"/>
            <p:cNvSpPr>
              <a:spLocks noChangeShapeType="1"/>
            </p:cNvSpPr>
            <p:nvPr/>
          </p:nvSpPr>
          <p:spPr bwMode="auto">
            <a:xfrm>
              <a:off x="2880" y="1381"/>
              <a:ext cx="317" cy="226"/>
            </a:xfrm>
            <a:prstGeom prst="line">
              <a:avLst/>
            </a:prstGeom>
            <a:noFill/>
            <a:ln w="28575">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15" name="Text Box 56"/>
            <p:cNvSpPr txBox="1">
              <a:spLocks noChangeArrowheads="1"/>
            </p:cNvSpPr>
            <p:nvPr/>
          </p:nvSpPr>
          <p:spPr bwMode="auto">
            <a:xfrm>
              <a:off x="2735" y="3173"/>
              <a:ext cx="794" cy="26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sz="2000">
                  <a:solidFill>
                    <a:schemeClr val="accent2"/>
                  </a:solidFill>
                </a:rPr>
                <a:t>RO</a:t>
              </a:r>
              <a:r>
                <a:rPr lang="en-GB" sz="2000" baseline="-25000">
                  <a:solidFill>
                    <a:schemeClr val="accent2"/>
                  </a:solidFill>
                </a:rPr>
                <a:t>2</a:t>
              </a:r>
              <a:r>
                <a:rPr lang="en-GB" sz="2000">
                  <a:solidFill>
                    <a:schemeClr val="accent2"/>
                  </a:solidFill>
                </a:rPr>
                <a:t>NO</a:t>
              </a:r>
              <a:r>
                <a:rPr lang="en-GB" sz="2000" baseline="-25000">
                  <a:solidFill>
                    <a:schemeClr val="accent2"/>
                  </a:solidFill>
                </a:rPr>
                <a:t>2</a:t>
              </a:r>
            </a:p>
          </p:txBody>
        </p:sp>
        <p:sp>
          <p:nvSpPr>
            <p:cNvPr id="4116" name="Line 57"/>
            <p:cNvSpPr>
              <a:spLocks noChangeShapeType="1"/>
            </p:cNvSpPr>
            <p:nvPr/>
          </p:nvSpPr>
          <p:spPr bwMode="auto">
            <a:xfrm>
              <a:off x="2667" y="2413"/>
              <a:ext cx="363" cy="71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17" name="Line 58"/>
            <p:cNvSpPr>
              <a:spLocks noChangeShapeType="1"/>
            </p:cNvSpPr>
            <p:nvPr/>
          </p:nvSpPr>
          <p:spPr bwMode="auto">
            <a:xfrm>
              <a:off x="2570" y="2414"/>
              <a:ext cx="347" cy="691"/>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118" name="Text Box 59"/>
            <p:cNvSpPr txBox="1">
              <a:spLocks noChangeArrowheads="1"/>
            </p:cNvSpPr>
            <p:nvPr/>
          </p:nvSpPr>
          <p:spPr bwMode="auto">
            <a:xfrm>
              <a:off x="2483" y="2878"/>
              <a:ext cx="3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chemeClr val="accent2"/>
                  </a:solidFill>
                </a:rPr>
                <a:t>RO</a:t>
              </a:r>
              <a:r>
                <a:rPr lang="en-GB" baseline="-25000">
                  <a:solidFill>
                    <a:schemeClr val="accent2"/>
                  </a:solidFill>
                </a:rPr>
                <a:t>2</a:t>
              </a:r>
            </a:p>
          </p:txBody>
        </p:sp>
        <p:sp>
          <p:nvSpPr>
            <p:cNvPr id="4119" name="Text Box 60"/>
            <p:cNvSpPr txBox="1">
              <a:spLocks noChangeArrowheads="1"/>
            </p:cNvSpPr>
            <p:nvPr/>
          </p:nvSpPr>
          <p:spPr bwMode="auto">
            <a:xfrm>
              <a:off x="3620" y="3203"/>
              <a:ext cx="16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solidFill>
                    <a:schemeClr val="accent2"/>
                  </a:solidFill>
                </a:rPr>
                <a:t>e.g. PANs =&gt; transport</a:t>
              </a:r>
            </a:p>
          </p:txBody>
        </p:sp>
      </p:grpSp>
      <p:grpSp>
        <p:nvGrpSpPr>
          <p:cNvPr id="9" name="Group 61"/>
          <p:cNvGrpSpPr>
            <a:grpSpLocks/>
          </p:cNvGrpSpPr>
          <p:nvPr/>
        </p:nvGrpSpPr>
        <p:grpSpPr bwMode="auto">
          <a:xfrm>
            <a:off x="4330700" y="3756025"/>
            <a:ext cx="2187575" cy="919163"/>
            <a:chOff x="2728" y="2366"/>
            <a:chExt cx="1378" cy="579"/>
          </a:xfrm>
        </p:grpSpPr>
        <p:sp>
          <p:nvSpPr>
            <p:cNvPr id="4110" name="Line 62"/>
            <p:cNvSpPr>
              <a:spLocks noChangeShapeType="1"/>
            </p:cNvSpPr>
            <p:nvPr/>
          </p:nvSpPr>
          <p:spPr bwMode="auto">
            <a:xfrm>
              <a:off x="2728" y="2366"/>
              <a:ext cx="773" cy="41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11" name="Text Box 63"/>
            <p:cNvSpPr txBox="1">
              <a:spLocks noChangeArrowheads="1"/>
            </p:cNvSpPr>
            <p:nvPr/>
          </p:nvSpPr>
          <p:spPr bwMode="auto">
            <a:xfrm>
              <a:off x="3501" y="2733"/>
              <a:ext cx="6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GB"/>
                <a:t>HOONO</a:t>
              </a:r>
            </a:p>
          </p:txBody>
        </p:sp>
        <p:sp>
          <p:nvSpPr>
            <p:cNvPr id="4112" name="Line 64"/>
            <p:cNvSpPr>
              <a:spLocks noChangeShapeType="1"/>
            </p:cNvSpPr>
            <p:nvPr/>
          </p:nvSpPr>
          <p:spPr bwMode="auto">
            <a:xfrm flipV="1">
              <a:off x="3863" y="2603"/>
              <a:ext cx="203" cy="13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7D53545-313E-4A7B-BAB0-CA13E4829A43}" type="slidenum">
              <a:rPr lang="de-DE" sz="1200" smtClean="0">
                <a:solidFill>
                  <a:schemeClr val="bg1"/>
                </a:solidFill>
              </a:rPr>
              <a:pPr eaLnBrk="1" hangingPunct="1"/>
              <a:t>30</a:t>
            </a:fld>
            <a:endParaRPr lang="de-DE" sz="1200" smtClean="0">
              <a:solidFill>
                <a:schemeClr val="bg1"/>
              </a:solidFill>
            </a:endParaRPr>
          </a:p>
        </p:txBody>
      </p:sp>
      <p:sp>
        <p:nvSpPr>
          <p:cNvPr id="31748"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Trends: The Global Picture</a:t>
            </a:r>
          </a:p>
        </p:txBody>
      </p:sp>
      <p:sp>
        <p:nvSpPr>
          <p:cNvPr id="31749" name="Rectangle 3"/>
          <p:cNvSpPr>
            <a:spLocks noGrp="1" noChangeArrowheads="1"/>
          </p:cNvSpPr>
          <p:nvPr>
            <p:ph type="body" idx="1"/>
          </p:nvPr>
        </p:nvSpPr>
        <p:spPr>
          <a:xfrm>
            <a:off x="7667625" y="5967413"/>
            <a:ext cx="1019175" cy="158750"/>
          </a:xfrm>
        </p:spPr>
        <p:txBody>
          <a:bodyPr/>
          <a:lstStyle/>
          <a:p>
            <a:pPr eaLnBrk="1" hangingPunct="1"/>
            <a:endParaRPr lang="en-GB" smtClean="0"/>
          </a:p>
        </p:txBody>
      </p:sp>
      <p:sp>
        <p:nvSpPr>
          <p:cNvPr id="31750" name="Rectangle 4"/>
          <p:cNvSpPr>
            <a:spLocks noChangeArrowheads="1"/>
          </p:cNvSpPr>
          <p:nvPr/>
        </p:nvSpPr>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endParaRPr lang="en-GB" sz="2000"/>
          </a:p>
        </p:txBody>
      </p:sp>
      <p:sp>
        <p:nvSpPr>
          <p:cNvPr id="31751" name="Text Box 5"/>
          <p:cNvSpPr txBox="1">
            <a:spLocks noChangeArrowheads="1"/>
          </p:cNvSpPr>
          <p:nvPr/>
        </p:nvSpPr>
        <p:spPr bwMode="auto">
          <a:xfrm>
            <a:off x="5003800" y="4365625"/>
            <a:ext cx="3960813" cy="94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chemeClr val="tx1"/>
              </a:buClr>
              <a:buSzPts val="1400"/>
              <a:buFont typeface="Arial" charset="0"/>
              <a:buChar char="•"/>
            </a:pPr>
            <a:r>
              <a:rPr lang="en-GB" sz="1400"/>
              <a:t>NO</a:t>
            </a:r>
            <a:r>
              <a:rPr lang="en-GB" sz="1400" baseline="-25000"/>
              <a:t>2</a:t>
            </a:r>
            <a:r>
              <a:rPr lang="en-GB" sz="1400"/>
              <a:t> reductions in Europe and parts of the US</a:t>
            </a:r>
          </a:p>
          <a:p>
            <a:pPr>
              <a:buClr>
                <a:schemeClr val="tx1"/>
              </a:buClr>
              <a:buSzPts val="1400"/>
              <a:buFont typeface="Arial" charset="0"/>
              <a:buChar char="•"/>
            </a:pPr>
            <a:r>
              <a:rPr lang="en-GB" sz="1400"/>
              <a:t>strong increase over China</a:t>
            </a:r>
          </a:p>
          <a:p>
            <a:pPr>
              <a:buClr>
                <a:schemeClr val="tx1"/>
              </a:buClr>
              <a:buSzPts val="1400"/>
              <a:buFont typeface="Arial" charset="0"/>
              <a:buChar char="•"/>
            </a:pPr>
            <a:r>
              <a:rPr lang="en-GB" sz="1400"/>
              <a:t>consistent with significant NO</a:t>
            </a:r>
            <a:r>
              <a:rPr lang="en-GB" sz="1400" baseline="-25000"/>
              <a:t>x</a:t>
            </a:r>
            <a:r>
              <a:rPr lang="en-GB" sz="1400"/>
              <a:t> emission changes</a:t>
            </a:r>
            <a:endParaRPr lang="en-GB" sz="2000" b="1">
              <a:solidFill>
                <a:schemeClr val="accent2"/>
              </a:solidFill>
            </a:endParaRPr>
          </a:p>
        </p:txBody>
      </p:sp>
      <p:sp>
        <p:nvSpPr>
          <p:cNvPr id="31752" name="Text Box 6"/>
          <p:cNvSpPr txBox="1">
            <a:spLocks noChangeArrowheads="1"/>
          </p:cNvSpPr>
          <p:nvPr/>
        </p:nvSpPr>
        <p:spPr bwMode="auto">
          <a:xfrm>
            <a:off x="179388" y="4365625"/>
            <a:ext cx="4464050" cy="11557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176213" indent="-17621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chemeClr val="tx1"/>
              </a:buClr>
              <a:buSzPts val="1400"/>
              <a:buFont typeface="Arial" charset="0"/>
              <a:buChar char="•"/>
            </a:pPr>
            <a:r>
              <a:rPr lang="en-GB" sz="1400"/>
              <a:t>7 years of GOME satellite data</a:t>
            </a:r>
          </a:p>
          <a:p>
            <a:pPr>
              <a:buClr>
                <a:schemeClr val="tx1"/>
              </a:buClr>
              <a:buSzPts val="1400"/>
              <a:buFont typeface="Arial" charset="0"/>
              <a:buChar char="•"/>
            </a:pPr>
            <a:r>
              <a:rPr lang="en-GB" sz="1400"/>
              <a:t>DOAS retrieval + CTM-stratospheric correction</a:t>
            </a:r>
          </a:p>
          <a:p>
            <a:pPr>
              <a:buClr>
                <a:schemeClr val="tx1"/>
              </a:buClr>
              <a:buSzPts val="1400"/>
              <a:buFont typeface="Arial" charset="0"/>
              <a:buChar char="•"/>
            </a:pPr>
            <a:r>
              <a:rPr lang="en-GB" sz="1400"/>
              <a:t>seasonal and local AMF based on </a:t>
            </a:r>
            <a:br>
              <a:rPr lang="en-GB" sz="1400"/>
            </a:br>
            <a:r>
              <a:rPr lang="en-GB" sz="1400"/>
              <a:t>1997 MOART-2 run</a:t>
            </a:r>
          </a:p>
          <a:p>
            <a:pPr>
              <a:buClr>
                <a:schemeClr val="tx1"/>
              </a:buClr>
              <a:buSzPts val="1400"/>
              <a:buFont typeface="Arial" charset="0"/>
              <a:buChar char="•"/>
            </a:pPr>
            <a:r>
              <a:rPr lang="en-GB" sz="1400"/>
              <a:t>cloud screening</a:t>
            </a:r>
            <a:endParaRPr lang="en-GB" sz="2000" b="1">
              <a:solidFill>
                <a:schemeClr val="accent2"/>
              </a:solidFill>
            </a:endParaRPr>
          </a:p>
        </p:txBody>
      </p:sp>
      <p:grpSp>
        <p:nvGrpSpPr>
          <p:cNvPr id="31753" name="Group 7"/>
          <p:cNvGrpSpPr>
            <a:grpSpLocks/>
          </p:cNvGrpSpPr>
          <p:nvPr/>
        </p:nvGrpSpPr>
        <p:grpSpPr bwMode="auto">
          <a:xfrm>
            <a:off x="179388" y="766763"/>
            <a:ext cx="7680325" cy="3598862"/>
            <a:chOff x="249" y="346"/>
            <a:chExt cx="4838" cy="2738"/>
          </a:xfrm>
        </p:grpSpPr>
        <p:grpSp>
          <p:nvGrpSpPr>
            <p:cNvPr id="31755" name="Group 8"/>
            <p:cNvGrpSpPr>
              <a:grpSpLocks/>
            </p:cNvGrpSpPr>
            <p:nvPr/>
          </p:nvGrpSpPr>
          <p:grpSpPr bwMode="auto">
            <a:xfrm>
              <a:off x="249" y="572"/>
              <a:ext cx="4838" cy="2512"/>
              <a:chOff x="249" y="572"/>
              <a:chExt cx="4838" cy="2512"/>
            </a:xfrm>
          </p:grpSpPr>
          <p:pic>
            <p:nvPicPr>
              <p:cNvPr id="31757" name="Picture 9" descr="RICHTER_NATURE_20050901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572"/>
                <a:ext cx="4838"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0"/>
              <p:cNvSpPr txBox="1">
                <a:spLocks noChangeArrowheads="1"/>
              </p:cNvSpPr>
              <p:nvPr/>
            </p:nvSpPr>
            <p:spPr bwMode="auto">
              <a:xfrm>
                <a:off x="657" y="663"/>
                <a:ext cx="817" cy="270"/>
              </a:xfrm>
              <a:prstGeom prst="rect">
                <a:avLst/>
              </a:prstGeom>
              <a:solidFill>
                <a:schemeClr val="bg1"/>
              </a:solidFill>
              <a:ln w="19050">
                <a:solidFill>
                  <a:schemeClr val="tx1"/>
                </a:solidFill>
                <a:miter lim="800000"/>
                <a:headEnd/>
                <a:tailEnd/>
              </a:ln>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b="1"/>
                  <a:t>1996 - 2002</a:t>
                </a:r>
                <a:endParaRPr lang="en-GB" sz="2000" b="1">
                  <a:solidFill>
                    <a:schemeClr val="accent2"/>
                  </a:solidFill>
                </a:endParaRPr>
              </a:p>
            </p:txBody>
          </p:sp>
        </p:grpSp>
        <p:sp>
          <p:nvSpPr>
            <p:cNvPr id="31756" name="Text Box 11"/>
            <p:cNvSpPr txBox="1">
              <a:spLocks noChangeArrowheads="1"/>
            </p:cNvSpPr>
            <p:nvPr/>
          </p:nvSpPr>
          <p:spPr bwMode="auto">
            <a:xfrm>
              <a:off x="567" y="346"/>
              <a:ext cx="353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1800" b="1"/>
                <a:t>GOME annual changes in tropospheric  NO</a:t>
              </a:r>
              <a:r>
                <a:rPr lang="en-GB" sz="1800" b="1" baseline="-25000"/>
                <a:t>2</a:t>
              </a:r>
              <a:endParaRPr lang="en-GB" sz="2000" b="1">
                <a:solidFill>
                  <a:schemeClr val="accent2"/>
                </a:solidFill>
              </a:endParaRPr>
            </a:p>
          </p:txBody>
        </p:sp>
      </p:grpSp>
      <p:pic>
        <p:nvPicPr>
          <p:cNvPr id="164881" name="Picture 17" descr="RICHTER_NATURE_20050901_FIG3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213" y="1290638"/>
            <a:ext cx="5486400" cy="3952875"/>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sp>
        <p:nvSpPr>
          <p:cNvPr id="15" name="Rectangle 19"/>
          <p:cNvSpPr>
            <a:spLocks noChangeArrowheads="1"/>
          </p:cNvSpPr>
          <p:nvPr/>
        </p:nvSpPr>
        <p:spPr bwMode="auto">
          <a:xfrm>
            <a:off x="156441" y="6163876"/>
            <a:ext cx="765786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GB" sz="1200" dirty="0"/>
              <a:t>A. Richter et al., </a:t>
            </a:r>
            <a:r>
              <a:rPr lang="de-DE" sz="1200" dirty="0" err="1"/>
              <a:t>Increase</a:t>
            </a:r>
            <a:r>
              <a:rPr lang="de-DE" sz="1200" dirty="0"/>
              <a:t> in </a:t>
            </a:r>
            <a:r>
              <a:rPr lang="de-DE" sz="1200" dirty="0" err="1"/>
              <a:t>tropospheric</a:t>
            </a:r>
            <a:r>
              <a:rPr lang="de-DE" sz="1200" dirty="0"/>
              <a:t> </a:t>
            </a:r>
            <a:r>
              <a:rPr lang="de-DE" sz="1200" dirty="0" err="1"/>
              <a:t>nitrogen</a:t>
            </a:r>
            <a:r>
              <a:rPr lang="de-DE" sz="1200" dirty="0"/>
              <a:t> </a:t>
            </a:r>
            <a:r>
              <a:rPr lang="de-DE" sz="1200" dirty="0" err="1"/>
              <a:t>dioxide</a:t>
            </a:r>
            <a:r>
              <a:rPr lang="de-DE" sz="1200" dirty="0"/>
              <a:t> </a:t>
            </a:r>
            <a:r>
              <a:rPr lang="de-DE" sz="1200" dirty="0" err="1"/>
              <a:t>over</a:t>
            </a:r>
            <a:r>
              <a:rPr lang="de-DE" sz="1200" dirty="0"/>
              <a:t> China </a:t>
            </a:r>
            <a:r>
              <a:rPr lang="de-DE" sz="1200" dirty="0" err="1"/>
              <a:t>observed</a:t>
            </a:r>
            <a:r>
              <a:rPr lang="de-DE" sz="1200" dirty="0"/>
              <a:t> </a:t>
            </a:r>
            <a:r>
              <a:rPr lang="de-DE" sz="1200" dirty="0" err="1"/>
              <a:t>from</a:t>
            </a:r>
            <a:r>
              <a:rPr lang="de-DE" sz="1200" dirty="0"/>
              <a:t> </a:t>
            </a:r>
            <a:r>
              <a:rPr lang="de-DE" sz="1200" dirty="0" err="1"/>
              <a:t>space</a:t>
            </a:r>
            <a:r>
              <a:rPr lang="de-DE" sz="1200" dirty="0"/>
              <a:t>, </a:t>
            </a:r>
            <a:r>
              <a:rPr lang="de-DE" sz="1200" i="1" dirty="0"/>
              <a:t>Nature</a:t>
            </a:r>
            <a:r>
              <a:rPr lang="de-DE" sz="1200" dirty="0"/>
              <a:t>, </a:t>
            </a:r>
            <a:r>
              <a:rPr lang="de-DE" sz="1200" b="1" dirty="0"/>
              <a:t>437</a:t>
            </a:r>
            <a:r>
              <a:rPr lang="en-GB" sz="1200" b="1" dirty="0"/>
              <a:t> </a:t>
            </a:r>
            <a:r>
              <a:rPr lang="en-GB" sz="1200" dirty="0"/>
              <a:t>2005</a:t>
            </a:r>
            <a:r>
              <a:rPr lang="en-GB" sz="1200" b="1" dirty="0"/>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45D9335-A2EF-4987-8CED-D95D73C113D6}" type="slidenum">
              <a:rPr lang="de-DE" sz="1200" smtClean="0">
                <a:solidFill>
                  <a:schemeClr val="bg1"/>
                </a:solidFill>
              </a:rPr>
              <a:pPr eaLnBrk="1" hangingPunct="1"/>
              <a:t>31</a:t>
            </a:fld>
            <a:endParaRPr lang="de-DE" sz="1200" smtClean="0">
              <a:solidFill>
                <a:schemeClr val="bg1"/>
              </a:solidFill>
            </a:endParaRPr>
          </a:p>
        </p:txBody>
      </p:sp>
      <p:sp>
        <p:nvSpPr>
          <p:cNvPr id="32771" name="Rectangle 19"/>
          <p:cNvSpPr>
            <a:spLocks noChangeArrowheads="1"/>
          </p:cNvSpPr>
          <p:nvPr/>
        </p:nvSpPr>
        <p:spPr bwMode="auto">
          <a:xfrm>
            <a:off x="156441" y="6163876"/>
            <a:ext cx="765786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GB" sz="1200" dirty="0"/>
              <a:t>A. Richter et al., </a:t>
            </a:r>
            <a:r>
              <a:rPr lang="de-DE" sz="1200" dirty="0" err="1"/>
              <a:t>Increase</a:t>
            </a:r>
            <a:r>
              <a:rPr lang="de-DE" sz="1200" dirty="0"/>
              <a:t> in </a:t>
            </a:r>
            <a:r>
              <a:rPr lang="de-DE" sz="1200" dirty="0" err="1"/>
              <a:t>tropospheric</a:t>
            </a:r>
            <a:r>
              <a:rPr lang="de-DE" sz="1200" dirty="0"/>
              <a:t> </a:t>
            </a:r>
            <a:r>
              <a:rPr lang="de-DE" sz="1200" dirty="0" err="1"/>
              <a:t>nitrogen</a:t>
            </a:r>
            <a:r>
              <a:rPr lang="de-DE" sz="1200" dirty="0"/>
              <a:t> </a:t>
            </a:r>
            <a:r>
              <a:rPr lang="de-DE" sz="1200" dirty="0" err="1"/>
              <a:t>dioxide</a:t>
            </a:r>
            <a:r>
              <a:rPr lang="de-DE" sz="1200" dirty="0"/>
              <a:t> </a:t>
            </a:r>
            <a:r>
              <a:rPr lang="de-DE" sz="1200" dirty="0" err="1"/>
              <a:t>over</a:t>
            </a:r>
            <a:r>
              <a:rPr lang="de-DE" sz="1200" dirty="0"/>
              <a:t> China </a:t>
            </a:r>
            <a:r>
              <a:rPr lang="de-DE" sz="1200" dirty="0" err="1"/>
              <a:t>observed</a:t>
            </a:r>
            <a:r>
              <a:rPr lang="de-DE" sz="1200" dirty="0"/>
              <a:t> </a:t>
            </a:r>
            <a:r>
              <a:rPr lang="de-DE" sz="1200" dirty="0" err="1"/>
              <a:t>from</a:t>
            </a:r>
            <a:r>
              <a:rPr lang="de-DE" sz="1200" dirty="0"/>
              <a:t> </a:t>
            </a:r>
            <a:r>
              <a:rPr lang="de-DE" sz="1200" dirty="0" err="1"/>
              <a:t>space</a:t>
            </a:r>
            <a:r>
              <a:rPr lang="de-DE" sz="1200" dirty="0"/>
              <a:t>, </a:t>
            </a:r>
            <a:r>
              <a:rPr lang="de-DE" sz="1200" i="1" dirty="0"/>
              <a:t>Nature</a:t>
            </a:r>
            <a:r>
              <a:rPr lang="de-DE" sz="1200" dirty="0"/>
              <a:t>, </a:t>
            </a:r>
            <a:r>
              <a:rPr lang="de-DE" sz="1200" b="1" dirty="0"/>
              <a:t>437</a:t>
            </a:r>
            <a:r>
              <a:rPr lang="en-GB" sz="1200" b="1" dirty="0"/>
              <a:t> </a:t>
            </a:r>
            <a:r>
              <a:rPr lang="en-GB" sz="1200" dirty="0"/>
              <a:t>2005</a:t>
            </a:r>
            <a:r>
              <a:rPr lang="en-GB" sz="1200" b="1" dirty="0"/>
              <a:t> </a:t>
            </a:r>
          </a:p>
        </p:txBody>
      </p:sp>
      <p:sp>
        <p:nvSpPr>
          <p:cNvPr id="32772"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Trends: The Global Picture</a:t>
            </a:r>
          </a:p>
        </p:txBody>
      </p:sp>
      <p:sp>
        <p:nvSpPr>
          <p:cNvPr id="32773" name="Rectangle 3"/>
          <p:cNvSpPr>
            <a:spLocks noGrp="1" noChangeArrowheads="1"/>
          </p:cNvSpPr>
          <p:nvPr>
            <p:ph type="body" idx="1"/>
          </p:nvPr>
        </p:nvSpPr>
        <p:spPr>
          <a:xfrm>
            <a:off x="7667625" y="5967413"/>
            <a:ext cx="1019175" cy="158750"/>
          </a:xfrm>
        </p:spPr>
        <p:txBody>
          <a:bodyPr/>
          <a:lstStyle/>
          <a:p>
            <a:pPr eaLnBrk="1" hangingPunct="1"/>
            <a:endParaRPr lang="en-GB" smtClean="0"/>
          </a:p>
        </p:txBody>
      </p:sp>
      <p:sp>
        <p:nvSpPr>
          <p:cNvPr id="32774" name="Rectangle 4"/>
          <p:cNvSpPr>
            <a:spLocks noChangeArrowheads="1"/>
          </p:cNvSpPr>
          <p:nvPr/>
        </p:nvSpPr>
        <p:spPr bwMode="auto">
          <a:xfrm>
            <a:off x="304800" y="12192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endParaRPr lang="en-GB" sz="2000"/>
          </a:p>
        </p:txBody>
      </p:sp>
      <p:sp>
        <p:nvSpPr>
          <p:cNvPr id="32775" name="Text Box 5"/>
          <p:cNvSpPr txBox="1">
            <a:spLocks noChangeArrowheads="1"/>
          </p:cNvSpPr>
          <p:nvPr/>
        </p:nvSpPr>
        <p:spPr bwMode="auto">
          <a:xfrm>
            <a:off x="5003800" y="4365625"/>
            <a:ext cx="3960813" cy="94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chemeClr val="tx1"/>
              </a:buClr>
              <a:buSzPts val="1400"/>
              <a:buFont typeface="Arial" charset="0"/>
              <a:buChar char="•"/>
            </a:pPr>
            <a:r>
              <a:rPr lang="en-GB" sz="1400"/>
              <a:t>NO</a:t>
            </a:r>
            <a:r>
              <a:rPr lang="en-GB" sz="1400" baseline="-25000"/>
              <a:t>2</a:t>
            </a:r>
            <a:r>
              <a:rPr lang="en-GB" sz="1400"/>
              <a:t> reductions in Europe and parts of the US</a:t>
            </a:r>
          </a:p>
          <a:p>
            <a:pPr>
              <a:buClr>
                <a:schemeClr val="tx1"/>
              </a:buClr>
              <a:buSzPts val="1400"/>
              <a:buFont typeface="Arial" charset="0"/>
              <a:buChar char="•"/>
            </a:pPr>
            <a:r>
              <a:rPr lang="en-GB" sz="1400"/>
              <a:t>strong increase over China</a:t>
            </a:r>
          </a:p>
          <a:p>
            <a:pPr>
              <a:buClr>
                <a:schemeClr val="tx1"/>
              </a:buClr>
              <a:buSzPts val="1400"/>
              <a:buFont typeface="Arial" charset="0"/>
              <a:buChar char="•"/>
            </a:pPr>
            <a:r>
              <a:rPr lang="en-GB" sz="1400"/>
              <a:t>consistent with significant NO</a:t>
            </a:r>
            <a:r>
              <a:rPr lang="en-GB" sz="1400" baseline="-25000"/>
              <a:t>x</a:t>
            </a:r>
            <a:r>
              <a:rPr lang="en-GB" sz="1400"/>
              <a:t> emission changes</a:t>
            </a:r>
            <a:endParaRPr lang="en-GB" sz="2000" b="1">
              <a:solidFill>
                <a:schemeClr val="accent2"/>
              </a:solidFill>
            </a:endParaRPr>
          </a:p>
        </p:txBody>
      </p:sp>
      <p:sp>
        <p:nvSpPr>
          <p:cNvPr id="32776" name="Text Box 6"/>
          <p:cNvSpPr txBox="1">
            <a:spLocks noChangeArrowheads="1"/>
          </p:cNvSpPr>
          <p:nvPr/>
        </p:nvSpPr>
        <p:spPr bwMode="auto">
          <a:xfrm>
            <a:off x="179388" y="4365625"/>
            <a:ext cx="4464050" cy="115570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176213" indent="-17621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Clr>
                <a:schemeClr val="tx1"/>
              </a:buClr>
              <a:buSzPts val="1400"/>
              <a:buFont typeface="Arial" charset="0"/>
              <a:buChar char="•"/>
            </a:pPr>
            <a:r>
              <a:rPr lang="en-GB" sz="1400"/>
              <a:t>7 years of GOME satellite data</a:t>
            </a:r>
          </a:p>
          <a:p>
            <a:pPr>
              <a:buClr>
                <a:schemeClr val="tx1"/>
              </a:buClr>
              <a:buSzPts val="1400"/>
              <a:buFont typeface="Arial" charset="0"/>
              <a:buChar char="•"/>
            </a:pPr>
            <a:r>
              <a:rPr lang="en-GB" sz="1400"/>
              <a:t>DOAS retrieval + CTM-stratospheric correction</a:t>
            </a:r>
          </a:p>
          <a:p>
            <a:pPr>
              <a:buClr>
                <a:schemeClr val="tx1"/>
              </a:buClr>
              <a:buSzPts val="1400"/>
              <a:buFont typeface="Arial" charset="0"/>
              <a:buChar char="•"/>
            </a:pPr>
            <a:r>
              <a:rPr lang="en-GB" sz="1400"/>
              <a:t>seasonal and local AMF based on </a:t>
            </a:r>
            <a:br>
              <a:rPr lang="en-GB" sz="1400"/>
            </a:br>
            <a:r>
              <a:rPr lang="en-GB" sz="1400"/>
              <a:t>1997 MOART-2 run</a:t>
            </a:r>
          </a:p>
          <a:p>
            <a:pPr>
              <a:buClr>
                <a:schemeClr val="tx1"/>
              </a:buClr>
              <a:buSzPts val="1400"/>
              <a:buFont typeface="Arial" charset="0"/>
              <a:buChar char="•"/>
            </a:pPr>
            <a:r>
              <a:rPr lang="en-GB" sz="1400"/>
              <a:t>cloud screening</a:t>
            </a:r>
            <a:endParaRPr lang="en-GB" sz="2000" b="1">
              <a:solidFill>
                <a:schemeClr val="accent2"/>
              </a:solidFill>
            </a:endParaRPr>
          </a:p>
        </p:txBody>
      </p:sp>
      <p:grpSp>
        <p:nvGrpSpPr>
          <p:cNvPr id="32777" name="Group 7"/>
          <p:cNvGrpSpPr>
            <a:grpSpLocks/>
          </p:cNvGrpSpPr>
          <p:nvPr/>
        </p:nvGrpSpPr>
        <p:grpSpPr bwMode="auto">
          <a:xfrm>
            <a:off x="179388" y="766763"/>
            <a:ext cx="7680325" cy="3598862"/>
            <a:chOff x="249" y="346"/>
            <a:chExt cx="4838" cy="2738"/>
          </a:xfrm>
        </p:grpSpPr>
        <p:grpSp>
          <p:nvGrpSpPr>
            <p:cNvPr id="32783" name="Group 8"/>
            <p:cNvGrpSpPr>
              <a:grpSpLocks/>
            </p:cNvGrpSpPr>
            <p:nvPr/>
          </p:nvGrpSpPr>
          <p:grpSpPr bwMode="auto">
            <a:xfrm>
              <a:off x="249" y="572"/>
              <a:ext cx="4838" cy="2512"/>
              <a:chOff x="249" y="572"/>
              <a:chExt cx="4838" cy="2512"/>
            </a:xfrm>
          </p:grpSpPr>
          <p:pic>
            <p:nvPicPr>
              <p:cNvPr id="32785" name="Picture 9" descr="RICHTER_NATURE_20050901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572"/>
                <a:ext cx="4838"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10"/>
              <p:cNvSpPr txBox="1">
                <a:spLocks noChangeArrowheads="1"/>
              </p:cNvSpPr>
              <p:nvPr/>
            </p:nvSpPr>
            <p:spPr bwMode="auto">
              <a:xfrm>
                <a:off x="657" y="663"/>
                <a:ext cx="817" cy="270"/>
              </a:xfrm>
              <a:prstGeom prst="rect">
                <a:avLst/>
              </a:prstGeom>
              <a:solidFill>
                <a:schemeClr val="bg1"/>
              </a:solidFill>
              <a:ln w="19050">
                <a:solidFill>
                  <a:schemeClr val="tx1"/>
                </a:solidFill>
                <a:miter lim="800000"/>
                <a:headEnd/>
                <a:tailEnd/>
              </a:ln>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b="1"/>
                  <a:t>1996 - 2002</a:t>
                </a:r>
                <a:endParaRPr lang="en-GB" sz="2000" b="1">
                  <a:solidFill>
                    <a:schemeClr val="accent2"/>
                  </a:solidFill>
                </a:endParaRPr>
              </a:p>
            </p:txBody>
          </p:sp>
        </p:grpSp>
        <p:sp>
          <p:nvSpPr>
            <p:cNvPr id="32784" name="Text Box 11"/>
            <p:cNvSpPr txBox="1">
              <a:spLocks noChangeArrowheads="1"/>
            </p:cNvSpPr>
            <p:nvPr/>
          </p:nvSpPr>
          <p:spPr bwMode="auto">
            <a:xfrm>
              <a:off x="567" y="346"/>
              <a:ext cx="353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1800" b="1"/>
                <a:t>GOME annual changes in tropospheric  NO</a:t>
              </a:r>
              <a:r>
                <a:rPr lang="en-GB" sz="1800" b="1" baseline="-25000"/>
                <a:t>2</a:t>
              </a:r>
              <a:endParaRPr lang="en-GB" sz="2000" b="1">
                <a:solidFill>
                  <a:schemeClr val="accent2"/>
                </a:solidFill>
              </a:endParaRPr>
            </a:p>
          </p:txBody>
        </p:sp>
      </p:grpSp>
      <p:grpSp>
        <p:nvGrpSpPr>
          <p:cNvPr id="2" name="Gruppieren 1"/>
          <p:cNvGrpSpPr/>
          <p:nvPr/>
        </p:nvGrpSpPr>
        <p:grpSpPr>
          <a:xfrm>
            <a:off x="1103313" y="1628775"/>
            <a:ext cx="5048250" cy="3929051"/>
            <a:chOff x="1103313" y="1628775"/>
            <a:chExt cx="5048250" cy="3929051"/>
          </a:xfrm>
        </p:grpSpPr>
        <p:sp>
          <p:nvSpPr>
            <p:cNvPr id="32779" name="Line 27"/>
            <p:cNvSpPr>
              <a:spLocks noChangeShapeType="1"/>
            </p:cNvSpPr>
            <p:nvPr/>
          </p:nvSpPr>
          <p:spPr bwMode="auto">
            <a:xfrm>
              <a:off x="5868289" y="2060654"/>
              <a:ext cx="271759" cy="10593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0" name="Rectangle 28"/>
            <p:cNvSpPr>
              <a:spLocks noChangeArrowheads="1"/>
            </p:cNvSpPr>
            <p:nvPr/>
          </p:nvSpPr>
          <p:spPr bwMode="auto">
            <a:xfrm>
              <a:off x="5579446" y="1628777"/>
              <a:ext cx="288843" cy="43187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781" name="Line 29"/>
            <p:cNvSpPr>
              <a:spLocks noChangeShapeType="1"/>
            </p:cNvSpPr>
            <p:nvPr/>
          </p:nvSpPr>
          <p:spPr bwMode="auto">
            <a:xfrm flipV="1">
              <a:off x="1103313" y="1628775"/>
              <a:ext cx="4476134" cy="15091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2782"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1233" y="3142912"/>
              <a:ext cx="5030330" cy="241491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n-GB" smtClean="0"/>
              <a:t>Satellite NO</a:t>
            </a:r>
            <a:r>
              <a:rPr lang="en-GB" baseline="-25000" smtClean="0"/>
              <a:t>2</a:t>
            </a:r>
            <a:r>
              <a:rPr lang="en-GB" smtClean="0"/>
              <a:t> Trends: The Global Picture</a:t>
            </a:r>
          </a:p>
        </p:txBody>
      </p:sp>
      <p:sp>
        <p:nvSpPr>
          <p:cNvPr id="33795" name="Inhaltsplatzhalter 2"/>
          <p:cNvSpPr>
            <a:spLocks noGrp="1"/>
          </p:cNvSpPr>
          <p:nvPr>
            <p:ph idx="1"/>
          </p:nvPr>
        </p:nvSpPr>
        <p:spPr>
          <a:xfrm>
            <a:off x="6875463" y="5167313"/>
            <a:ext cx="1811337" cy="958850"/>
          </a:xfrm>
        </p:spPr>
        <p:txBody>
          <a:bodyPr/>
          <a:lstStyle/>
          <a:p>
            <a:endParaRPr lang="en-GB" smtClean="0"/>
          </a:p>
        </p:txBody>
      </p:sp>
      <p:sp>
        <p:nvSpPr>
          <p:cNvPr id="3379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3182C6E-343D-434C-8D4D-BCCAD3A0184C}" type="slidenum">
              <a:rPr lang="de-DE" sz="1200" smtClean="0">
                <a:solidFill>
                  <a:schemeClr val="bg1"/>
                </a:solidFill>
              </a:rPr>
              <a:pPr eaLnBrk="1" hangingPunct="1"/>
              <a:t>32</a:t>
            </a:fld>
            <a:endParaRPr lang="de-DE" sz="1200" smtClean="0">
              <a:solidFill>
                <a:schemeClr val="bg1"/>
              </a:solidFill>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895350"/>
            <a:ext cx="6894512"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Rechteck 5"/>
          <p:cNvSpPr>
            <a:spLocks noChangeArrowheads="1"/>
          </p:cNvSpPr>
          <p:nvPr/>
        </p:nvSpPr>
        <p:spPr bwMode="auto">
          <a:xfrm>
            <a:off x="155575" y="6051550"/>
            <a:ext cx="8850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dirty="0"/>
              <a:t>Hilboll, A., Richter, A., and Burrows, J. P.: Long-term changes of tropospheric NO</a:t>
            </a:r>
            <a:r>
              <a:rPr lang="en-GB" sz="1000" baseline="-25000" dirty="0"/>
              <a:t>2</a:t>
            </a:r>
            <a:r>
              <a:rPr lang="en-GB" sz="1000" dirty="0"/>
              <a:t> over megacities derived from multiple satellite instruments</a:t>
            </a:r>
            <a:r>
              <a:rPr lang="en-GB" sz="1000" i="1" dirty="0"/>
              <a:t>, Atmos. Chem. Phys. </a:t>
            </a:r>
            <a:r>
              <a:rPr lang="de-DE" sz="1000" b="1" dirty="0"/>
              <a:t>13</a:t>
            </a:r>
            <a:r>
              <a:rPr lang="de-DE" sz="1000" dirty="0"/>
              <a:t>, 4145-4169, doi:10.5194/acp-13-4145-2013, 2013</a:t>
            </a:r>
            <a:endParaRPr lang="en-GB" sz="1000" dirty="0"/>
          </a:p>
        </p:txBody>
      </p:sp>
      <p:sp>
        <p:nvSpPr>
          <p:cNvPr id="5" name="Rechteck 4"/>
          <p:cNvSpPr/>
          <p:nvPr/>
        </p:nvSpPr>
        <p:spPr>
          <a:xfrm>
            <a:off x="879475" y="2622550"/>
            <a:ext cx="7289800" cy="1743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AD99610E-070E-4765-B0DF-7300C46E02FC}" type="slidenum">
              <a:rPr lang="de-DE" sz="1200" smtClean="0">
                <a:solidFill>
                  <a:schemeClr val="bg1"/>
                </a:solidFill>
              </a:rPr>
              <a:pPr eaLnBrk="1" hangingPunct="1"/>
              <a:t>33</a:t>
            </a:fld>
            <a:endParaRPr lang="de-DE" sz="1200" smtClean="0">
              <a:solidFill>
                <a:schemeClr val="bg1"/>
              </a:solidFill>
            </a:endParaRPr>
          </a:p>
        </p:txBody>
      </p:sp>
      <p:sp>
        <p:nvSpPr>
          <p:cNvPr id="34819" name="Rectangle 2"/>
          <p:cNvSpPr>
            <a:spLocks noGrp="1" noChangeArrowheads="1"/>
          </p:cNvSpPr>
          <p:nvPr>
            <p:ph type="title"/>
          </p:nvPr>
        </p:nvSpPr>
        <p:spPr/>
        <p:txBody>
          <a:bodyPr/>
          <a:lstStyle/>
          <a:p>
            <a:pPr eaLnBrk="1" hangingPunct="1"/>
            <a:r>
              <a:rPr lang="en-GB" smtClean="0"/>
              <a:t>Satellite NO</a:t>
            </a:r>
            <a:r>
              <a:rPr lang="en-GB" baseline="-25000" smtClean="0"/>
              <a:t>2</a:t>
            </a:r>
            <a:r>
              <a:rPr lang="en-GB" smtClean="0"/>
              <a:t> Trends: Caveats</a:t>
            </a:r>
          </a:p>
        </p:txBody>
      </p:sp>
      <p:sp>
        <p:nvSpPr>
          <p:cNvPr id="34820" name="Rectangle 3"/>
          <p:cNvSpPr>
            <a:spLocks noGrp="1" noChangeArrowheads="1"/>
          </p:cNvSpPr>
          <p:nvPr>
            <p:ph type="body" idx="1"/>
          </p:nvPr>
        </p:nvSpPr>
        <p:spPr/>
        <p:txBody>
          <a:bodyPr/>
          <a:lstStyle/>
          <a:p>
            <a:pPr eaLnBrk="1" hangingPunct="1">
              <a:buFontTx/>
              <a:buNone/>
            </a:pPr>
            <a:r>
              <a:rPr lang="en-GB" b="1" dirty="0" smtClean="0">
                <a:solidFill>
                  <a:schemeClr val="accent2"/>
                </a:solidFill>
              </a:rPr>
              <a:t>What can explain the observed increase in NO</a:t>
            </a:r>
            <a:r>
              <a:rPr lang="en-GB" b="1" baseline="-25000" dirty="0" smtClean="0">
                <a:solidFill>
                  <a:schemeClr val="accent2"/>
                </a:solidFill>
              </a:rPr>
              <a:t>2</a:t>
            </a:r>
            <a:r>
              <a:rPr lang="en-GB" b="1" dirty="0" smtClean="0">
                <a:solidFill>
                  <a:schemeClr val="accent2"/>
                </a:solidFill>
              </a:rPr>
              <a:t> over China?</a:t>
            </a:r>
          </a:p>
          <a:p>
            <a:pPr eaLnBrk="1" hangingPunct="1"/>
            <a:endParaRPr lang="en-GB" dirty="0" smtClean="0"/>
          </a:p>
          <a:p>
            <a:pPr eaLnBrk="1" hangingPunct="1"/>
            <a:r>
              <a:rPr lang="en-GB" dirty="0" smtClean="0"/>
              <a:t>A GOME </a:t>
            </a:r>
            <a:r>
              <a:rPr lang="en-GB" b="1" dirty="0" smtClean="0"/>
              <a:t>instrument drift</a:t>
            </a:r>
          </a:p>
          <a:p>
            <a:pPr lvl="1" eaLnBrk="1" hangingPunct="1">
              <a:buFontTx/>
              <a:buNone/>
            </a:pPr>
            <a:r>
              <a:rPr lang="en-GB" dirty="0" smtClean="0"/>
              <a:t>=&gt; this should affect Japan as well but not SCIAMACHY</a:t>
            </a:r>
          </a:p>
          <a:p>
            <a:pPr eaLnBrk="1" hangingPunct="1"/>
            <a:r>
              <a:rPr lang="en-GB" dirty="0" smtClean="0"/>
              <a:t>A change in viewing conditions as a result of changes in </a:t>
            </a:r>
            <a:r>
              <a:rPr lang="en-GB" b="1" dirty="0" smtClean="0"/>
              <a:t>cloud cover, aerosol loading or vertical transport</a:t>
            </a:r>
          </a:p>
          <a:p>
            <a:pPr lvl="1" eaLnBrk="1" hangingPunct="1">
              <a:buFontTx/>
              <a:buNone/>
            </a:pPr>
            <a:r>
              <a:rPr lang="en-GB" dirty="0" smtClean="0"/>
              <a:t>=&gt; there is no indication for this from the GOME data themselves</a:t>
            </a:r>
          </a:p>
          <a:p>
            <a:pPr eaLnBrk="1" hangingPunct="1"/>
            <a:r>
              <a:rPr lang="en-GB" dirty="0" smtClean="0"/>
              <a:t>A change in </a:t>
            </a:r>
            <a:r>
              <a:rPr lang="en-GB" b="1" dirty="0" smtClean="0"/>
              <a:t>NO to NO</a:t>
            </a:r>
            <a:r>
              <a:rPr lang="en-GB" b="1" baseline="-25000" dirty="0" smtClean="0"/>
              <a:t>2</a:t>
            </a:r>
            <a:r>
              <a:rPr lang="en-GB" b="1" dirty="0" smtClean="0"/>
              <a:t> partitioning</a:t>
            </a:r>
            <a:r>
              <a:rPr lang="en-GB" dirty="0" smtClean="0"/>
              <a:t> at constant NO</a:t>
            </a:r>
            <a:r>
              <a:rPr lang="en-GB" baseline="-25000" dirty="0" smtClean="0"/>
              <a:t>x</a:t>
            </a:r>
            <a:r>
              <a:rPr lang="en-GB" dirty="0" smtClean="0"/>
              <a:t> levels, for example as a result of a change in O</a:t>
            </a:r>
            <a:r>
              <a:rPr lang="en-GB" baseline="-25000" dirty="0" smtClean="0"/>
              <a:t>3</a:t>
            </a:r>
          </a:p>
          <a:p>
            <a:pPr eaLnBrk="1" hangingPunct="1"/>
            <a:r>
              <a:rPr lang="en-GB" dirty="0" smtClean="0"/>
              <a:t>A change in </a:t>
            </a:r>
            <a:r>
              <a:rPr lang="en-GB" b="1" dirty="0" smtClean="0"/>
              <a:t>NO</a:t>
            </a:r>
            <a:r>
              <a:rPr lang="en-GB" b="1" baseline="-25000" dirty="0" smtClean="0"/>
              <a:t>2</a:t>
            </a:r>
            <a:r>
              <a:rPr lang="en-GB" b="1" dirty="0" smtClean="0"/>
              <a:t> losses</a:t>
            </a:r>
            <a:r>
              <a:rPr lang="en-GB" dirty="0" smtClean="0"/>
              <a:t>, for example as a result of decreased OH concentrations</a:t>
            </a:r>
          </a:p>
          <a:p>
            <a:pPr eaLnBrk="1" hangingPunct="1"/>
            <a:r>
              <a:rPr lang="en-GB" dirty="0" smtClean="0"/>
              <a:t>An increase in NO</a:t>
            </a:r>
            <a:r>
              <a:rPr lang="en-GB" baseline="-25000" dirty="0" smtClean="0"/>
              <a:t>2</a:t>
            </a:r>
            <a:r>
              <a:rPr lang="en-GB" dirty="0" smtClean="0"/>
              <a:t> concentrations as a result of increased </a:t>
            </a:r>
            <a:r>
              <a:rPr lang="en-GB" b="1" dirty="0" smtClean="0"/>
              <a:t>NO</a:t>
            </a:r>
            <a:r>
              <a:rPr lang="en-GB" b="1" baseline="-25000" dirty="0" smtClean="0"/>
              <a:t>x</a:t>
            </a:r>
            <a:r>
              <a:rPr lang="en-GB" b="1" dirty="0" smtClean="0"/>
              <a:t> emissions</a:t>
            </a:r>
          </a:p>
          <a:p>
            <a:pPr eaLnBrk="1" hangingPunct="1"/>
            <a:endParaRPr lang="en-GB"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Satellite NO</a:t>
            </a:r>
            <a:r>
              <a:rPr lang="en-GB" baseline="-25000" dirty="0" smtClean="0"/>
              <a:t>2</a:t>
            </a:r>
            <a:r>
              <a:rPr lang="en-GB" dirty="0" smtClean="0"/>
              <a:t> trends: The last years</a:t>
            </a:r>
            <a:endParaRPr lang="en-GB" dirty="0"/>
          </a:p>
        </p:txBody>
      </p:sp>
      <p:sp>
        <p:nvSpPr>
          <p:cNvPr id="3" name="Inhaltsplatzhalter 2"/>
          <p:cNvSpPr>
            <a:spLocks noGrp="1"/>
          </p:cNvSpPr>
          <p:nvPr>
            <p:ph idx="1"/>
          </p:nvPr>
        </p:nvSpPr>
        <p:spPr>
          <a:xfrm>
            <a:off x="9765792" y="5616575"/>
            <a:ext cx="493776" cy="493459"/>
          </a:xfrm>
        </p:spPr>
        <p:txBody>
          <a:bodyPr/>
          <a:lstStyle/>
          <a:p>
            <a:r>
              <a:rPr lang="en-GB" dirty="0" smtClean="0"/>
              <a:t>xx</a:t>
            </a:r>
            <a:endParaRPr lang="en-GB" dirty="0"/>
          </a:p>
        </p:txBody>
      </p:sp>
      <p:sp>
        <p:nvSpPr>
          <p:cNvPr id="4" name="Foliennummernplatzhalter 3"/>
          <p:cNvSpPr>
            <a:spLocks noGrp="1"/>
          </p:cNvSpPr>
          <p:nvPr>
            <p:ph type="sldNum" sz="quarter" idx="12"/>
          </p:nvPr>
        </p:nvSpPr>
        <p:spPr/>
        <p:txBody>
          <a:bodyPr/>
          <a:lstStyle/>
          <a:p>
            <a:pPr>
              <a:defRPr/>
            </a:pPr>
            <a:fld id="{8440FEFD-35EA-4C0E-B4EB-EF0F5B734F71}" type="slidenum">
              <a:rPr lang="en-GB" smtClean="0"/>
              <a:pPr>
                <a:defRPr/>
              </a:pPr>
              <a:t>34</a:t>
            </a:fld>
            <a:endParaRPr lang="en-GB" dirty="0"/>
          </a:p>
        </p:txBody>
      </p:sp>
      <p:sp>
        <p:nvSpPr>
          <p:cNvPr id="5" name="Inhaltsplatzhalter 1"/>
          <p:cNvSpPr txBox="1">
            <a:spLocks/>
          </p:cNvSpPr>
          <p:nvPr/>
        </p:nvSpPr>
        <p:spPr bwMode="auto">
          <a:xfrm>
            <a:off x="5367338" y="854075"/>
            <a:ext cx="3630612"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20000"/>
              </a:lnSpc>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800">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2000" b="1" kern="0" dirty="0" smtClean="0">
                <a:solidFill>
                  <a:schemeClr val="accent2"/>
                </a:solidFill>
              </a:rPr>
              <a:t>2011 – 2016:</a:t>
            </a:r>
          </a:p>
          <a:p>
            <a:pPr>
              <a:defRPr/>
            </a:pPr>
            <a:r>
              <a:rPr lang="en-GB" sz="2000" kern="0" dirty="0" smtClean="0"/>
              <a:t>NO</a:t>
            </a:r>
            <a:r>
              <a:rPr lang="en-GB" sz="2000" kern="0" baseline="-25000" dirty="0" smtClean="0"/>
              <a:t>2</a:t>
            </a:r>
            <a:r>
              <a:rPr lang="en-GB" sz="2000" kern="0" dirty="0" smtClean="0"/>
              <a:t> reduction nearly everywhere in China</a:t>
            </a:r>
          </a:p>
          <a:p>
            <a:pPr>
              <a:defRPr/>
            </a:pPr>
            <a:r>
              <a:rPr lang="en-GB" sz="2000" kern="0" dirty="0" smtClean="0"/>
              <a:t>Increase in NO</a:t>
            </a:r>
            <a:r>
              <a:rPr lang="en-GB" sz="2000" kern="0" baseline="-25000" dirty="0" smtClean="0"/>
              <a:t>2</a:t>
            </a:r>
            <a:r>
              <a:rPr lang="en-GB" sz="2000" kern="0" dirty="0" smtClean="0"/>
              <a:t> in Taiwan, Russia, </a:t>
            </a:r>
            <a:r>
              <a:rPr lang="en-GB" sz="2000" kern="0" dirty="0"/>
              <a:t>I</a:t>
            </a:r>
            <a:r>
              <a:rPr lang="en-GB" sz="2000" kern="0" dirty="0" smtClean="0"/>
              <a:t>ndia</a:t>
            </a:r>
            <a:br>
              <a:rPr lang="en-GB" sz="2000" kern="0" dirty="0" smtClean="0"/>
            </a:br>
            <a:endParaRPr lang="en-GB" sz="2000" kern="0" dirty="0" smtClean="0"/>
          </a:p>
          <a:p>
            <a:pPr>
              <a:defRPr/>
            </a:pPr>
            <a:endParaRPr lang="en-GB" sz="2000" kern="0" dirty="0" smtClean="0"/>
          </a:p>
          <a:p>
            <a:pPr>
              <a:defRPr/>
            </a:pPr>
            <a:endParaRPr lang="en-GB" sz="2000" kern="0" dirty="0"/>
          </a:p>
        </p:txBody>
      </p:sp>
      <p:grpSp>
        <p:nvGrpSpPr>
          <p:cNvPr id="6" name="Gruppieren 4"/>
          <p:cNvGrpSpPr>
            <a:grpSpLocks/>
          </p:cNvGrpSpPr>
          <p:nvPr/>
        </p:nvGrpSpPr>
        <p:grpSpPr bwMode="auto">
          <a:xfrm>
            <a:off x="-55563" y="831850"/>
            <a:ext cx="5422901" cy="2635250"/>
            <a:chOff x="-54869" y="898594"/>
            <a:chExt cx="5422900" cy="2635250"/>
          </a:xfrm>
        </p:grpSpPr>
        <p:pic>
          <p:nvPicPr>
            <p:cNvPr id="7" name="Grafik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9" y="898594"/>
              <a:ext cx="5422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0"/>
            <p:cNvSpPr txBox="1">
              <a:spLocks noChangeArrowheads="1"/>
            </p:cNvSpPr>
            <p:nvPr/>
          </p:nvSpPr>
          <p:spPr bwMode="auto">
            <a:xfrm>
              <a:off x="2646956" y="1239977"/>
              <a:ext cx="158816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e-DE" sz="2000" dirty="0" smtClean="0"/>
                <a:t>2011 - 2016</a:t>
              </a:r>
              <a:endParaRPr lang="en-GB" altLang="de-DE" sz="2000" dirty="0"/>
            </a:p>
          </p:txBody>
        </p:sp>
      </p:grpSp>
      <p:pic>
        <p:nvPicPr>
          <p:cNvPr id="9" name="Grafik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3340100"/>
            <a:ext cx="5875338"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1"/>
          <p:cNvSpPr txBox="1">
            <a:spLocks/>
          </p:cNvSpPr>
          <p:nvPr/>
        </p:nvSpPr>
        <p:spPr bwMode="auto">
          <a:xfrm>
            <a:off x="5948363" y="3451225"/>
            <a:ext cx="31496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sz="2000" b="1" kern="0" dirty="0" err="1" smtClean="0">
                <a:solidFill>
                  <a:srgbClr val="C00000"/>
                </a:solidFill>
              </a:rPr>
              <a:t>Longterm</a:t>
            </a:r>
            <a:r>
              <a:rPr lang="en-GB" sz="2000" b="1" kern="0" dirty="0" smtClean="0">
                <a:solidFill>
                  <a:srgbClr val="C00000"/>
                </a:solidFill>
              </a:rPr>
              <a:t> evolution:</a:t>
            </a:r>
          </a:p>
          <a:p>
            <a:pPr>
              <a:defRPr/>
            </a:pPr>
            <a:r>
              <a:rPr lang="en-GB" sz="2000" kern="0" dirty="0" smtClean="0"/>
              <a:t>NO</a:t>
            </a:r>
            <a:r>
              <a:rPr lang="en-GB" sz="2000" kern="0" baseline="-25000" dirty="0" smtClean="0"/>
              <a:t>2</a:t>
            </a:r>
            <a:r>
              <a:rPr lang="en-GB" sz="2000" kern="0" dirty="0" smtClean="0"/>
              <a:t> maximum in </a:t>
            </a:r>
            <a:br>
              <a:rPr lang="en-GB" sz="2000" kern="0" dirty="0" smtClean="0"/>
            </a:br>
            <a:r>
              <a:rPr lang="en-GB" sz="2000" kern="0" dirty="0" smtClean="0"/>
              <a:t>2011 – 2013</a:t>
            </a:r>
          </a:p>
          <a:p>
            <a:pPr>
              <a:defRPr/>
            </a:pPr>
            <a:r>
              <a:rPr lang="en-GB" sz="2000" kern="0" dirty="0" smtClean="0"/>
              <a:t>Then: rapid decrease</a:t>
            </a:r>
          </a:p>
          <a:p>
            <a:pPr>
              <a:defRPr/>
            </a:pPr>
            <a:r>
              <a:rPr lang="en-GB" sz="2000" kern="0" dirty="0" smtClean="0"/>
              <a:t>stabilisation in 2016</a:t>
            </a:r>
          </a:p>
          <a:p>
            <a:pPr>
              <a:defRPr/>
            </a:pPr>
            <a:r>
              <a:rPr lang="en-GB" sz="2000" kern="0" dirty="0" smtClean="0"/>
              <a:t>Data from all satellite instruments consistent</a:t>
            </a:r>
            <a:br>
              <a:rPr lang="en-GB" sz="2000" kern="0" dirty="0" smtClean="0"/>
            </a:br>
            <a:endParaRPr lang="en-GB" sz="2000" kern="0" dirty="0" smtClean="0"/>
          </a:p>
          <a:p>
            <a:pPr lvl="1">
              <a:defRPr/>
            </a:pPr>
            <a:endParaRPr lang="en-GB" sz="2000" kern="0" dirty="0" smtClean="0"/>
          </a:p>
          <a:p>
            <a:pPr>
              <a:defRPr/>
            </a:pPr>
            <a:endParaRPr lang="en-GB" sz="2000" kern="0" dirty="0"/>
          </a:p>
        </p:txBody>
      </p:sp>
      <p:grpSp>
        <p:nvGrpSpPr>
          <p:cNvPr id="11" name="Gruppieren 10"/>
          <p:cNvGrpSpPr>
            <a:grpSpLocks/>
          </p:cNvGrpSpPr>
          <p:nvPr/>
        </p:nvGrpSpPr>
        <p:grpSpPr bwMode="auto">
          <a:xfrm>
            <a:off x="436563" y="1035050"/>
            <a:ext cx="3154362" cy="2101850"/>
            <a:chOff x="436880" y="1035821"/>
            <a:chExt cx="3154680" cy="2101860"/>
          </a:xfrm>
        </p:grpSpPr>
        <p:sp>
          <p:nvSpPr>
            <p:cNvPr id="12" name="Ellipse 11"/>
            <p:cNvSpPr>
              <a:spLocks noChangeArrowheads="1"/>
            </p:cNvSpPr>
            <p:nvPr/>
          </p:nvSpPr>
          <p:spPr bwMode="auto">
            <a:xfrm>
              <a:off x="3279274" y="1454979"/>
              <a:ext cx="312286" cy="29066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sp>
          <p:nvSpPr>
            <p:cNvPr id="13" name="Ellipse 15"/>
            <p:cNvSpPr>
              <a:spLocks noChangeArrowheads="1"/>
            </p:cNvSpPr>
            <p:nvPr/>
          </p:nvSpPr>
          <p:spPr bwMode="auto">
            <a:xfrm>
              <a:off x="2500438" y="2735139"/>
              <a:ext cx="312286" cy="29066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sp>
          <p:nvSpPr>
            <p:cNvPr id="14" name="Ellipse 16"/>
            <p:cNvSpPr>
              <a:spLocks noChangeArrowheads="1"/>
            </p:cNvSpPr>
            <p:nvPr/>
          </p:nvSpPr>
          <p:spPr bwMode="auto">
            <a:xfrm>
              <a:off x="2939724" y="2701678"/>
              <a:ext cx="312286" cy="29066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sp>
          <p:nvSpPr>
            <p:cNvPr id="15" name="Ellipse 17"/>
            <p:cNvSpPr>
              <a:spLocks noChangeArrowheads="1"/>
            </p:cNvSpPr>
            <p:nvPr/>
          </p:nvSpPr>
          <p:spPr bwMode="auto">
            <a:xfrm>
              <a:off x="436880" y="2701677"/>
              <a:ext cx="960930" cy="42760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sp>
          <p:nvSpPr>
            <p:cNvPr id="16" name="Ellipse 18"/>
            <p:cNvSpPr>
              <a:spLocks noChangeArrowheads="1"/>
            </p:cNvSpPr>
            <p:nvPr/>
          </p:nvSpPr>
          <p:spPr bwMode="auto">
            <a:xfrm>
              <a:off x="2038158" y="2847012"/>
              <a:ext cx="312286" cy="29066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sp>
          <p:nvSpPr>
            <p:cNvPr id="17" name="Ellipse 19"/>
            <p:cNvSpPr>
              <a:spLocks noChangeArrowheads="1"/>
            </p:cNvSpPr>
            <p:nvPr/>
          </p:nvSpPr>
          <p:spPr bwMode="auto">
            <a:xfrm>
              <a:off x="874838" y="1035821"/>
              <a:ext cx="312286" cy="29066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de-DE" sz="2000" dirty="0"/>
            </a:p>
          </p:txBody>
        </p:sp>
      </p:grpSp>
    </p:spTree>
    <p:extLst>
      <p:ext uri="{BB962C8B-B14F-4D97-AF65-F5344CB8AC3E}">
        <p14:creationId xmlns:p14="http://schemas.microsoft.com/office/powerpoint/2010/main" val="38688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3"/>
          <p:cNvSpPr>
            <a:spLocks noChangeArrowheads="1"/>
          </p:cNvSpPr>
          <p:nvPr/>
        </p:nvSpPr>
        <p:spPr bwMode="auto">
          <a:xfrm>
            <a:off x="557213" y="4297363"/>
            <a:ext cx="7739062" cy="133350"/>
          </a:xfrm>
          <a:prstGeom prst="rect">
            <a:avLst/>
          </a:prstGeom>
          <a:solidFill>
            <a:srgbClr val="FF9797"/>
          </a:solidFill>
          <a:ln w="9525" algn="ctr">
            <a:solidFill>
              <a:schemeClr val="bg1"/>
            </a:solidFill>
            <a:round/>
            <a:headEnd/>
            <a:tailEnd/>
          </a:ln>
        </p:spPr>
        <p:txBody>
          <a:bodyPr/>
          <a:lstStyle/>
          <a:p>
            <a:endParaRPr lang="en-US"/>
          </a:p>
        </p:txBody>
      </p:sp>
      <p:sp>
        <p:nvSpPr>
          <p:cNvPr id="17" name="Rechteck 13"/>
          <p:cNvSpPr>
            <a:spLocks noChangeArrowheads="1"/>
          </p:cNvSpPr>
          <p:nvPr/>
        </p:nvSpPr>
        <p:spPr bwMode="auto">
          <a:xfrm>
            <a:off x="566738" y="4573588"/>
            <a:ext cx="7739062" cy="133350"/>
          </a:xfrm>
          <a:prstGeom prst="rect">
            <a:avLst/>
          </a:prstGeom>
          <a:solidFill>
            <a:srgbClr val="FF9797"/>
          </a:solidFill>
          <a:ln w="9525" algn="ctr">
            <a:solidFill>
              <a:schemeClr val="bg1"/>
            </a:solidFill>
            <a:round/>
            <a:headEnd/>
            <a:tailEnd/>
          </a:ln>
        </p:spPr>
        <p:txBody>
          <a:bodyPr/>
          <a:lstStyle/>
          <a:p>
            <a:endParaRPr lang="en-US"/>
          </a:p>
        </p:txBody>
      </p:sp>
      <p:sp>
        <p:nvSpPr>
          <p:cNvPr id="18" name="Rechteck 13"/>
          <p:cNvSpPr>
            <a:spLocks noChangeArrowheads="1"/>
          </p:cNvSpPr>
          <p:nvPr/>
        </p:nvSpPr>
        <p:spPr bwMode="auto">
          <a:xfrm>
            <a:off x="566738" y="4983163"/>
            <a:ext cx="7739062" cy="133350"/>
          </a:xfrm>
          <a:prstGeom prst="rect">
            <a:avLst/>
          </a:prstGeom>
          <a:solidFill>
            <a:srgbClr val="FF9797"/>
          </a:solidFill>
          <a:ln w="9525" algn="ctr">
            <a:solidFill>
              <a:schemeClr val="bg1"/>
            </a:solidFill>
            <a:round/>
            <a:headEnd/>
            <a:tailEnd/>
          </a:ln>
        </p:spPr>
        <p:txBody>
          <a:bodyPr/>
          <a:lstStyle/>
          <a:p>
            <a:endParaRPr lang="en-US"/>
          </a:p>
        </p:txBody>
      </p:sp>
      <p:sp>
        <p:nvSpPr>
          <p:cNvPr id="35845"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D6A12CF-FC45-4467-B11C-7E49D28519E5}" type="slidenum">
              <a:rPr lang="de-DE" sz="1200" smtClean="0">
                <a:solidFill>
                  <a:schemeClr val="bg1"/>
                </a:solidFill>
              </a:rPr>
              <a:pPr eaLnBrk="1" hangingPunct="1"/>
              <a:t>35</a:t>
            </a:fld>
            <a:endParaRPr lang="de-DE" sz="1200" smtClean="0">
              <a:solidFill>
                <a:schemeClr val="bg1"/>
              </a:solidFill>
            </a:endParaRPr>
          </a:p>
        </p:txBody>
      </p:sp>
      <p:sp>
        <p:nvSpPr>
          <p:cNvPr id="3" name="Rechteck 13"/>
          <p:cNvSpPr>
            <a:spLocks noChangeArrowheads="1"/>
          </p:cNvSpPr>
          <p:nvPr/>
        </p:nvSpPr>
        <p:spPr bwMode="auto">
          <a:xfrm>
            <a:off x="538163" y="2611438"/>
            <a:ext cx="7739062" cy="133350"/>
          </a:xfrm>
          <a:prstGeom prst="rect">
            <a:avLst/>
          </a:prstGeom>
          <a:solidFill>
            <a:srgbClr val="FF9797"/>
          </a:solidFill>
          <a:ln w="9525" algn="ctr">
            <a:solidFill>
              <a:schemeClr val="bg1"/>
            </a:solidFill>
            <a:round/>
            <a:headEnd/>
            <a:tailEnd/>
          </a:ln>
        </p:spPr>
        <p:txBody>
          <a:bodyPr/>
          <a:lstStyle/>
          <a:p>
            <a:endParaRPr lang="en-US"/>
          </a:p>
        </p:txBody>
      </p:sp>
      <p:sp>
        <p:nvSpPr>
          <p:cNvPr id="35847" name="Rechteck 4"/>
          <p:cNvSpPr>
            <a:spLocks noChangeArrowheads="1"/>
          </p:cNvSpPr>
          <p:nvPr/>
        </p:nvSpPr>
        <p:spPr bwMode="auto">
          <a:xfrm>
            <a:off x="4373563" y="5486400"/>
            <a:ext cx="4572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200" dirty="0"/>
              <a:t>van der A, R. J.</a:t>
            </a:r>
            <a:r>
              <a:rPr lang="de-DE" sz="1200" dirty="0"/>
              <a:t>et al.</a:t>
            </a:r>
            <a:r>
              <a:rPr lang="en-US" sz="1200" dirty="0"/>
              <a:t> (2008), Trends, seasonal variability and dominant </a:t>
            </a:r>
            <a:r>
              <a:rPr lang="en-US" sz="1200" dirty="0" err="1"/>
              <a:t>NOx</a:t>
            </a:r>
            <a:r>
              <a:rPr lang="en-US" sz="1200" dirty="0"/>
              <a:t> source derived from a ten year record of NO2 measured from </a:t>
            </a:r>
            <a:r>
              <a:rPr lang="fr-FR" sz="1200" dirty="0" err="1"/>
              <a:t>space</a:t>
            </a:r>
            <a:r>
              <a:rPr lang="fr-FR" sz="1200" dirty="0"/>
              <a:t>, </a:t>
            </a:r>
            <a:r>
              <a:rPr lang="fr-FR" sz="1200" i="1" dirty="0"/>
              <a:t>J. </a:t>
            </a:r>
            <a:r>
              <a:rPr lang="fr-FR" sz="1200" i="1" dirty="0" err="1"/>
              <a:t>Geophys</a:t>
            </a:r>
            <a:r>
              <a:rPr lang="fr-FR" sz="1200" i="1" dirty="0"/>
              <a:t>. </a:t>
            </a:r>
            <a:r>
              <a:rPr lang="fr-FR" sz="1200" i="1" dirty="0" err="1"/>
              <a:t>Res</a:t>
            </a:r>
            <a:r>
              <a:rPr lang="fr-FR" sz="1200" i="1" dirty="0"/>
              <a:t>., </a:t>
            </a:r>
            <a:r>
              <a:rPr lang="fr-FR" sz="1200" dirty="0"/>
              <a:t>113, D04302, doi:10.1029/2007JD009021.</a:t>
            </a:r>
          </a:p>
        </p:txBody>
      </p:sp>
      <p:sp>
        <p:nvSpPr>
          <p:cNvPr id="6" name="Rechteck 5"/>
          <p:cNvSpPr/>
          <p:nvPr/>
        </p:nvSpPr>
        <p:spPr bwMode="auto">
          <a:xfrm>
            <a:off x="534988" y="1639888"/>
            <a:ext cx="7739062"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7" name="Rechteck 6"/>
          <p:cNvSpPr/>
          <p:nvPr/>
        </p:nvSpPr>
        <p:spPr bwMode="auto">
          <a:xfrm>
            <a:off x="539750" y="2058988"/>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8" name="Rechteck 7"/>
          <p:cNvSpPr/>
          <p:nvPr/>
        </p:nvSpPr>
        <p:spPr bwMode="auto">
          <a:xfrm>
            <a:off x="539750" y="2773363"/>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9" name="Rechteck 8"/>
          <p:cNvSpPr/>
          <p:nvPr/>
        </p:nvSpPr>
        <p:spPr bwMode="auto">
          <a:xfrm>
            <a:off x="539750" y="3040063"/>
            <a:ext cx="7739063" cy="134937"/>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10" name="Rechteck 9"/>
          <p:cNvSpPr/>
          <p:nvPr/>
        </p:nvSpPr>
        <p:spPr bwMode="auto">
          <a:xfrm>
            <a:off x="539750" y="3452813"/>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11" name="Rechteck 10"/>
          <p:cNvSpPr/>
          <p:nvPr/>
        </p:nvSpPr>
        <p:spPr bwMode="auto">
          <a:xfrm>
            <a:off x="539750" y="3876675"/>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12" name="Rechteck 11"/>
          <p:cNvSpPr/>
          <p:nvPr/>
        </p:nvSpPr>
        <p:spPr bwMode="auto">
          <a:xfrm>
            <a:off x="539750" y="4156075"/>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sp>
        <p:nvSpPr>
          <p:cNvPr id="13" name="Rechteck 12"/>
          <p:cNvSpPr/>
          <p:nvPr/>
        </p:nvSpPr>
        <p:spPr bwMode="auto">
          <a:xfrm>
            <a:off x="539750" y="5270500"/>
            <a:ext cx="7739063" cy="133350"/>
          </a:xfrm>
          <a:prstGeom prst="rect">
            <a:avLst/>
          </a:prstGeom>
          <a:solidFill>
            <a:schemeClr val="accent2">
              <a:lumMod val="20000"/>
              <a:lumOff val="80000"/>
            </a:schemeClr>
          </a:solidFill>
          <a:ln w="9525" cap="flat" cmpd="sng" algn="ctr">
            <a:solidFill>
              <a:schemeClr val="bg1"/>
            </a:solidFill>
            <a:prstDash val="solid"/>
            <a:round/>
            <a:headEnd type="none" w="med" len="med"/>
            <a:tailEnd type="none" w="med" len="med"/>
          </a:ln>
          <a:effectLst/>
        </p:spPr>
        <p:txBody>
          <a:bodyPr/>
          <a:lstStyle/>
          <a:p>
            <a:pPr>
              <a:defRPr/>
            </a:pPr>
            <a:endParaRPr lang="de-DE"/>
          </a:p>
        </p:txBody>
      </p:sp>
      <p:pic>
        <p:nvPicPr>
          <p:cNvPr id="3585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563" y="912813"/>
            <a:ext cx="7761287" cy="4770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a:xfrm>
            <a:off x="457200" y="274638"/>
            <a:ext cx="8229600" cy="569912"/>
          </a:xfrm>
          <a:prstGeom prst="rect">
            <a:avLst/>
          </a:prstGeom>
        </p:spPr>
        <p:txBody>
          <a:bodyPr/>
          <a:lstStyle/>
          <a:p>
            <a:pPr algn="ctr">
              <a:defRPr/>
            </a:pPr>
            <a:r>
              <a:rPr lang="en-GB" sz="2400" b="1" kern="0" dirty="0">
                <a:solidFill>
                  <a:schemeClr val="accent2"/>
                </a:solidFill>
                <a:latin typeface="+mj-lt"/>
                <a:ea typeface="+mj-ea"/>
                <a:cs typeface="+mj-cs"/>
              </a:rPr>
              <a:t>Satellite NO</a:t>
            </a:r>
            <a:r>
              <a:rPr lang="en-GB" sz="2400" b="1" kern="0" baseline="-25000" dirty="0">
                <a:solidFill>
                  <a:schemeClr val="accent2"/>
                </a:solidFill>
                <a:latin typeface="+mj-lt"/>
                <a:ea typeface="+mj-ea"/>
                <a:cs typeface="+mj-cs"/>
              </a:rPr>
              <a:t>2</a:t>
            </a:r>
            <a:r>
              <a:rPr lang="en-GB" sz="2400" b="1" kern="0" dirty="0">
                <a:solidFill>
                  <a:schemeClr val="accent2"/>
                </a:solidFill>
                <a:latin typeface="+mj-lt"/>
                <a:ea typeface="+mj-ea"/>
                <a:cs typeface="+mj-cs"/>
              </a:rPr>
              <a:t> Trends over large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3429000"/>
            <a:ext cx="36004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342CBE3-82E2-4FC9-8849-DCA85FDFED37}" type="slidenum">
              <a:rPr lang="de-DE" sz="1200" smtClean="0">
                <a:solidFill>
                  <a:schemeClr val="bg1"/>
                </a:solidFill>
              </a:rPr>
              <a:pPr eaLnBrk="1" hangingPunct="1"/>
              <a:t>36</a:t>
            </a:fld>
            <a:endParaRPr lang="de-DE" sz="1200" smtClean="0">
              <a:solidFill>
                <a:schemeClr val="bg1"/>
              </a:solidFill>
            </a:endParaRPr>
          </a:p>
        </p:txBody>
      </p:sp>
      <p:pic>
        <p:nvPicPr>
          <p:cNvPr id="3686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83661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113" y="836613"/>
            <a:ext cx="288131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863" y="83661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613" y="3429000"/>
            <a:ext cx="36004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57200" y="274638"/>
            <a:ext cx="8229600" cy="569912"/>
          </a:xfrm>
          <a:prstGeom prst="rect">
            <a:avLst/>
          </a:prstGeom>
        </p:spPr>
        <p:txBody>
          <a:bodyPr/>
          <a:lstStyle/>
          <a:p>
            <a:pPr algn="ctr">
              <a:defRPr/>
            </a:pPr>
            <a:r>
              <a:rPr lang="en-GB" sz="2400" b="1" kern="0" dirty="0">
                <a:solidFill>
                  <a:schemeClr val="accent2"/>
                </a:solidFill>
                <a:latin typeface="+mj-lt"/>
                <a:ea typeface="+mj-ea"/>
                <a:cs typeface="+mj-cs"/>
              </a:rPr>
              <a:t>Satellite NO</a:t>
            </a:r>
            <a:r>
              <a:rPr lang="en-GB" sz="2400" b="1" kern="0" baseline="-25000" dirty="0">
                <a:solidFill>
                  <a:schemeClr val="accent2"/>
                </a:solidFill>
                <a:latin typeface="+mj-lt"/>
                <a:ea typeface="+mj-ea"/>
                <a:cs typeface="+mj-cs"/>
              </a:rPr>
              <a:t>2</a:t>
            </a:r>
            <a:r>
              <a:rPr lang="en-GB" sz="2400" b="1" kern="0" dirty="0">
                <a:solidFill>
                  <a:schemeClr val="accent2"/>
                </a:solidFill>
                <a:latin typeface="+mj-lt"/>
                <a:ea typeface="+mj-ea"/>
                <a:cs typeface="+mj-cs"/>
              </a:rPr>
              <a:t> Trends over large cities</a:t>
            </a:r>
          </a:p>
        </p:txBody>
      </p:sp>
      <p:sp>
        <p:nvSpPr>
          <p:cNvPr id="9" name="Textfeld 8"/>
          <p:cNvSpPr txBox="1"/>
          <p:nvPr/>
        </p:nvSpPr>
        <p:spPr>
          <a:xfrm>
            <a:off x="4572000" y="3365500"/>
            <a:ext cx="4076700" cy="3170238"/>
          </a:xfrm>
          <a:prstGeom prst="rect">
            <a:avLst/>
          </a:prstGeom>
          <a:noFill/>
        </p:spPr>
        <p:txBody>
          <a:bodyPr>
            <a:spAutoFit/>
          </a:bodyPr>
          <a:lstStyle/>
          <a:p>
            <a:pPr>
              <a:defRPr/>
            </a:pPr>
            <a:r>
              <a:rPr lang="en-GB" sz="2000" dirty="0"/>
              <a:t>NO</a:t>
            </a:r>
            <a:r>
              <a:rPr lang="en-GB" sz="2000" baseline="-25000" dirty="0"/>
              <a:t>2</a:t>
            </a:r>
            <a:r>
              <a:rPr lang="en-GB" sz="2000" dirty="0"/>
              <a:t> levels are changing in cities throughout the world. Contributing factors are</a:t>
            </a:r>
          </a:p>
          <a:p>
            <a:pPr marL="266700" indent="-177800">
              <a:buClr>
                <a:schemeClr val="accent2"/>
              </a:buClr>
              <a:buFont typeface="Arial" pitchFamily="34" charset="0"/>
              <a:buChar char="•"/>
              <a:defRPr/>
            </a:pPr>
            <a:r>
              <a:rPr lang="en-GB" sz="2000" dirty="0"/>
              <a:t>Urbanisation</a:t>
            </a:r>
          </a:p>
          <a:p>
            <a:pPr marL="266700" indent="-177800">
              <a:buClr>
                <a:schemeClr val="accent2"/>
              </a:buClr>
              <a:buFont typeface="Arial" pitchFamily="34" charset="0"/>
              <a:buChar char="•"/>
              <a:defRPr/>
            </a:pPr>
            <a:r>
              <a:rPr lang="en-GB" sz="2000" dirty="0"/>
              <a:t>Population growth</a:t>
            </a:r>
          </a:p>
          <a:p>
            <a:pPr marL="266700" indent="-177800">
              <a:buClr>
                <a:schemeClr val="accent2"/>
              </a:buClr>
              <a:buFont typeface="Arial" pitchFamily="34" charset="0"/>
              <a:buChar char="•"/>
              <a:defRPr/>
            </a:pPr>
            <a:r>
              <a:rPr lang="en-GB" sz="2000" dirty="0"/>
              <a:t>Increase in standard of living</a:t>
            </a:r>
          </a:p>
          <a:p>
            <a:pPr marL="266700" indent="-177800">
              <a:buClr>
                <a:schemeClr val="accent2"/>
              </a:buClr>
              <a:buFont typeface="Arial" pitchFamily="34" charset="0"/>
              <a:buChar char="•"/>
              <a:defRPr/>
            </a:pPr>
            <a:r>
              <a:rPr lang="en-GB" sz="2000" dirty="0"/>
              <a:t>changes in fuels used</a:t>
            </a:r>
          </a:p>
          <a:p>
            <a:pPr marL="266700" indent="-177800">
              <a:buClr>
                <a:schemeClr val="accent2"/>
              </a:buClr>
              <a:buFont typeface="Arial" pitchFamily="34" charset="0"/>
              <a:buChar char="•"/>
              <a:defRPr/>
            </a:pPr>
            <a:r>
              <a:rPr lang="en-GB" sz="2000" dirty="0"/>
              <a:t>Improvements in emission controls </a:t>
            </a:r>
          </a:p>
          <a:p>
            <a:pPr>
              <a:defRPr/>
            </a:pP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2F8440D4-A5E7-4E0C-9EB4-0816CDD61C27}" type="slidenum">
              <a:rPr lang="de-DE" smtClean="0"/>
              <a:pPr>
                <a:defRPr/>
              </a:pPr>
              <a:t>37</a:t>
            </a:fld>
            <a:endParaRPr lang="de-D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419" y="3777859"/>
            <a:ext cx="6507729" cy="272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493"/>
            <a:ext cx="55911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57200" y="274638"/>
            <a:ext cx="8229600" cy="569912"/>
          </a:xfrm>
          <a:prstGeom prst="rect">
            <a:avLst/>
          </a:prstGeom>
        </p:spPr>
        <p:txBody>
          <a:bodyPr/>
          <a:lstStyle/>
          <a:p>
            <a:pPr algn="ctr">
              <a:defRPr/>
            </a:pPr>
            <a:r>
              <a:rPr lang="en-GB" sz="2400" b="1" kern="0" dirty="0">
                <a:solidFill>
                  <a:schemeClr val="accent2"/>
                </a:solidFill>
                <a:latin typeface="+mj-lt"/>
                <a:ea typeface="+mj-ea"/>
                <a:cs typeface="+mj-cs"/>
              </a:rPr>
              <a:t>Satellite NO</a:t>
            </a:r>
            <a:r>
              <a:rPr lang="en-GB" sz="2400" b="1" kern="0" baseline="-25000" dirty="0">
                <a:solidFill>
                  <a:schemeClr val="accent2"/>
                </a:solidFill>
                <a:latin typeface="+mj-lt"/>
                <a:ea typeface="+mj-ea"/>
                <a:cs typeface="+mj-cs"/>
              </a:rPr>
              <a:t>2</a:t>
            </a:r>
            <a:r>
              <a:rPr lang="en-GB" sz="2400" b="1" kern="0" dirty="0">
                <a:solidFill>
                  <a:schemeClr val="accent2"/>
                </a:solidFill>
                <a:latin typeface="+mj-lt"/>
                <a:ea typeface="+mj-ea"/>
                <a:cs typeface="+mj-cs"/>
              </a:rPr>
              <a:t> Trends over large cities</a:t>
            </a:r>
          </a:p>
        </p:txBody>
      </p:sp>
      <p:sp>
        <p:nvSpPr>
          <p:cNvPr id="3" name="Rechteck 2"/>
          <p:cNvSpPr/>
          <p:nvPr/>
        </p:nvSpPr>
        <p:spPr>
          <a:xfrm>
            <a:off x="109539" y="5247334"/>
            <a:ext cx="2257880" cy="1200329"/>
          </a:xfrm>
          <a:prstGeom prst="rect">
            <a:avLst/>
          </a:prstGeom>
        </p:spPr>
        <p:txBody>
          <a:bodyPr wrap="square">
            <a:spAutoFit/>
          </a:bodyPr>
          <a:lstStyle/>
          <a:p>
            <a:r>
              <a:rPr lang="de-DE" sz="1200" dirty="0"/>
              <a:t>Vrekoussis, </a:t>
            </a:r>
            <a:r>
              <a:rPr lang="de-DE" sz="1200" dirty="0" smtClean="0"/>
              <a:t>Met al.,</a:t>
            </a:r>
            <a:r>
              <a:rPr lang="en-GB" sz="1200" dirty="0" smtClean="0"/>
              <a:t> </a:t>
            </a:r>
            <a:r>
              <a:rPr lang="en-GB" sz="1200" dirty="0"/>
              <a:t>Economic crisis detected from </a:t>
            </a:r>
            <a:r>
              <a:rPr lang="en-GB" sz="1200" dirty="0" smtClean="0"/>
              <a:t>space: Air </a:t>
            </a:r>
            <a:r>
              <a:rPr lang="en-GB" sz="1200" dirty="0"/>
              <a:t>quality observations over Athens/Greece, </a:t>
            </a:r>
            <a:r>
              <a:rPr lang="en-GB" sz="1200" dirty="0" err="1"/>
              <a:t>Geophys</a:t>
            </a:r>
            <a:r>
              <a:rPr lang="en-GB" sz="1200" dirty="0"/>
              <a:t>. Res. </a:t>
            </a:r>
            <a:r>
              <a:rPr lang="en-GB" sz="1200" dirty="0" smtClean="0"/>
              <a:t>L </a:t>
            </a:r>
            <a:r>
              <a:rPr lang="en-GB" sz="1200" dirty="0" err="1" smtClean="0"/>
              <a:t>ett</a:t>
            </a:r>
            <a:r>
              <a:rPr lang="en-GB" sz="1200" dirty="0"/>
              <a:t>., </a:t>
            </a:r>
            <a:r>
              <a:rPr lang="en-GB" sz="1200" dirty="0" smtClean="0"/>
              <a:t>40, doi:10.1002/grl.50118., 2013</a:t>
            </a:r>
            <a:endParaRPr lang="en-GB" sz="1200" dirty="0"/>
          </a:p>
        </p:txBody>
      </p:sp>
      <p:sp>
        <p:nvSpPr>
          <p:cNvPr id="4" name="Textfeld 3"/>
          <p:cNvSpPr txBox="1"/>
          <p:nvPr/>
        </p:nvSpPr>
        <p:spPr>
          <a:xfrm>
            <a:off x="5774498" y="1240077"/>
            <a:ext cx="323171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Decreasing NO</a:t>
            </a:r>
            <a:r>
              <a:rPr lang="en-GB" sz="2000" baseline="-25000" dirty="0" smtClean="0"/>
              <a:t>2</a:t>
            </a:r>
            <a:r>
              <a:rPr lang="en-GB" sz="2000" dirty="0" smtClean="0"/>
              <a:t> trend over Greek cities </a:t>
            </a:r>
            <a:br>
              <a:rPr lang="en-GB" sz="2000" dirty="0" smtClean="0"/>
            </a:br>
            <a:r>
              <a:rPr lang="en-GB" sz="2000" dirty="0" smtClean="0"/>
              <a:t>from 2007 – 2011</a:t>
            </a:r>
          </a:p>
          <a:p>
            <a:pPr marL="285750" indent="-285750">
              <a:buFont typeface="Arial" panose="020B0604020202020204" pitchFamily="34" charset="0"/>
              <a:buChar char="•"/>
            </a:pPr>
            <a:r>
              <a:rPr lang="en-GB" sz="2000" dirty="0" smtClean="0"/>
              <a:t>Both in satellite and surface data</a:t>
            </a:r>
          </a:p>
          <a:p>
            <a:pPr marL="285750" indent="-285750">
              <a:buFont typeface="Arial" panose="020B0604020202020204" pitchFamily="34" charset="0"/>
              <a:buChar char="•"/>
            </a:pPr>
            <a:r>
              <a:rPr lang="en-GB" sz="2000" dirty="0" smtClean="0"/>
              <a:t>Link to oil consumption</a:t>
            </a:r>
          </a:p>
          <a:p>
            <a:pPr marL="285750" indent="-285750">
              <a:buFont typeface="Arial" panose="020B0604020202020204" pitchFamily="34" charset="0"/>
              <a:buChar char="•"/>
            </a:pPr>
            <a:r>
              <a:rPr lang="en-GB" sz="2000" dirty="0" smtClean="0"/>
              <a:t>Effect of economic crisis</a:t>
            </a:r>
            <a:endParaRPr lang="en-GB" sz="2000" dirty="0"/>
          </a:p>
        </p:txBody>
      </p:sp>
    </p:spTree>
    <p:extLst>
      <p:ext uri="{BB962C8B-B14F-4D97-AF65-F5344CB8AC3E}">
        <p14:creationId xmlns:p14="http://schemas.microsoft.com/office/powerpoint/2010/main" val="2837481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D6E7151-F524-4D36-B915-0E7E5376E5D7}" type="slidenum">
              <a:rPr lang="de-DE" sz="1200" smtClean="0">
                <a:solidFill>
                  <a:schemeClr val="bg1"/>
                </a:solidFill>
              </a:rPr>
              <a:pPr eaLnBrk="1" hangingPunct="1"/>
              <a:t>38</a:t>
            </a:fld>
            <a:endParaRPr lang="de-DE" sz="12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GB" dirty="0" smtClean="0"/>
              <a:t>NO</a:t>
            </a:r>
            <a:r>
              <a:rPr lang="en-GB" baseline="-25000" dirty="0" smtClean="0"/>
              <a:t>2</a:t>
            </a:r>
            <a:r>
              <a:rPr lang="en-GB" dirty="0" smtClean="0"/>
              <a:t> Trends above Middle East</a:t>
            </a:r>
          </a:p>
        </p:txBody>
      </p:sp>
      <p:sp>
        <p:nvSpPr>
          <p:cNvPr id="39940" name="Rectangle 9"/>
          <p:cNvSpPr>
            <a:spLocks noChangeArrowheads="1"/>
          </p:cNvSpPr>
          <p:nvPr/>
        </p:nvSpPr>
        <p:spPr bwMode="auto">
          <a:xfrm>
            <a:off x="439738" y="835025"/>
            <a:ext cx="5865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dirty="0" smtClean="0">
                <a:solidFill>
                  <a:schemeClr val="accent2"/>
                </a:solidFill>
              </a:rPr>
              <a:t>Do conflicts have an impact on NO</a:t>
            </a:r>
            <a:r>
              <a:rPr lang="en-GB" sz="2000" b="1" baseline="-25000" dirty="0" smtClean="0">
                <a:solidFill>
                  <a:schemeClr val="accent2"/>
                </a:solidFill>
              </a:rPr>
              <a:t>2</a:t>
            </a:r>
            <a:r>
              <a:rPr lang="en-GB" sz="2000" b="1" dirty="0" smtClean="0">
                <a:solidFill>
                  <a:schemeClr val="accent2"/>
                </a:solidFill>
              </a:rPr>
              <a:t> pollution?</a:t>
            </a:r>
            <a:endParaRPr lang="en-GB" sz="2000" b="1" dirty="0">
              <a:solidFill>
                <a:schemeClr val="accent2"/>
              </a:solidFill>
            </a:endParaRPr>
          </a:p>
        </p:txBody>
      </p:sp>
      <p:sp>
        <p:nvSpPr>
          <p:cNvPr id="10" name="Inhaltsplatzhalter 2"/>
          <p:cNvSpPr>
            <a:spLocks noGrp="1"/>
          </p:cNvSpPr>
          <p:nvPr>
            <p:ph idx="1"/>
          </p:nvPr>
        </p:nvSpPr>
        <p:spPr>
          <a:xfrm>
            <a:off x="5085566" y="1423988"/>
            <a:ext cx="3945699" cy="3987800"/>
          </a:xfrm>
        </p:spPr>
        <p:txBody>
          <a:bodyPr/>
          <a:lstStyle/>
          <a:p>
            <a:r>
              <a:rPr lang="en-GB" dirty="0" smtClean="0"/>
              <a:t>OMI data show consistent increase in NO</a:t>
            </a:r>
            <a:r>
              <a:rPr lang="en-GB" baseline="-25000" dirty="0" smtClean="0"/>
              <a:t>2</a:t>
            </a:r>
            <a:r>
              <a:rPr lang="en-GB" dirty="0" smtClean="0"/>
              <a:t> levels throughout the Middle East from 2005 – 2010</a:t>
            </a:r>
          </a:p>
          <a:p>
            <a:r>
              <a:rPr lang="en-GB" dirty="0" smtClean="0"/>
              <a:t>Israel shows no increase (pollution reduction)</a:t>
            </a:r>
          </a:p>
          <a:p>
            <a:r>
              <a:rPr lang="en-GB" dirty="0" smtClean="0"/>
              <a:t>After 2010, large reductions are seen in many countries, in particular in Syria and Iran</a:t>
            </a:r>
          </a:p>
          <a:p>
            <a:r>
              <a:rPr lang="en-GB" dirty="0" smtClean="0"/>
              <a:t>Saudi-Arabia </a:t>
            </a:r>
            <a:r>
              <a:rPr lang="en-GB" dirty="0"/>
              <a:t>and Kuwait implemented air pollution control measures</a:t>
            </a:r>
          </a:p>
          <a:p>
            <a:endParaRPr lang="en-GB" dirty="0" smtClean="0"/>
          </a:p>
          <a:p>
            <a:pPr marL="0" indent="0">
              <a:buNone/>
            </a:pPr>
            <a:r>
              <a:rPr lang="en-GB" dirty="0" smtClean="0"/>
              <a:t> </a:t>
            </a:r>
          </a:p>
        </p:txBody>
      </p:sp>
      <p:sp>
        <p:nvSpPr>
          <p:cNvPr id="39944" name="Textfeld 5"/>
          <p:cNvSpPr txBox="1">
            <a:spLocks noChangeArrowheads="1"/>
          </p:cNvSpPr>
          <p:nvPr/>
        </p:nvSpPr>
        <p:spPr bwMode="auto">
          <a:xfrm>
            <a:off x="5311036" y="5368666"/>
            <a:ext cx="3658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200" dirty="0"/>
              <a:t>Lelieveld, J</a:t>
            </a:r>
            <a:r>
              <a:rPr lang="en-GB" sz="1200" dirty="0" smtClean="0"/>
              <a:t>., et al.: </a:t>
            </a:r>
            <a:r>
              <a:rPr lang="en-GB" sz="1200" dirty="0"/>
              <a:t>Abrupt recent trend changes in atmospheric nitrogen dioxide over the Middle East, </a:t>
            </a:r>
            <a:r>
              <a:rPr lang="en-GB" sz="1200" dirty="0" smtClean="0"/>
              <a:t/>
            </a:r>
            <a:br>
              <a:rPr lang="en-GB" sz="1200" dirty="0" smtClean="0"/>
            </a:br>
            <a:r>
              <a:rPr lang="en-GB" sz="1200" dirty="0" smtClean="0"/>
              <a:t>Sci</a:t>
            </a:r>
            <a:r>
              <a:rPr lang="en-GB" sz="1200" dirty="0"/>
              <a:t>. Adv., 1(7), doi:10.1126/sciadv.1500498, 2015.</a:t>
            </a:r>
          </a:p>
        </p:txBody>
      </p:sp>
      <p:grpSp>
        <p:nvGrpSpPr>
          <p:cNvPr id="5" name="Gruppieren 4"/>
          <p:cNvGrpSpPr/>
          <p:nvPr/>
        </p:nvGrpSpPr>
        <p:grpSpPr>
          <a:xfrm>
            <a:off x="227012" y="1231899"/>
            <a:ext cx="4807742" cy="3073609"/>
            <a:chOff x="227012" y="1231899"/>
            <a:chExt cx="4807742" cy="3073609"/>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1231899"/>
              <a:ext cx="4807742"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900537" y="4028509"/>
              <a:ext cx="1460691" cy="276999"/>
            </a:xfrm>
            <a:prstGeom prst="rect">
              <a:avLst/>
            </a:prstGeom>
            <a:solidFill>
              <a:schemeClr val="bg1"/>
            </a:solidFill>
          </p:spPr>
          <p:txBody>
            <a:bodyPr wrap="square" rtlCol="0">
              <a:spAutoFit/>
            </a:bodyPr>
            <a:lstStyle/>
            <a:p>
              <a:pPr algn="ctr"/>
              <a:r>
                <a:rPr lang="de-DE" sz="1200" dirty="0" smtClean="0"/>
                <a:t>10</a:t>
              </a:r>
              <a:r>
                <a:rPr lang="de-DE" sz="1200" baseline="30000" dirty="0" smtClean="0"/>
                <a:t>15</a:t>
              </a:r>
              <a:r>
                <a:rPr lang="de-DE" sz="1200" dirty="0" smtClean="0"/>
                <a:t> </a:t>
              </a:r>
              <a:r>
                <a:rPr lang="de-DE" sz="1200" dirty="0" err="1" smtClean="0"/>
                <a:t>molec</a:t>
              </a:r>
              <a:r>
                <a:rPr lang="de-DE" sz="1200" dirty="0" smtClean="0"/>
                <a:t> cm</a:t>
              </a:r>
              <a:r>
                <a:rPr lang="de-DE" sz="1200" baseline="30000" dirty="0" smtClean="0"/>
                <a:t>2</a:t>
              </a:r>
              <a:endParaRPr lang="en-GB" sz="1200" baseline="30000" dirty="0"/>
            </a:p>
          </p:txBody>
        </p:sp>
      </p:grpSp>
      <p:sp>
        <p:nvSpPr>
          <p:cNvPr id="2" name="Textfeld 1"/>
          <p:cNvSpPr txBox="1"/>
          <p:nvPr/>
        </p:nvSpPr>
        <p:spPr>
          <a:xfrm>
            <a:off x="564998" y="3218219"/>
            <a:ext cx="1476744" cy="338554"/>
          </a:xfrm>
          <a:prstGeom prst="rect">
            <a:avLst/>
          </a:prstGeom>
          <a:solidFill>
            <a:schemeClr val="bg1"/>
          </a:solidFill>
        </p:spPr>
        <p:txBody>
          <a:bodyPr wrap="square" rtlCol="0">
            <a:spAutoFit/>
          </a:bodyPr>
          <a:lstStyle/>
          <a:p>
            <a:pPr algn="ctr"/>
            <a:r>
              <a:rPr lang="de-DE" b="1" dirty="0" smtClean="0"/>
              <a:t>2005 - 2010</a:t>
            </a:r>
            <a:endParaRPr lang="en-GB" b="1" dirty="0"/>
          </a:p>
        </p:txBody>
      </p:sp>
      <p:grpSp>
        <p:nvGrpSpPr>
          <p:cNvPr id="3" name="Gruppieren 2"/>
          <p:cNvGrpSpPr/>
          <p:nvPr/>
        </p:nvGrpSpPr>
        <p:grpSpPr>
          <a:xfrm>
            <a:off x="151856" y="3641211"/>
            <a:ext cx="4882898" cy="2801406"/>
            <a:chOff x="151856" y="3604603"/>
            <a:chExt cx="4882898" cy="2801406"/>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56" y="3604603"/>
              <a:ext cx="4882898" cy="28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529508" y="5526061"/>
              <a:ext cx="1476744" cy="338554"/>
            </a:xfrm>
            <a:prstGeom prst="rect">
              <a:avLst/>
            </a:prstGeom>
            <a:solidFill>
              <a:schemeClr val="bg1"/>
            </a:solidFill>
          </p:spPr>
          <p:txBody>
            <a:bodyPr wrap="square" rtlCol="0">
              <a:spAutoFit/>
            </a:bodyPr>
            <a:lstStyle/>
            <a:p>
              <a:pPr algn="ctr"/>
              <a:r>
                <a:rPr lang="de-DE" b="1" dirty="0" smtClean="0"/>
                <a:t>2010 - 2014</a:t>
              </a:r>
              <a:endParaRPr lang="en-GB" b="1" dirty="0"/>
            </a:p>
          </p:txBody>
        </p:sp>
      </p:grpSp>
      <p:sp>
        <p:nvSpPr>
          <p:cNvPr id="14" name="Textfeld 13"/>
          <p:cNvSpPr txBox="1"/>
          <p:nvPr/>
        </p:nvSpPr>
        <p:spPr>
          <a:xfrm>
            <a:off x="4995067" y="6150942"/>
            <a:ext cx="1460691" cy="276999"/>
          </a:xfrm>
          <a:prstGeom prst="rect">
            <a:avLst/>
          </a:prstGeom>
          <a:solidFill>
            <a:schemeClr val="bg1"/>
          </a:solidFill>
        </p:spPr>
        <p:txBody>
          <a:bodyPr wrap="square" rtlCol="0">
            <a:spAutoFit/>
          </a:bodyPr>
          <a:lstStyle/>
          <a:p>
            <a:r>
              <a:rPr lang="de-DE" sz="1200" dirty="0" smtClean="0"/>
              <a:t>10</a:t>
            </a:r>
            <a:r>
              <a:rPr lang="de-DE" sz="1200" baseline="30000" dirty="0" smtClean="0"/>
              <a:t>15</a:t>
            </a:r>
            <a:r>
              <a:rPr lang="de-DE" sz="1200" dirty="0" smtClean="0"/>
              <a:t> </a:t>
            </a:r>
            <a:r>
              <a:rPr lang="de-DE" sz="1200" dirty="0" err="1" smtClean="0"/>
              <a:t>molec</a:t>
            </a:r>
            <a:r>
              <a:rPr lang="de-DE" sz="1200" dirty="0" smtClean="0"/>
              <a:t> cm</a:t>
            </a:r>
            <a:r>
              <a:rPr lang="de-DE" sz="1200" baseline="30000" dirty="0" smtClean="0"/>
              <a:t>2</a:t>
            </a:r>
            <a:endParaRPr lang="en-GB" sz="1200" baseline="30000" dirty="0"/>
          </a:p>
        </p:txBody>
      </p:sp>
    </p:spTree>
    <p:extLst>
      <p:ext uri="{BB962C8B-B14F-4D97-AF65-F5344CB8AC3E}">
        <p14:creationId xmlns:p14="http://schemas.microsoft.com/office/powerpoint/2010/main" val="35050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25F3B9D-72D9-4685-904E-8D6683971FAD}" type="slidenum">
              <a:rPr lang="de-DE" sz="1200" smtClean="0">
                <a:solidFill>
                  <a:schemeClr val="bg1"/>
                </a:solidFill>
              </a:rPr>
              <a:pPr eaLnBrk="1" hangingPunct="1"/>
              <a:t>39</a:t>
            </a:fld>
            <a:endParaRPr lang="de-DE" sz="1200"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GB" smtClean="0"/>
              <a:t>NO</a:t>
            </a:r>
            <a:r>
              <a:rPr lang="en-GB" baseline="-25000" smtClean="0"/>
              <a:t>2</a:t>
            </a:r>
            <a:r>
              <a:rPr lang="en-GB" smtClean="0"/>
              <a:t> Trends: Comparison with bottom up estimates</a:t>
            </a:r>
          </a:p>
        </p:txBody>
      </p:sp>
      <p:pic>
        <p:nvPicPr>
          <p:cNvPr id="70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1054100"/>
            <a:ext cx="2751138" cy="272732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1077913"/>
            <a:ext cx="461327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86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363" y="1116013"/>
            <a:ext cx="2921000" cy="276066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6"/>
          <p:cNvSpPr>
            <a:spLocks noChangeArrowheads="1"/>
          </p:cNvSpPr>
          <p:nvPr/>
        </p:nvSpPr>
        <p:spPr bwMode="auto">
          <a:xfrm>
            <a:off x="0" y="5599113"/>
            <a:ext cx="4764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altLang="ja-JP" sz="1000">
                <a:ea typeface="ＭＳ Ｐゴシック" charset="-128"/>
              </a:rPr>
              <a:t>Q. Zhang et al., </a:t>
            </a:r>
            <a:r>
              <a:rPr lang="en-GB" altLang="ko-KR" sz="1000">
                <a:ea typeface="굴림" charset="-127"/>
              </a:rPr>
              <a:t>NOx  emission trends for China, 1995–2004: The view from the ground and the view from space, J. Geophys. Res., 112, D22306, doi:10.1029/2007JD008684., 2007</a:t>
            </a:r>
            <a:endParaRPr lang="de-DE" altLang="ja-JP" sz="1000">
              <a:ea typeface="ＭＳ Ｐゴシック" charset="-128"/>
            </a:endParaRPr>
          </a:p>
        </p:txBody>
      </p:sp>
      <p:sp>
        <p:nvSpPr>
          <p:cNvPr id="708615" name="AutoShape 7"/>
          <p:cNvSpPr>
            <a:spLocks noChangeAspect="1" noChangeArrowheads="1"/>
          </p:cNvSpPr>
          <p:nvPr/>
        </p:nvSpPr>
        <p:spPr bwMode="auto">
          <a:xfrm>
            <a:off x="4676775" y="3938588"/>
            <a:ext cx="44672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r>
              <a:rPr lang="en-GB" sz="2000"/>
              <a:t>the latest bottom-up inventories agree qualitatively with satellite data</a:t>
            </a:r>
          </a:p>
          <a:p>
            <a:pPr marL="342900" indent="-342900">
              <a:spcBef>
                <a:spcPct val="20000"/>
              </a:spcBef>
              <a:buClr>
                <a:schemeClr val="accent2"/>
              </a:buClr>
              <a:buFontTx/>
              <a:buChar char="•"/>
            </a:pPr>
            <a:r>
              <a:rPr lang="en-GB" sz="2000"/>
              <a:t>summer values agree even quantitatively</a:t>
            </a:r>
          </a:p>
          <a:p>
            <a:pPr marL="342900" indent="-342900">
              <a:spcBef>
                <a:spcPct val="20000"/>
              </a:spcBef>
              <a:buClr>
                <a:schemeClr val="accent2"/>
              </a:buClr>
              <a:buFontTx/>
              <a:buChar char="•"/>
            </a:pPr>
            <a:r>
              <a:rPr lang="en-GB" sz="2000"/>
              <a:t>satellite problems in winter?</a:t>
            </a:r>
          </a:p>
          <a:p>
            <a:pPr marL="342900" indent="-342900">
              <a:spcBef>
                <a:spcPct val="20000"/>
              </a:spcBef>
              <a:buClr>
                <a:schemeClr val="accent2"/>
              </a:buClr>
              <a:buFontTx/>
              <a:buChar char="•"/>
            </a:pPr>
            <a:r>
              <a:rPr lang="en-GB" sz="2000"/>
              <a:t>strong seasonality in emissions?</a:t>
            </a:r>
          </a:p>
        </p:txBody>
      </p:sp>
      <p:sp>
        <p:nvSpPr>
          <p:cNvPr id="37897" name="Rectangle 9"/>
          <p:cNvSpPr>
            <a:spLocks noChangeArrowheads="1"/>
          </p:cNvSpPr>
          <p:nvPr/>
        </p:nvSpPr>
        <p:spPr bwMode="auto">
          <a:xfrm>
            <a:off x="439738" y="835025"/>
            <a:ext cx="852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chemeClr val="accent2"/>
                </a:solidFill>
              </a:rPr>
              <a:t>How do the satellite derived trends compare to bottom up estimates?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86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89893B7-DAF1-4BDE-8620-482EFEFDAF61}" type="slidenum">
              <a:rPr lang="de-DE" sz="1200" smtClean="0">
                <a:solidFill>
                  <a:schemeClr val="bg1"/>
                </a:solidFill>
              </a:rPr>
              <a:pPr eaLnBrk="1" hangingPunct="1"/>
              <a:t>4</a:t>
            </a:fld>
            <a:endParaRPr lang="de-DE" sz="1200" smtClean="0">
              <a:solidFill>
                <a:schemeClr val="bg1"/>
              </a:solidFill>
            </a:endParaRPr>
          </a:p>
        </p:txBody>
      </p:sp>
      <p:graphicFrame>
        <p:nvGraphicFramePr>
          <p:cNvPr id="1026" name="Object 6"/>
          <p:cNvGraphicFramePr>
            <a:graphicFrameLocks noChangeAspect="1"/>
          </p:cNvGraphicFramePr>
          <p:nvPr/>
        </p:nvGraphicFramePr>
        <p:xfrm>
          <a:off x="5086350" y="696913"/>
          <a:ext cx="3846513" cy="3128962"/>
        </p:xfrm>
        <a:graphic>
          <a:graphicData uri="http://schemas.openxmlformats.org/presentationml/2006/ole">
            <mc:AlternateContent xmlns:mc="http://schemas.openxmlformats.org/markup-compatibility/2006">
              <mc:Choice xmlns:v="urn:schemas-microsoft-com:vml" Requires="v">
                <p:oleObj spid="_x0000_s5151" name="Bitmap" r:id="rId4" imgW="7695238" imgH="6257143" progId="Paint.Picture">
                  <p:embed/>
                </p:oleObj>
              </mc:Choice>
              <mc:Fallback>
                <p:oleObj name="Bitmap" r:id="rId4" imgW="7695238" imgH="6257143"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696913"/>
                        <a:ext cx="3846513"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2"/>
          <p:cNvSpPr>
            <a:spLocks noGrp="1" noChangeArrowheads="1"/>
          </p:cNvSpPr>
          <p:nvPr>
            <p:ph type="title"/>
          </p:nvPr>
        </p:nvSpPr>
        <p:spPr/>
        <p:txBody>
          <a:bodyPr/>
          <a:lstStyle/>
          <a:p>
            <a:pPr eaLnBrk="1" hangingPunct="1"/>
            <a:r>
              <a:rPr lang="en-GB" smtClean="0"/>
              <a:t>Some facts on NO</a:t>
            </a:r>
            <a:r>
              <a:rPr lang="en-GB" baseline="-25000" smtClean="0"/>
              <a:t>x</a:t>
            </a:r>
            <a:r>
              <a:rPr lang="en-GB" smtClean="0"/>
              <a:t> in the Troposphere</a:t>
            </a:r>
          </a:p>
        </p:txBody>
      </p:sp>
      <p:sp>
        <p:nvSpPr>
          <p:cNvPr id="1029" name="Rectangle 3"/>
          <p:cNvSpPr>
            <a:spLocks noGrp="1" noChangeArrowheads="1"/>
          </p:cNvSpPr>
          <p:nvPr>
            <p:ph type="body" idx="1"/>
          </p:nvPr>
        </p:nvSpPr>
        <p:spPr>
          <a:xfrm>
            <a:off x="276225" y="828675"/>
            <a:ext cx="8229600" cy="5049838"/>
          </a:xfrm>
        </p:spPr>
        <p:txBody>
          <a:bodyPr/>
          <a:lstStyle/>
          <a:p>
            <a:pPr eaLnBrk="1" hangingPunct="1"/>
            <a:r>
              <a:rPr lang="en-GB" smtClean="0"/>
              <a:t>NO and NO</a:t>
            </a:r>
            <a:r>
              <a:rPr lang="en-GB" baseline="-25000" smtClean="0"/>
              <a:t>2</a:t>
            </a:r>
            <a:r>
              <a:rPr lang="en-GB" smtClean="0"/>
              <a:t> are rapidly converted into </a:t>
            </a:r>
            <a:br>
              <a:rPr lang="en-GB" smtClean="0"/>
            </a:br>
            <a:r>
              <a:rPr lang="en-GB" smtClean="0"/>
              <a:t>each other and are therefore combined to </a:t>
            </a:r>
          </a:p>
          <a:p>
            <a:pPr eaLnBrk="1" hangingPunct="1">
              <a:buFontTx/>
              <a:buNone/>
            </a:pPr>
            <a:r>
              <a:rPr lang="en-GB" smtClean="0"/>
              <a:t>		NO</a:t>
            </a:r>
            <a:r>
              <a:rPr lang="en-GB" baseline="-25000" smtClean="0"/>
              <a:t>x</a:t>
            </a:r>
            <a:r>
              <a:rPr lang="en-GB" smtClean="0"/>
              <a:t> = NO + NO</a:t>
            </a:r>
            <a:r>
              <a:rPr lang="en-GB" baseline="-25000" smtClean="0"/>
              <a:t>2</a:t>
            </a:r>
          </a:p>
          <a:p>
            <a:pPr eaLnBrk="1" hangingPunct="1"/>
            <a:r>
              <a:rPr lang="en-GB" smtClean="0"/>
              <a:t>the ratio [NO] / [NO</a:t>
            </a:r>
            <a:r>
              <a:rPr lang="en-GB" baseline="-25000" smtClean="0"/>
              <a:t>x</a:t>
            </a:r>
            <a:r>
              <a:rPr lang="en-GB" smtClean="0"/>
              <a:t>] is about 0.2 at the </a:t>
            </a:r>
            <a:br>
              <a:rPr lang="en-GB" smtClean="0"/>
            </a:br>
            <a:r>
              <a:rPr lang="en-GB" smtClean="0"/>
              <a:t>surface but increases towards higher </a:t>
            </a:r>
            <a:br>
              <a:rPr lang="en-GB" smtClean="0"/>
            </a:br>
            <a:r>
              <a:rPr lang="en-GB" smtClean="0"/>
              <a:t>altitudes (temperature dependence of </a:t>
            </a:r>
            <a:br>
              <a:rPr lang="en-GB" smtClean="0"/>
            </a:br>
            <a:r>
              <a:rPr lang="en-GB" smtClean="0"/>
              <a:t>O</a:t>
            </a:r>
            <a:r>
              <a:rPr lang="en-GB" baseline="-25000" smtClean="0"/>
              <a:t>3</a:t>
            </a:r>
            <a:r>
              <a:rPr lang="en-GB" smtClean="0"/>
              <a:t> + NO reaction)</a:t>
            </a:r>
          </a:p>
          <a:p>
            <a:pPr eaLnBrk="1" hangingPunct="1"/>
            <a:r>
              <a:rPr lang="en-GB" smtClean="0"/>
              <a:t>the atmospheric lifetime of NO</a:t>
            </a:r>
            <a:r>
              <a:rPr lang="en-GB" baseline="-25000" smtClean="0"/>
              <a:t>x</a:t>
            </a:r>
            <a:r>
              <a:rPr lang="en-GB" smtClean="0"/>
              <a:t> is short </a:t>
            </a:r>
            <a:br>
              <a:rPr lang="en-GB" smtClean="0"/>
            </a:br>
            <a:r>
              <a:rPr lang="en-GB" smtClean="0"/>
              <a:t>close to the surface (hours) and increases </a:t>
            </a:r>
            <a:br>
              <a:rPr lang="en-GB" smtClean="0"/>
            </a:br>
            <a:r>
              <a:rPr lang="en-GB" smtClean="0"/>
              <a:t>towards higher altitudes (days)</a:t>
            </a:r>
          </a:p>
          <a:p>
            <a:pPr eaLnBrk="1" hangingPunct="1"/>
            <a:r>
              <a:rPr lang="en-GB" smtClean="0"/>
              <a:t>lifetime is longer in winter than in summer (lower [OH])</a:t>
            </a:r>
          </a:p>
          <a:p>
            <a:pPr eaLnBrk="1" hangingPunct="1"/>
            <a:endParaRPr lang="en-GB" smtClean="0"/>
          </a:p>
          <a:p>
            <a:pPr eaLnBrk="1" hangingPunct="1"/>
            <a:r>
              <a:rPr lang="en-GB" smtClean="0"/>
              <a:t>the short lifetime results in little transport, both vertically and horizontally, at least in the form of NO</a:t>
            </a:r>
            <a:r>
              <a:rPr lang="en-GB" baseline="-25000" smtClean="0"/>
              <a:t>x</a:t>
            </a:r>
            <a:br>
              <a:rPr lang="en-GB" baseline="-25000" smtClean="0"/>
            </a:br>
            <a:r>
              <a:rPr lang="en-GB" smtClean="0"/>
              <a:t>=&gt; NO</a:t>
            </a:r>
            <a:r>
              <a:rPr lang="en-GB" baseline="-25000" smtClean="0"/>
              <a:t>x</a:t>
            </a:r>
            <a:r>
              <a:rPr lang="en-GB" smtClean="0"/>
              <a:t> is found close to its sources</a:t>
            </a:r>
          </a:p>
          <a:p>
            <a:pPr eaLnBrk="1" hangingPunct="1"/>
            <a:r>
              <a:rPr lang="en-GB" smtClean="0"/>
              <a:t>PAN has a long lifetime and can be transported and re-release NO</a:t>
            </a:r>
            <a:r>
              <a:rPr lang="en-GB" baseline="-25000" smtClean="0"/>
              <a:t>x</a:t>
            </a:r>
            <a:r>
              <a:rPr lang="en-GB" smtClean="0"/>
              <a:t> when temperature increases</a:t>
            </a:r>
          </a:p>
          <a:p>
            <a:pPr eaLnBrk="1" hangingPunct="1"/>
            <a:endParaRPr lang="en-GB" smtClean="0"/>
          </a:p>
          <a:p>
            <a:pPr eaLnBrk="1" hangingPunct="1"/>
            <a:endParaRPr lang="en-GB" smtClean="0"/>
          </a:p>
          <a:p>
            <a:pPr eaLnBrk="1" hangingPunct="1"/>
            <a:endParaRPr lang="en-GB" smtClean="0"/>
          </a:p>
        </p:txBody>
      </p:sp>
      <p:sp>
        <p:nvSpPr>
          <p:cNvPr id="5126" name="Rectangle 5"/>
          <p:cNvSpPr>
            <a:spLocks noChangeArrowheads="1"/>
          </p:cNvSpPr>
          <p:nvPr/>
        </p:nvSpPr>
        <p:spPr bwMode="auto">
          <a:xfrm rot="-5400000">
            <a:off x="7205662" y="2098676"/>
            <a:ext cx="346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a:t>Ehhalt D.H. et al., (1992) Sources and distribution of Nox in the upper troposphere at northern mid-latitudes. J Geophys Res 97: 3725–3738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en-GB" smtClean="0"/>
              <a:t>NO</a:t>
            </a:r>
            <a:r>
              <a:rPr lang="en-GB" baseline="-25000" smtClean="0"/>
              <a:t>2</a:t>
            </a:r>
            <a:r>
              <a:rPr lang="en-GB" smtClean="0"/>
              <a:t> Trends: Comparison with bottom up estimates</a:t>
            </a:r>
          </a:p>
        </p:txBody>
      </p:sp>
      <p:sp>
        <p:nvSpPr>
          <p:cNvPr id="38915" name="Inhaltsplatzhalter 2"/>
          <p:cNvSpPr>
            <a:spLocks noGrp="1"/>
          </p:cNvSpPr>
          <p:nvPr>
            <p:ph idx="1"/>
          </p:nvPr>
        </p:nvSpPr>
        <p:spPr>
          <a:xfrm>
            <a:off x="414338" y="4260850"/>
            <a:ext cx="8272462" cy="1527175"/>
          </a:xfrm>
        </p:spPr>
        <p:txBody>
          <a:bodyPr/>
          <a:lstStyle/>
          <a:p>
            <a:r>
              <a:rPr lang="en-GB" smtClean="0"/>
              <a:t>Overall pattern in emission data base is correct</a:t>
            </a:r>
          </a:p>
          <a:p>
            <a:r>
              <a:rPr lang="en-GB" smtClean="0"/>
              <a:t>Increase in China is underestimated</a:t>
            </a:r>
          </a:p>
          <a:p>
            <a:r>
              <a:rPr lang="en-GB" smtClean="0"/>
              <a:t>Increase in India and Middle East is overestimated</a:t>
            </a:r>
          </a:p>
          <a:p>
            <a:r>
              <a:rPr lang="en-GB" smtClean="0"/>
              <a:t>Decrease in Europe / US is underestimated</a:t>
            </a:r>
          </a:p>
        </p:txBody>
      </p:sp>
      <p:sp>
        <p:nvSpPr>
          <p:cNvPr id="3891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5F84D87-D13E-4AFF-95D2-F7C58C5A2CB4}" type="slidenum">
              <a:rPr lang="de-DE" sz="1200" smtClean="0">
                <a:solidFill>
                  <a:schemeClr val="bg1"/>
                </a:solidFill>
              </a:rPr>
              <a:pPr eaLnBrk="1" hangingPunct="1"/>
              <a:t>40</a:t>
            </a:fld>
            <a:endParaRPr lang="de-DE" sz="1200" smtClean="0">
              <a:solidFill>
                <a:schemeClr val="bg1"/>
              </a:solidFill>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25" y="1395413"/>
            <a:ext cx="455771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54150"/>
            <a:ext cx="4319588"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Textfeld 4"/>
          <p:cNvSpPr txBox="1">
            <a:spLocks noChangeArrowheads="1"/>
          </p:cNvSpPr>
          <p:nvPr/>
        </p:nvSpPr>
        <p:spPr bwMode="auto">
          <a:xfrm>
            <a:off x="768350" y="1138238"/>
            <a:ext cx="3173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de-DE" b="1"/>
              <a:t>GOME and SCIAMACHY</a:t>
            </a:r>
            <a:endParaRPr lang="en-GB" b="1"/>
          </a:p>
        </p:txBody>
      </p:sp>
      <p:sp>
        <p:nvSpPr>
          <p:cNvPr id="38920" name="Textfeld 7"/>
          <p:cNvSpPr txBox="1">
            <a:spLocks noChangeArrowheads="1"/>
          </p:cNvSpPr>
          <p:nvPr/>
        </p:nvSpPr>
        <p:spPr bwMode="auto">
          <a:xfrm>
            <a:off x="5210175" y="1135063"/>
            <a:ext cx="3173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de-DE" b="1"/>
              <a:t>EDGAR v4.2</a:t>
            </a:r>
            <a:endParaRPr lang="en-GB" b="1"/>
          </a:p>
        </p:txBody>
      </p:sp>
      <p:sp>
        <p:nvSpPr>
          <p:cNvPr id="10" name="Rechteck 5"/>
          <p:cNvSpPr>
            <a:spLocks noChangeArrowheads="1"/>
          </p:cNvSpPr>
          <p:nvPr/>
        </p:nvSpPr>
        <p:spPr bwMode="auto">
          <a:xfrm>
            <a:off x="155575" y="6051550"/>
            <a:ext cx="8850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000" dirty="0"/>
              <a:t>Hilboll, A., Richter, A., and Burrows, J. P.: Long-term changes of tropospheric NO</a:t>
            </a:r>
            <a:r>
              <a:rPr lang="en-GB" sz="1000" baseline="-25000" dirty="0"/>
              <a:t>2</a:t>
            </a:r>
            <a:r>
              <a:rPr lang="en-GB" sz="1000" dirty="0"/>
              <a:t> over megacities derived from multiple satellite instruments</a:t>
            </a:r>
            <a:r>
              <a:rPr lang="en-GB" sz="1000" i="1" dirty="0"/>
              <a:t>, Atmos. Chem. Phys. </a:t>
            </a:r>
            <a:r>
              <a:rPr lang="de-DE" sz="1000" b="1" dirty="0"/>
              <a:t>13</a:t>
            </a:r>
            <a:r>
              <a:rPr lang="de-DE" sz="1000" dirty="0"/>
              <a:t>, 4145-4169, doi:10.5194/acp-13-4145-2013, 2013</a:t>
            </a:r>
            <a:endParaRPr lang="en-GB" sz="1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D6E7151-F524-4D36-B915-0E7E5376E5D7}" type="slidenum">
              <a:rPr lang="de-DE" sz="1200" smtClean="0">
                <a:solidFill>
                  <a:schemeClr val="bg1"/>
                </a:solidFill>
              </a:rPr>
              <a:pPr eaLnBrk="1" hangingPunct="1"/>
              <a:t>41</a:t>
            </a:fld>
            <a:endParaRPr lang="de-DE" sz="12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GB" smtClean="0"/>
              <a:t>NO</a:t>
            </a:r>
            <a:r>
              <a:rPr lang="en-GB" baseline="-25000" smtClean="0"/>
              <a:t>2</a:t>
            </a:r>
            <a:r>
              <a:rPr lang="en-GB" smtClean="0"/>
              <a:t> Trends above Europe</a:t>
            </a:r>
          </a:p>
        </p:txBody>
      </p:sp>
      <p:sp>
        <p:nvSpPr>
          <p:cNvPr id="39940" name="Rectangle 9"/>
          <p:cNvSpPr>
            <a:spLocks noChangeArrowheads="1"/>
          </p:cNvSpPr>
          <p:nvPr/>
        </p:nvSpPr>
        <p:spPr bwMode="auto">
          <a:xfrm>
            <a:off x="439738" y="835025"/>
            <a:ext cx="852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solidFill>
                  <a:schemeClr val="accent2"/>
                </a:solidFill>
              </a:rPr>
              <a:t>How do the satellite derived trends compare to bottom up estimates?</a:t>
            </a:r>
          </a:p>
        </p:txBody>
      </p:sp>
      <p:sp>
        <p:nvSpPr>
          <p:cNvPr id="10" name="Inhaltsplatzhalter 2"/>
          <p:cNvSpPr>
            <a:spLocks noGrp="1"/>
          </p:cNvSpPr>
          <p:nvPr>
            <p:ph idx="1"/>
          </p:nvPr>
        </p:nvSpPr>
        <p:spPr>
          <a:xfrm>
            <a:off x="6169025" y="1423988"/>
            <a:ext cx="2670175" cy="3987800"/>
          </a:xfrm>
        </p:spPr>
        <p:txBody>
          <a:bodyPr/>
          <a:lstStyle/>
          <a:p>
            <a:r>
              <a:rPr lang="en-GB" smtClean="0"/>
              <a:t>GOME and SCIAMACHY data over Europe + CHIMERE</a:t>
            </a:r>
          </a:p>
          <a:p>
            <a:r>
              <a:rPr lang="en-GB" smtClean="0"/>
              <a:t>Comparison to two versions of EMEP emissions</a:t>
            </a:r>
          </a:p>
          <a:p>
            <a:r>
              <a:rPr lang="en-GB" smtClean="0"/>
              <a:t>Excellent agreement in some regions, disagreement in others</a:t>
            </a:r>
          </a:p>
        </p:txBody>
      </p:sp>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6050"/>
            <a:ext cx="61182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61690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feld 5"/>
          <p:cNvSpPr txBox="1">
            <a:spLocks noChangeArrowheads="1"/>
          </p:cNvSpPr>
          <p:nvPr/>
        </p:nvSpPr>
        <p:spPr bwMode="auto">
          <a:xfrm>
            <a:off x="227013" y="5646738"/>
            <a:ext cx="830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200"/>
              <a:t>Konovalov, I.et al., Satellite measurement based estimates of decadal changes in European nitrogen oxides emissions, </a:t>
            </a:r>
            <a:br>
              <a:rPr lang="en-GB" sz="1200"/>
            </a:br>
            <a:r>
              <a:rPr lang="en-GB" sz="1200"/>
              <a:t>Atmos. Chem. Phys., </a:t>
            </a:r>
            <a:r>
              <a:rPr lang="en-GB" sz="1200" b="1"/>
              <a:t>8</a:t>
            </a:r>
            <a:r>
              <a:rPr lang="en-GB" sz="1200"/>
              <a:t>, 2623-2641,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7C14B6BE-7D99-43B5-BFF9-3FC8DCCB8FED}" type="slidenum">
              <a:rPr lang="de-DE" sz="1200" smtClean="0">
                <a:solidFill>
                  <a:schemeClr val="bg1"/>
                </a:solidFill>
              </a:rPr>
              <a:pPr eaLnBrk="1" hangingPunct="1"/>
              <a:t>42</a:t>
            </a:fld>
            <a:endParaRPr lang="de-DE" sz="1200"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GB" smtClean="0"/>
              <a:t>NOx Emissions from Shipping</a:t>
            </a:r>
          </a:p>
        </p:txBody>
      </p:sp>
      <p:sp>
        <p:nvSpPr>
          <p:cNvPr id="40964" name="Rectangle 3"/>
          <p:cNvSpPr>
            <a:spLocks noGrp="1" noChangeArrowheads="1"/>
          </p:cNvSpPr>
          <p:nvPr>
            <p:ph type="body" idx="1"/>
          </p:nvPr>
        </p:nvSpPr>
        <p:spPr/>
        <p:txBody>
          <a:bodyPr/>
          <a:lstStyle/>
          <a:p>
            <a:pPr eaLnBrk="1" hangingPunct="1"/>
            <a:endParaRPr lang="en-GB" smtClean="0"/>
          </a:p>
        </p:txBody>
      </p:sp>
      <p:sp>
        <p:nvSpPr>
          <p:cNvPr id="37895" name="Text Box 9"/>
          <p:cNvSpPr txBox="1">
            <a:spLocks noChangeArrowheads="1"/>
          </p:cNvSpPr>
          <p:nvPr/>
        </p:nvSpPr>
        <p:spPr bwMode="auto">
          <a:xfrm>
            <a:off x="5667375" y="765175"/>
            <a:ext cx="3476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GB" sz="1900" b="1"/>
              <a:t>Ship emissions:</a:t>
            </a:r>
          </a:p>
          <a:p>
            <a:pPr>
              <a:spcBef>
                <a:spcPct val="50000"/>
              </a:spcBef>
              <a:buFontTx/>
              <a:buChar char="•"/>
            </a:pPr>
            <a:r>
              <a:rPr lang="en-GB" sz="1900"/>
              <a:t>large source of NO</a:t>
            </a:r>
            <a:r>
              <a:rPr lang="en-GB" sz="1900" baseline="-25000"/>
              <a:t>x</a:t>
            </a:r>
            <a:r>
              <a:rPr lang="en-GB" sz="1900"/>
              <a:t>, SO</a:t>
            </a:r>
            <a:r>
              <a:rPr lang="en-GB" sz="1900" baseline="-25000"/>
              <a:t>x</a:t>
            </a:r>
            <a:r>
              <a:rPr lang="en-GB" sz="1900"/>
              <a:t> and aerosols</a:t>
            </a:r>
          </a:p>
          <a:p>
            <a:pPr>
              <a:spcBef>
                <a:spcPct val="50000"/>
              </a:spcBef>
              <a:buFontTx/>
              <a:buChar char="•"/>
            </a:pPr>
            <a:r>
              <a:rPr lang="en-GB" sz="1900"/>
              <a:t>relevant input into marine boundary layer</a:t>
            </a:r>
          </a:p>
          <a:p>
            <a:pPr>
              <a:spcBef>
                <a:spcPct val="50000"/>
              </a:spcBef>
              <a:buFontTx/>
              <a:buChar char="•"/>
            </a:pPr>
            <a:r>
              <a:rPr lang="en-GB" sz="1900"/>
              <a:t>well defined NO</a:t>
            </a:r>
            <a:r>
              <a:rPr lang="en-GB" sz="1900" baseline="-25000"/>
              <a:t>2</a:t>
            </a:r>
            <a:r>
              <a:rPr lang="en-GB" sz="1900"/>
              <a:t> patterns in Red Sea and Indian Ocean in GOME-2 data</a:t>
            </a:r>
          </a:p>
          <a:p>
            <a:pPr>
              <a:spcBef>
                <a:spcPct val="50000"/>
              </a:spcBef>
              <a:buFontTx/>
              <a:buChar char="•"/>
            </a:pPr>
            <a:r>
              <a:rPr lang="en-GB" sz="1900"/>
              <a:t>consistent with pattern of shipping</a:t>
            </a:r>
          </a:p>
        </p:txBody>
      </p:sp>
      <p:sp>
        <p:nvSpPr>
          <p:cNvPr id="166922" name="Text Box 10"/>
          <p:cNvSpPr txBox="1">
            <a:spLocks noChangeArrowheads="1"/>
          </p:cNvSpPr>
          <p:nvPr/>
        </p:nvSpPr>
        <p:spPr bwMode="auto">
          <a:xfrm>
            <a:off x="179388" y="4311650"/>
            <a:ext cx="53705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GB" sz="2000"/>
              <a:t>With estimate of NO</a:t>
            </a:r>
            <a:r>
              <a:rPr lang="en-GB" sz="2000" baseline="-25000"/>
              <a:t>2</a:t>
            </a:r>
            <a:r>
              <a:rPr lang="en-GB" sz="2000"/>
              <a:t> lifetime, NO</a:t>
            </a:r>
            <a:r>
              <a:rPr lang="en-GB" sz="2000" baseline="-25000"/>
              <a:t>x</a:t>
            </a:r>
            <a:r>
              <a:rPr lang="en-GB" sz="2000"/>
              <a:t> emissions can be estimated =&gt; agreement within error bars.</a:t>
            </a:r>
          </a:p>
          <a:p>
            <a:pPr>
              <a:spcBef>
                <a:spcPct val="50000"/>
              </a:spcBef>
            </a:pPr>
            <a:r>
              <a:rPr lang="en-GB" sz="2000"/>
              <a:t>But: error bars still large (mainly from lifetime) </a:t>
            </a:r>
          </a:p>
        </p:txBody>
      </p:sp>
      <p:sp>
        <p:nvSpPr>
          <p:cNvPr id="40967" name="Rectangle 11"/>
          <p:cNvSpPr>
            <a:spLocks noChangeArrowheads="1"/>
          </p:cNvSpPr>
          <p:nvPr/>
        </p:nvSpPr>
        <p:spPr bwMode="auto">
          <a:xfrm>
            <a:off x="165100" y="5815013"/>
            <a:ext cx="513238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kumimoji="1" lang="en-GB" sz="1000"/>
              <a:t>A. Richter et al., Satellite Measurements of NO2 from International Shipping Emissions, </a:t>
            </a:r>
            <a:br>
              <a:rPr kumimoji="1" lang="en-GB" sz="1000"/>
            </a:br>
            <a:r>
              <a:rPr kumimoji="1" lang="en-GB" sz="1000" i="1"/>
              <a:t>Geophys. Res. Lett.</a:t>
            </a:r>
            <a:r>
              <a:rPr kumimoji="1" lang="en-GB" sz="1000"/>
              <a:t>, </a:t>
            </a:r>
            <a:r>
              <a:rPr kumimoji="1" lang="en-GB" sz="1000" b="1"/>
              <a:t>31</a:t>
            </a:r>
            <a:r>
              <a:rPr kumimoji="1" lang="en-GB" sz="1000"/>
              <a:t>, L23110, doi:10.1029/2004GL020822, 2004</a:t>
            </a:r>
          </a:p>
          <a:p>
            <a:pPr eaLnBrk="0" hangingPunct="0"/>
            <a:r>
              <a:rPr lang="en-GB" sz="1000"/>
              <a:t>A. Richter et al..: An improved NO2 retrieval for the GOME-2 satellite instrument, </a:t>
            </a:r>
            <a:r>
              <a:rPr lang="en-GB" sz="1000" i="1"/>
              <a:t>Atmos. Meas. Tech.</a:t>
            </a:r>
            <a:r>
              <a:rPr lang="en-GB" sz="1000"/>
              <a:t>, </a:t>
            </a:r>
            <a:r>
              <a:rPr lang="en-GB" sz="1000" b="1"/>
              <a:t>4</a:t>
            </a:r>
            <a:r>
              <a:rPr lang="en-GB" sz="1000"/>
              <a:t>, 1147-1159, doi:10.5194/amt-4-1147-2011, 2011 </a:t>
            </a:r>
          </a:p>
        </p:txBody>
      </p:sp>
      <p:pic>
        <p:nvPicPr>
          <p:cNvPr id="13"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25" t="14351" r="11050" b="-7973"/>
          <a:stretch>
            <a:fillRect/>
          </a:stretch>
        </p:blipFill>
        <p:spPr bwMode="auto">
          <a:xfrm>
            <a:off x="5859463" y="4362450"/>
            <a:ext cx="2717800" cy="2112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feld 13"/>
          <p:cNvSpPr txBox="1">
            <a:spLocks noChangeArrowheads="1"/>
          </p:cNvSpPr>
          <p:nvPr/>
        </p:nvSpPr>
        <p:spPr bwMode="auto">
          <a:xfrm>
            <a:off x="6051550" y="6140450"/>
            <a:ext cx="2770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000">
                <a:solidFill>
                  <a:schemeClr val="accent2"/>
                </a:solidFill>
              </a:rPr>
              <a:t>Franke et al., Atmos. Chem. Phys., 9, </a:t>
            </a:r>
            <a:br>
              <a:rPr lang="en-GB" sz="1000">
                <a:solidFill>
                  <a:schemeClr val="accent2"/>
                </a:solidFill>
              </a:rPr>
            </a:br>
            <a:r>
              <a:rPr lang="de-DE" sz="1000">
                <a:solidFill>
                  <a:schemeClr val="accent2"/>
                </a:solidFill>
              </a:rPr>
              <a:t>7289-7301</a:t>
            </a:r>
            <a:r>
              <a:rPr lang="en-GB" sz="1000">
                <a:solidFill>
                  <a:schemeClr val="accent2"/>
                </a:solidFill>
              </a:rPr>
              <a:t>, 2009</a:t>
            </a:r>
          </a:p>
          <a:p>
            <a:pPr eaLnBrk="1" hangingPunct="1"/>
            <a:endParaRPr lang="en-GB" sz="1000"/>
          </a:p>
        </p:txBody>
      </p:sp>
      <p:pic>
        <p:nvPicPr>
          <p:cNvPr id="40970" name="Grafik 10" descr="gome2_shipping_0701-1010_b.gif"/>
          <p:cNvPicPr>
            <a:picLocks noChangeAspect="1"/>
          </p:cNvPicPr>
          <p:nvPr/>
        </p:nvPicPr>
        <p:blipFill>
          <a:blip r:embed="rId4">
            <a:extLst>
              <a:ext uri="{28A0092B-C50C-407E-A947-70E740481C1C}">
                <a14:useLocalDpi xmlns:a14="http://schemas.microsoft.com/office/drawing/2010/main" val="0"/>
              </a:ext>
            </a:extLst>
          </a:blip>
          <a:srcRect l="6639"/>
          <a:stretch>
            <a:fillRect/>
          </a:stretch>
        </p:blipFill>
        <p:spPr bwMode="auto">
          <a:xfrm>
            <a:off x="79375" y="895350"/>
            <a:ext cx="553085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3338513" y="2308225"/>
            <a:ext cx="315912" cy="149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5" name="Gerade Verbindung 14"/>
          <p:cNvCxnSpPr>
            <a:stCxn id="11" idx="3"/>
          </p:cNvCxnSpPr>
          <p:nvPr/>
        </p:nvCxnSpPr>
        <p:spPr>
          <a:xfrm>
            <a:off x="3654425" y="2382838"/>
            <a:ext cx="2200275" cy="20113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8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2" grpId="0"/>
      <p:bldP spid="14"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smtClean="0"/>
              <a:t>Changes in NOx Emissions from Shipping </a:t>
            </a:r>
            <a:endParaRPr lang="en-GB" smtClean="0"/>
          </a:p>
        </p:txBody>
      </p:sp>
      <p:sp>
        <p:nvSpPr>
          <p:cNvPr id="41987" name="Inhaltsplatzhalter 2"/>
          <p:cNvSpPr>
            <a:spLocks noGrp="1"/>
          </p:cNvSpPr>
          <p:nvPr>
            <p:ph idx="1"/>
          </p:nvPr>
        </p:nvSpPr>
        <p:spPr>
          <a:xfrm>
            <a:off x="6288088" y="982663"/>
            <a:ext cx="2398712" cy="5143500"/>
          </a:xfrm>
        </p:spPr>
        <p:txBody>
          <a:bodyPr/>
          <a:lstStyle/>
          <a:p>
            <a:r>
              <a:rPr lang="en-GB" smtClean="0"/>
              <a:t>Trade and cargo volume is increasing</a:t>
            </a:r>
          </a:p>
          <a:p>
            <a:r>
              <a:rPr lang="en-GB" smtClean="0"/>
              <a:t>NO</a:t>
            </a:r>
            <a:r>
              <a:rPr lang="en-GB" baseline="-25000" smtClean="0"/>
              <a:t>2</a:t>
            </a:r>
            <a:r>
              <a:rPr lang="en-GB" smtClean="0"/>
              <a:t> over shipping regions shows similar trend</a:t>
            </a:r>
          </a:p>
          <a:p>
            <a:r>
              <a:rPr lang="en-GB" smtClean="0"/>
              <a:t>Economic crisis in 2008 created clear signature in both, trade volume and shipping NOx</a:t>
            </a:r>
          </a:p>
        </p:txBody>
      </p:sp>
      <p:sp>
        <p:nvSpPr>
          <p:cNvPr id="4198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1C34B33-F982-41F8-BA9F-458B303000CE}" type="slidenum">
              <a:rPr lang="de-DE" sz="1200" smtClean="0">
                <a:solidFill>
                  <a:schemeClr val="bg1"/>
                </a:solidFill>
              </a:rPr>
              <a:pPr eaLnBrk="1" hangingPunct="1"/>
              <a:t>43</a:t>
            </a:fld>
            <a:endParaRPr lang="de-DE" sz="1200" smtClean="0">
              <a:solidFill>
                <a:schemeClr val="bg1"/>
              </a:solidFill>
            </a:endParaRPr>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185863"/>
            <a:ext cx="61436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hteck 4"/>
          <p:cNvSpPr>
            <a:spLocks noChangeArrowheads="1"/>
          </p:cNvSpPr>
          <p:nvPr/>
        </p:nvSpPr>
        <p:spPr bwMode="auto">
          <a:xfrm>
            <a:off x="130175" y="5611813"/>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200"/>
              <a:t>de Ruyter de Wildt, M., H. </a:t>
            </a:r>
            <a:r>
              <a:rPr lang="en-GB" sz="1200"/>
              <a:t>Eskes, and K. F. Boersma (2012), The global economic cycle and satellite-derived NO2 trends over shipping lanes, </a:t>
            </a:r>
            <a:r>
              <a:rPr lang="en-GB" sz="1200" i="1"/>
              <a:t>Geophys. Res.Lett.</a:t>
            </a:r>
            <a:r>
              <a:rPr lang="en-GB" sz="1200"/>
              <a:t>, </a:t>
            </a:r>
            <a:r>
              <a:rPr lang="en-GB" sz="1200" b="1"/>
              <a:t>39</a:t>
            </a:r>
            <a:r>
              <a:rPr lang="en-GB" sz="1200"/>
              <a:t>, L01802, doi:10.1029/2011GL049541.</a:t>
            </a:r>
          </a:p>
        </p:txBody>
      </p:sp>
      <p:sp>
        <p:nvSpPr>
          <p:cNvPr id="2" name="Rechteck 1"/>
          <p:cNvSpPr/>
          <p:nvPr/>
        </p:nvSpPr>
        <p:spPr>
          <a:xfrm>
            <a:off x="4584526" y="1427967"/>
            <a:ext cx="764087" cy="235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6369910-6365-4C2A-B88F-EC02A3ED4B41}" type="slidenum">
              <a:rPr lang="de-DE" sz="1200" smtClean="0">
                <a:solidFill>
                  <a:schemeClr val="bg1"/>
                </a:solidFill>
              </a:rPr>
              <a:pPr eaLnBrk="1" hangingPunct="1"/>
              <a:t>44</a:t>
            </a:fld>
            <a:endParaRPr lang="de-DE" sz="1200"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GB" smtClean="0"/>
              <a:t>NOx Emission Trends: predictions</a:t>
            </a:r>
          </a:p>
        </p:txBody>
      </p:sp>
      <p:sp>
        <p:nvSpPr>
          <p:cNvPr id="43012" name="Rectangle 3"/>
          <p:cNvSpPr>
            <a:spLocks noGrp="1" noChangeArrowheads="1"/>
          </p:cNvSpPr>
          <p:nvPr>
            <p:ph type="body" idx="1"/>
          </p:nvPr>
        </p:nvSpPr>
        <p:spPr>
          <a:xfrm>
            <a:off x="468313" y="4619625"/>
            <a:ext cx="8218487" cy="2012950"/>
          </a:xfrm>
        </p:spPr>
        <p:txBody>
          <a:bodyPr/>
          <a:lstStyle/>
          <a:p>
            <a:pPr eaLnBrk="1" hangingPunct="1"/>
            <a:r>
              <a:rPr lang="en-GB" smtClean="0"/>
              <a:t>more or less constant in industrialised areas</a:t>
            </a:r>
          </a:p>
          <a:p>
            <a:pPr eaLnBrk="1" hangingPunct="1"/>
            <a:r>
              <a:rPr lang="en-GB" smtClean="0"/>
              <a:t>increases in developing countries</a:t>
            </a:r>
          </a:p>
          <a:p>
            <a:pPr eaLnBrk="1" hangingPunct="1"/>
            <a:r>
              <a:rPr lang="en-GB" smtClean="0"/>
              <a:t>large increases in Asia</a:t>
            </a:r>
          </a:p>
          <a:p>
            <a:pPr eaLnBrk="1" hangingPunct="1"/>
            <a:r>
              <a:rPr lang="en-GB" smtClean="0"/>
              <a:t>large increases from shipping</a:t>
            </a:r>
          </a:p>
        </p:txBody>
      </p:sp>
      <p:pic>
        <p:nvPicPr>
          <p:cNvPr id="43013" name="Picture 22" descr="ms-acpd-2006-0222-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836613"/>
            <a:ext cx="9072562"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3"/>
          <p:cNvSpPr>
            <a:spLocks noChangeArrowheads="1"/>
          </p:cNvSpPr>
          <p:nvPr/>
        </p:nvSpPr>
        <p:spPr bwMode="auto">
          <a:xfrm rot="-5400000">
            <a:off x="7489031" y="4869657"/>
            <a:ext cx="309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a:t>Eyring et al., Atmos. Chem. Phys. Discuss., 6, 8553–8604, 2006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E193FBD-501B-4355-B105-890225D18140}" type="slidenum">
              <a:rPr lang="de-DE" sz="1200" smtClean="0">
                <a:solidFill>
                  <a:schemeClr val="bg1"/>
                </a:solidFill>
              </a:rPr>
              <a:pPr eaLnBrk="1" hangingPunct="1"/>
              <a:t>45</a:t>
            </a:fld>
            <a:endParaRPr lang="de-DE" sz="1200" smtClean="0">
              <a:solidFill>
                <a:schemeClr val="bg1"/>
              </a:solidFill>
            </a:endParaRPr>
          </a:p>
        </p:txBody>
      </p:sp>
      <p:sp>
        <p:nvSpPr>
          <p:cNvPr id="44035" name="Rectangle 2"/>
          <p:cNvSpPr>
            <a:spLocks noGrp="1" noChangeArrowheads="1"/>
          </p:cNvSpPr>
          <p:nvPr>
            <p:ph type="title"/>
          </p:nvPr>
        </p:nvSpPr>
        <p:spPr/>
        <p:txBody>
          <a:bodyPr/>
          <a:lstStyle/>
          <a:p>
            <a:pPr eaLnBrk="1" hangingPunct="1"/>
            <a:r>
              <a:rPr lang="en-GB" smtClean="0"/>
              <a:t>Diurnal variation of NOx emissions</a:t>
            </a:r>
          </a:p>
        </p:txBody>
      </p:sp>
      <p:sp>
        <p:nvSpPr>
          <p:cNvPr id="229380" name="Text Box 4"/>
          <p:cNvSpPr txBox="1">
            <a:spLocks noChangeArrowheads="1"/>
          </p:cNvSpPr>
          <p:nvPr/>
        </p:nvSpPr>
        <p:spPr bwMode="auto">
          <a:xfrm>
            <a:off x="228600" y="5191125"/>
            <a:ext cx="86645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a:t>=&gt; SCIAMACHY 10-40% higher than OMI for most anthropogenic source regions</a:t>
            </a:r>
          </a:p>
          <a:p>
            <a:pPr eaLnBrk="1" hangingPunct="1">
              <a:spcBef>
                <a:spcPct val="50000"/>
              </a:spcBef>
            </a:pPr>
            <a:r>
              <a:rPr lang="en-US" sz="1800"/>
              <a:t>=&gt; SCIAMACHY lower than OMI for biomass burning regions</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59055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192588"/>
            <a:ext cx="449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8"/>
          <p:cNvSpPr>
            <a:spLocks noChangeArrowheads="1"/>
          </p:cNvSpPr>
          <p:nvPr/>
        </p:nvSpPr>
        <p:spPr bwMode="auto">
          <a:xfrm>
            <a:off x="97970" y="6075906"/>
            <a:ext cx="764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kumimoji="1" lang="en-GB" altLang="ko-KR" sz="1000" dirty="0">
                <a:ea typeface="굴림" charset="-127"/>
              </a:rPr>
              <a:t>F. Boersma et al., </a:t>
            </a:r>
            <a:r>
              <a:rPr kumimoji="1" lang="en-GB" altLang="ko-KR" sz="1000" dirty="0" err="1">
                <a:ea typeface="굴림" charset="-127"/>
              </a:rPr>
              <a:t>Intercomparison</a:t>
            </a:r>
            <a:r>
              <a:rPr kumimoji="1" lang="en-GB" altLang="ko-KR" sz="1000" dirty="0">
                <a:ea typeface="굴림" charset="-127"/>
              </a:rPr>
              <a:t> of SCIAMACHY and OMI tropospheric columns:</a:t>
            </a:r>
          </a:p>
          <a:p>
            <a:pPr eaLnBrk="0" hangingPunct="0"/>
            <a:r>
              <a:rPr kumimoji="1" lang="en-GB" altLang="ko-KR" sz="1000" dirty="0">
                <a:ea typeface="굴림" charset="-127"/>
              </a:rPr>
              <a:t> observing the diurnal evolution of chemistry and emissions from space</a:t>
            </a:r>
            <a:r>
              <a:rPr lang="de-DE" sz="1000" i="1" dirty="0"/>
              <a:t> J. </a:t>
            </a:r>
            <a:r>
              <a:rPr lang="de-DE" sz="1000" i="1" dirty="0" err="1"/>
              <a:t>Geophys</a:t>
            </a:r>
            <a:r>
              <a:rPr lang="de-DE" sz="1000" i="1" dirty="0"/>
              <a:t>. Res., 113</a:t>
            </a:r>
            <a:r>
              <a:rPr lang="de-DE" sz="1000" dirty="0"/>
              <a:t>, D16S26, doi:10.1029/2007JD008816</a:t>
            </a:r>
            <a:endParaRPr kumimoji="1" lang="en-US" altLang="ko-KR" sz="1000" b="1" dirty="0">
              <a:ea typeface="굴림" charset="-127"/>
            </a:endParaRPr>
          </a:p>
        </p:txBody>
      </p:sp>
      <p:sp>
        <p:nvSpPr>
          <p:cNvPr id="44040" name="Text Box 9"/>
          <p:cNvSpPr txBox="1">
            <a:spLocks noChangeArrowheads="1"/>
          </p:cNvSpPr>
          <p:nvPr/>
        </p:nvSpPr>
        <p:spPr bwMode="auto">
          <a:xfrm>
            <a:off x="6227763" y="1152525"/>
            <a:ext cx="2916237"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GB" sz="2000">
                <a:solidFill>
                  <a:schemeClr val="accent2"/>
                </a:solidFill>
              </a:rPr>
              <a:t>SCIAMACHY:</a:t>
            </a:r>
            <a:br>
              <a:rPr lang="en-GB" sz="2000">
                <a:solidFill>
                  <a:schemeClr val="accent2"/>
                </a:solidFill>
              </a:rPr>
            </a:br>
            <a:r>
              <a:rPr lang="en-GB" sz="1800"/>
              <a:t>morning orbit (10:00 LT)</a:t>
            </a:r>
          </a:p>
          <a:p>
            <a:pPr>
              <a:spcBef>
                <a:spcPct val="50000"/>
              </a:spcBef>
            </a:pPr>
            <a:r>
              <a:rPr lang="en-GB" sz="2000">
                <a:solidFill>
                  <a:schemeClr val="accent2"/>
                </a:solidFill>
              </a:rPr>
              <a:t>OMI:</a:t>
            </a:r>
            <a:br>
              <a:rPr lang="en-GB" sz="2000">
                <a:solidFill>
                  <a:schemeClr val="accent2"/>
                </a:solidFill>
              </a:rPr>
            </a:br>
            <a:r>
              <a:rPr lang="en-GB" sz="1800"/>
              <a:t>noon orbit (13:30 LT)</a:t>
            </a:r>
          </a:p>
          <a:p>
            <a:pPr>
              <a:spcBef>
                <a:spcPct val="50000"/>
              </a:spcBef>
            </a:pPr>
            <a:r>
              <a:rPr lang="en-GB" sz="2000"/>
              <a:t>expected changes in</a:t>
            </a:r>
          </a:p>
          <a:p>
            <a:pPr>
              <a:spcBef>
                <a:spcPct val="50000"/>
              </a:spcBef>
              <a:buFontTx/>
              <a:buChar char="•"/>
            </a:pPr>
            <a:r>
              <a:rPr lang="en-GB" sz="2000"/>
              <a:t> </a:t>
            </a:r>
            <a:r>
              <a:rPr lang="en-GB" sz="2000" b="1">
                <a:solidFill>
                  <a:schemeClr val="accent2"/>
                </a:solidFill>
              </a:rPr>
              <a:t>photochemistry </a:t>
            </a:r>
            <a:br>
              <a:rPr lang="en-GB" sz="2000" b="1">
                <a:solidFill>
                  <a:schemeClr val="accent2"/>
                </a:solidFill>
              </a:rPr>
            </a:br>
            <a:r>
              <a:rPr lang="en-GB" sz="2000"/>
              <a:t>=&gt; less NO</a:t>
            </a:r>
            <a:r>
              <a:rPr lang="en-GB" sz="2000" baseline="-25000"/>
              <a:t>2</a:t>
            </a:r>
            <a:r>
              <a:rPr lang="en-GB" sz="2000"/>
              <a:t> around noon</a:t>
            </a:r>
          </a:p>
          <a:p>
            <a:pPr>
              <a:spcBef>
                <a:spcPct val="50000"/>
              </a:spcBef>
              <a:buFontTx/>
              <a:buChar char="•"/>
            </a:pPr>
            <a:r>
              <a:rPr lang="en-GB" sz="2000" b="1">
                <a:solidFill>
                  <a:schemeClr val="accent2"/>
                </a:solidFill>
              </a:rPr>
              <a:t>emissions </a:t>
            </a:r>
            <a:r>
              <a:rPr lang="en-GB" sz="2000"/>
              <a:t/>
            </a:r>
            <a:br>
              <a:rPr lang="en-GB" sz="2000"/>
            </a:br>
            <a:r>
              <a:rPr lang="en-GB" sz="2000"/>
              <a:t>=&gt; depends on sources</a:t>
            </a:r>
          </a:p>
        </p:txBody>
      </p:sp>
      <p:sp>
        <p:nvSpPr>
          <p:cNvPr id="44041" name="Text Box 10"/>
          <p:cNvSpPr txBox="1">
            <a:spLocks noChangeArrowheads="1"/>
          </p:cNvSpPr>
          <p:nvPr/>
        </p:nvSpPr>
        <p:spPr bwMode="auto">
          <a:xfrm>
            <a:off x="179388" y="1217613"/>
            <a:ext cx="561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GB" sz="2000" b="1"/>
              <a:t>SCIA – OMI tropospheric NO</a:t>
            </a:r>
            <a:r>
              <a:rPr lang="en-GB" sz="2000" b="1" baseline="-25000"/>
              <a:t>2</a:t>
            </a:r>
            <a:r>
              <a:rPr lang="en-GB" sz="2000" b="1"/>
              <a:t> August 2006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6AC9C11-F21E-41BD-B45D-4BE4D0F1CDC5}" type="slidenum">
              <a:rPr lang="de-DE" sz="1200" smtClean="0">
                <a:solidFill>
                  <a:schemeClr val="bg1"/>
                </a:solidFill>
              </a:rPr>
              <a:pPr eaLnBrk="1" hangingPunct="1"/>
              <a:t>46</a:t>
            </a:fld>
            <a:endParaRPr lang="de-DE" sz="1200" smtClean="0">
              <a:solidFill>
                <a:schemeClr val="bg1"/>
              </a:solidFill>
            </a:endParaRPr>
          </a:p>
        </p:txBody>
      </p:sp>
      <p:sp>
        <p:nvSpPr>
          <p:cNvPr id="45059" name="Rectangle 2"/>
          <p:cNvSpPr>
            <a:spLocks noGrp="1" noChangeArrowheads="1"/>
          </p:cNvSpPr>
          <p:nvPr>
            <p:ph type="title"/>
          </p:nvPr>
        </p:nvSpPr>
        <p:spPr/>
        <p:txBody>
          <a:bodyPr/>
          <a:lstStyle/>
          <a:p>
            <a:pPr eaLnBrk="1" hangingPunct="1"/>
            <a:r>
              <a:rPr lang="en-GB" smtClean="0"/>
              <a:t>Diurnal variation of NOx emissions</a:t>
            </a:r>
          </a:p>
        </p:txBody>
      </p:sp>
      <p:pic>
        <p:nvPicPr>
          <p:cNvPr id="2304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478088"/>
            <a:ext cx="51276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4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78088"/>
            <a:ext cx="51133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965200"/>
            <a:ext cx="51133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9" name="Text Box 9"/>
          <p:cNvSpPr txBox="1">
            <a:spLocks noChangeArrowheads="1"/>
          </p:cNvSpPr>
          <p:nvPr/>
        </p:nvSpPr>
        <p:spPr bwMode="auto">
          <a:xfrm>
            <a:off x="5651500" y="1182688"/>
            <a:ext cx="31686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GB" sz="2000" dirty="0"/>
              <a:t>Comparison with</a:t>
            </a:r>
            <a:r>
              <a:rPr lang="en-GB" sz="2000" dirty="0">
                <a:solidFill>
                  <a:schemeClr val="accent2"/>
                </a:solidFill>
              </a:rPr>
              <a:t> </a:t>
            </a:r>
            <a:r>
              <a:rPr lang="en-GB" sz="2000" b="1" dirty="0">
                <a:solidFill>
                  <a:schemeClr val="accent2"/>
                </a:solidFill>
              </a:rPr>
              <a:t>GEOS-</a:t>
            </a:r>
            <a:r>
              <a:rPr lang="en-GB" sz="2000" b="1" dirty="0" err="1">
                <a:solidFill>
                  <a:schemeClr val="accent2"/>
                </a:solidFill>
              </a:rPr>
              <a:t>Chem</a:t>
            </a:r>
            <a:r>
              <a:rPr lang="en-GB" sz="2000" b="1" dirty="0">
                <a:solidFill>
                  <a:schemeClr val="accent2"/>
                </a:solidFill>
              </a:rPr>
              <a:t>:</a:t>
            </a:r>
          </a:p>
          <a:p>
            <a:pPr>
              <a:spcBef>
                <a:spcPct val="50000"/>
              </a:spcBef>
              <a:buFontTx/>
              <a:buChar char="•"/>
            </a:pPr>
            <a:r>
              <a:rPr lang="en-GB" sz="2000" dirty="0"/>
              <a:t>diurnal variation over biomass burning not correct</a:t>
            </a:r>
          </a:p>
          <a:p>
            <a:pPr>
              <a:spcBef>
                <a:spcPct val="50000"/>
              </a:spcBef>
              <a:buFontTx/>
              <a:buChar char="•"/>
            </a:pPr>
            <a:r>
              <a:rPr lang="en-GB" sz="2000" dirty="0"/>
              <a:t>diurnal emission profile needs to be taken into account</a:t>
            </a:r>
          </a:p>
          <a:p>
            <a:pPr>
              <a:spcBef>
                <a:spcPct val="50000"/>
              </a:spcBef>
              <a:buFontTx/>
              <a:buChar char="•"/>
            </a:pPr>
            <a:r>
              <a:rPr lang="en-GB" sz="2000" dirty="0"/>
              <a:t>better agreement is achieved</a:t>
            </a:r>
          </a:p>
          <a:p>
            <a:pPr>
              <a:spcBef>
                <a:spcPct val="50000"/>
              </a:spcBef>
              <a:buFontTx/>
              <a:buChar char="•"/>
            </a:pPr>
            <a:r>
              <a:rPr lang="en-GB" sz="2000" dirty="0"/>
              <a:t>but: it’s only two points</a:t>
            </a:r>
            <a:r>
              <a:rPr lang="en-GB" sz="2000" dirty="0" smtClean="0"/>
              <a:t>...</a:t>
            </a:r>
          </a:p>
          <a:p>
            <a:pPr marL="0" indent="0">
              <a:spcBef>
                <a:spcPct val="50000"/>
              </a:spcBef>
            </a:pPr>
            <a:r>
              <a:rPr lang="de-DE" sz="2000" dirty="0" smtClean="0"/>
              <a:t>=&gt; </a:t>
            </a:r>
            <a:r>
              <a:rPr lang="de-DE" sz="2000" dirty="0" err="1" smtClean="0"/>
              <a:t>Geostationary</a:t>
            </a:r>
            <a:r>
              <a:rPr lang="de-DE" sz="2000" dirty="0" smtClean="0"/>
              <a:t> </a:t>
            </a:r>
            <a:r>
              <a:rPr lang="de-DE" sz="2000" dirty="0" err="1" smtClean="0"/>
              <a:t>needed</a:t>
            </a:r>
            <a:endParaRPr lang="en-GB" sz="2000" dirty="0"/>
          </a:p>
        </p:txBody>
      </p:sp>
      <p:grpSp>
        <p:nvGrpSpPr>
          <p:cNvPr id="2" name="Group 10"/>
          <p:cNvGrpSpPr>
            <a:grpSpLocks/>
          </p:cNvGrpSpPr>
          <p:nvPr/>
        </p:nvGrpSpPr>
        <p:grpSpPr bwMode="auto">
          <a:xfrm>
            <a:off x="574675" y="3917950"/>
            <a:ext cx="3276600" cy="2382838"/>
            <a:chOff x="362" y="2432"/>
            <a:chExt cx="2064" cy="1501"/>
          </a:xfrm>
        </p:grpSpPr>
        <p:pic>
          <p:nvPicPr>
            <p:cNvPr id="4506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 y="2432"/>
              <a:ext cx="2064" cy="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Oval 12"/>
            <p:cNvSpPr>
              <a:spLocks noChangeArrowheads="1"/>
            </p:cNvSpPr>
            <p:nvPr/>
          </p:nvSpPr>
          <p:spPr bwMode="auto">
            <a:xfrm>
              <a:off x="1126" y="3468"/>
              <a:ext cx="45" cy="46"/>
            </a:xfrm>
            <a:prstGeom prst="ellipse">
              <a:avLst/>
            </a:prstGeom>
            <a:solidFill>
              <a:srgbClr val="FF0707"/>
            </a:solidFill>
            <a:ln w="9525">
              <a:solidFill>
                <a:schemeClr val="tx1"/>
              </a:solidFill>
              <a:round/>
              <a:headEnd/>
              <a:tailEnd/>
            </a:ln>
          </p:spPr>
          <p:txBody>
            <a:bodyPr wrap="none" anchor="ctr"/>
            <a:lstStyle/>
            <a:p>
              <a:endParaRPr lang="en-GB"/>
            </a:p>
          </p:txBody>
        </p:sp>
        <p:sp>
          <p:nvSpPr>
            <p:cNvPr id="45068" name="Oval 13"/>
            <p:cNvSpPr>
              <a:spLocks noChangeArrowheads="1"/>
            </p:cNvSpPr>
            <p:nvPr/>
          </p:nvSpPr>
          <p:spPr bwMode="auto">
            <a:xfrm>
              <a:off x="1373" y="3277"/>
              <a:ext cx="45" cy="46"/>
            </a:xfrm>
            <a:prstGeom prst="ellipse">
              <a:avLst/>
            </a:prstGeom>
            <a:solidFill>
              <a:srgbClr val="FF0707"/>
            </a:solidFill>
            <a:ln w="9525">
              <a:solidFill>
                <a:schemeClr val="tx1"/>
              </a:solidFill>
              <a:round/>
              <a:headEnd/>
              <a:tailEnd/>
            </a:ln>
          </p:spPr>
          <p:txBody>
            <a:bodyPr wrap="none" anchor="ctr"/>
            <a:lstStyle/>
            <a:p>
              <a:endParaRPr lang="en-GB"/>
            </a:p>
          </p:txBody>
        </p:sp>
        <p:sp>
          <p:nvSpPr>
            <p:cNvPr id="45069" name="Oval 14"/>
            <p:cNvSpPr>
              <a:spLocks noChangeArrowheads="1"/>
            </p:cNvSpPr>
            <p:nvPr/>
          </p:nvSpPr>
          <p:spPr bwMode="auto">
            <a:xfrm>
              <a:off x="2061" y="2750"/>
              <a:ext cx="45" cy="46"/>
            </a:xfrm>
            <a:prstGeom prst="ellipse">
              <a:avLst/>
            </a:prstGeom>
            <a:solidFill>
              <a:srgbClr val="FF0707"/>
            </a:solidFill>
            <a:ln w="9525">
              <a:solidFill>
                <a:schemeClr val="tx1"/>
              </a:solidFill>
              <a:round/>
              <a:headEnd/>
              <a:tailEnd/>
            </a:ln>
          </p:spPr>
          <p:txBody>
            <a:bodyPr wrap="none" anchor="ctr"/>
            <a:lstStyle/>
            <a:p>
              <a:endParaRPr lang="en-GB"/>
            </a:p>
          </p:txBody>
        </p:sp>
      </p:grpSp>
      <p:sp>
        <p:nvSpPr>
          <p:cNvPr id="45065" name="Rectangle 8"/>
          <p:cNvSpPr>
            <a:spLocks noChangeArrowheads="1"/>
          </p:cNvSpPr>
          <p:nvPr/>
        </p:nvSpPr>
        <p:spPr bwMode="auto">
          <a:xfrm>
            <a:off x="4894263" y="5737225"/>
            <a:ext cx="3971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kumimoji="1" lang="en-GB" altLang="ko-KR" sz="1000">
                <a:ea typeface="굴림" charset="-127"/>
              </a:rPr>
              <a:t>F. Boersma et al., Intercomparison of SCIAMACHY and OMI tropospheric columns:  observing the diurnal evolution of chemistry and emissions from space</a:t>
            </a:r>
            <a:r>
              <a:rPr lang="de-DE" sz="1000" i="1"/>
              <a:t> J. Geophys. Res., 113</a:t>
            </a:r>
            <a:r>
              <a:rPr lang="de-DE" sz="1000"/>
              <a:t>, D16S26, doi:10.1029/2007JD008816</a:t>
            </a:r>
            <a:endParaRPr kumimoji="1" lang="en-US" altLang="ko-KR" sz="1000" b="1">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0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040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040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040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040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040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2303463"/>
            <a:ext cx="368935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3A8A201-2AF4-44CA-ABFF-292FD98B7043}" type="slidenum">
              <a:rPr lang="de-DE" sz="1200" smtClean="0">
                <a:solidFill>
                  <a:schemeClr val="bg1"/>
                </a:solidFill>
              </a:rPr>
              <a:pPr eaLnBrk="1" hangingPunct="1"/>
              <a:t>47</a:t>
            </a:fld>
            <a:endParaRPr lang="de-DE" sz="1200" smtClean="0">
              <a:solidFill>
                <a:schemeClr val="bg1"/>
              </a:solidFill>
            </a:endParaRPr>
          </a:p>
        </p:txBody>
      </p:sp>
      <p:sp>
        <p:nvSpPr>
          <p:cNvPr id="46084" name="Rectangle 2"/>
          <p:cNvSpPr>
            <a:spLocks noGrp="1" noChangeArrowheads="1"/>
          </p:cNvSpPr>
          <p:nvPr>
            <p:ph type="title"/>
          </p:nvPr>
        </p:nvSpPr>
        <p:spPr/>
        <p:txBody>
          <a:bodyPr/>
          <a:lstStyle/>
          <a:p>
            <a:pPr eaLnBrk="1" hangingPunct="1"/>
            <a:r>
              <a:rPr lang="en-GB" smtClean="0"/>
              <a:t>Are Emissions changing from NO to NO</a:t>
            </a:r>
            <a:r>
              <a:rPr lang="en-GB" baseline="-25000" smtClean="0"/>
              <a:t>2</a:t>
            </a:r>
            <a:r>
              <a:rPr lang="en-GB" smtClean="0"/>
              <a:t>?</a:t>
            </a:r>
          </a:p>
        </p:txBody>
      </p:sp>
      <p:sp>
        <p:nvSpPr>
          <p:cNvPr id="46085" name="Rectangle 3"/>
          <p:cNvSpPr>
            <a:spLocks noGrp="1" noChangeArrowheads="1"/>
          </p:cNvSpPr>
          <p:nvPr>
            <p:ph type="body" idx="1"/>
          </p:nvPr>
        </p:nvSpPr>
        <p:spPr/>
        <p:txBody>
          <a:bodyPr/>
          <a:lstStyle/>
          <a:p>
            <a:pPr eaLnBrk="1" hangingPunct="1">
              <a:buFontTx/>
              <a:buNone/>
            </a:pPr>
            <a:r>
              <a:rPr lang="en-GB" b="1" dirty="0" smtClean="0">
                <a:solidFill>
                  <a:schemeClr val="accent2"/>
                </a:solidFill>
              </a:rPr>
              <a:t>Conventional Wisdom:</a:t>
            </a:r>
          </a:p>
          <a:p>
            <a:pPr eaLnBrk="1" hangingPunct="1"/>
            <a:r>
              <a:rPr lang="en-GB" dirty="0" smtClean="0"/>
              <a:t>all </a:t>
            </a:r>
            <a:r>
              <a:rPr lang="en-GB" dirty="0" err="1" smtClean="0"/>
              <a:t>NO</a:t>
            </a:r>
            <a:r>
              <a:rPr lang="en-GB" baseline="-25000" dirty="0" err="1" smtClean="0"/>
              <a:t>x</a:t>
            </a:r>
            <a:r>
              <a:rPr lang="en-GB" dirty="0" smtClean="0"/>
              <a:t> is emitted as NO</a:t>
            </a:r>
          </a:p>
          <a:p>
            <a:pPr eaLnBrk="1" hangingPunct="1"/>
            <a:r>
              <a:rPr lang="en-GB" dirty="0" smtClean="0"/>
              <a:t>rapid conversion to NO</a:t>
            </a:r>
            <a:r>
              <a:rPr lang="en-GB" baseline="-25000" dirty="0" smtClean="0"/>
              <a:t>2</a:t>
            </a:r>
            <a:r>
              <a:rPr lang="en-GB" dirty="0" smtClean="0"/>
              <a:t> via reaction with O</a:t>
            </a:r>
            <a:r>
              <a:rPr lang="en-GB" baseline="-25000" dirty="0" smtClean="0"/>
              <a:t>3</a:t>
            </a:r>
          </a:p>
          <a:p>
            <a:pPr eaLnBrk="1" hangingPunct="1"/>
            <a:endParaRPr lang="en-GB" dirty="0" smtClean="0"/>
          </a:p>
          <a:p>
            <a:pPr eaLnBrk="1" hangingPunct="1">
              <a:buFontTx/>
              <a:buNone/>
            </a:pPr>
            <a:r>
              <a:rPr lang="en-GB" b="1" dirty="0" smtClean="0">
                <a:solidFill>
                  <a:schemeClr val="accent2"/>
                </a:solidFill>
              </a:rPr>
              <a:t>Recent Developments:</a:t>
            </a:r>
          </a:p>
          <a:p>
            <a:pPr eaLnBrk="1" hangingPunct="1"/>
            <a:r>
              <a:rPr lang="en-GB" dirty="0" smtClean="0"/>
              <a:t>measurements hint at up to 20%</a:t>
            </a:r>
            <a:br>
              <a:rPr lang="en-GB" dirty="0" smtClean="0"/>
            </a:br>
            <a:r>
              <a:rPr lang="en-GB" dirty="0" smtClean="0"/>
              <a:t>of NO</a:t>
            </a:r>
            <a:r>
              <a:rPr lang="en-GB" baseline="-25000" dirty="0" smtClean="0"/>
              <a:t>2</a:t>
            </a:r>
            <a:r>
              <a:rPr lang="en-GB" dirty="0" smtClean="0"/>
              <a:t> emissions</a:t>
            </a:r>
          </a:p>
          <a:p>
            <a:pPr eaLnBrk="1" hangingPunct="1"/>
            <a:r>
              <a:rPr lang="en-GB" dirty="0" smtClean="0"/>
              <a:t>oxidizing particulate traps in</a:t>
            </a:r>
            <a:br>
              <a:rPr lang="en-GB" dirty="0" smtClean="0"/>
            </a:br>
            <a:r>
              <a:rPr lang="en-GB" dirty="0" smtClean="0"/>
              <a:t>diesel engines oxidize NO</a:t>
            </a:r>
          </a:p>
          <a:p>
            <a:pPr eaLnBrk="1" hangingPunct="1"/>
            <a:r>
              <a:rPr lang="en-GB" dirty="0" smtClean="0"/>
              <a:t>this is going to increase!</a:t>
            </a:r>
          </a:p>
          <a:p>
            <a:pPr eaLnBrk="1" hangingPunct="1"/>
            <a:endParaRPr lang="en-GB" dirty="0" smtClean="0"/>
          </a:p>
          <a:p>
            <a:pPr eaLnBrk="1" hangingPunct="1">
              <a:buFontTx/>
              <a:buNone/>
            </a:pPr>
            <a:r>
              <a:rPr lang="en-GB" b="1" dirty="0" smtClean="0">
                <a:solidFill>
                  <a:schemeClr val="accent2"/>
                </a:solidFill>
              </a:rPr>
              <a:t>Effects:</a:t>
            </a:r>
          </a:p>
          <a:p>
            <a:pPr eaLnBrk="1" hangingPunct="1"/>
            <a:r>
              <a:rPr lang="en-GB" dirty="0" smtClean="0"/>
              <a:t>change in NO</a:t>
            </a:r>
            <a:r>
              <a:rPr lang="en-GB" baseline="-25000" dirty="0" smtClean="0"/>
              <a:t>2</a:t>
            </a:r>
            <a:r>
              <a:rPr lang="en-GB" dirty="0" smtClean="0"/>
              <a:t> concentrations in rural areas</a:t>
            </a:r>
          </a:p>
          <a:p>
            <a:pPr eaLnBrk="1" hangingPunct="1"/>
            <a:r>
              <a:rPr lang="en-GB" dirty="0" smtClean="0"/>
              <a:t>effect on top-down emission estimates</a:t>
            </a:r>
          </a:p>
          <a:p>
            <a:pPr eaLnBrk="1" hangingPunct="1"/>
            <a:r>
              <a:rPr lang="en-GB" dirty="0" smtClean="0"/>
              <a:t>shift in </a:t>
            </a:r>
            <a:r>
              <a:rPr lang="en-GB" dirty="0" err="1" smtClean="0"/>
              <a:t>NO</a:t>
            </a:r>
            <a:r>
              <a:rPr lang="en-GB" baseline="-25000" dirty="0" err="1" smtClean="0"/>
              <a:t>x</a:t>
            </a:r>
            <a:r>
              <a:rPr lang="en-GB" dirty="0" smtClean="0"/>
              <a:t> / </a:t>
            </a:r>
            <a:r>
              <a:rPr lang="en-GB" dirty="0" err="1" smtClean="0"/>
              <a:t>NO</a:t>
            </a:r>
            <a:r>
              <a:rPr lang="en-GB" baseline="-25000" dirty="0" err="1" smtClean="0"/>
              <a:t>y</a:t>
            </a:r>
            <a:r>
              <a:rPr lang="en-GB" dirty="0" smtClean="0"/>
              <a:t> chemistry</a:t>
            </a:r>
          </a:p>
          <a:p>
            <a:pPr eaLnBrk="1" hangingPunct="1"/>
            <a:endParaRPr lang="en-GB" dirty="0" smtClean="0"/>
          </a:p>
          <a:p>
            <a:pPr eaLnBrk="1" hangingPunct="1"/>
            <a:endParaRPr lang="en-GB" dirty="0" smtClean="0"/>
          </a:p>
        </p:txBody>
      </p:sp>
      <p:sp>
        <p:nvSpPr>
          <p:cNvPr id="46086" name="Rechteck 1"/>
          <p:cNvSpPr>
            <a:spLocks noChangeArrowheads="1"/>
          </p:cNvSpPr>
          <p:nvPr/>
        </p:nvSpPr>
        <p:spPr bwMode="auto">
          <a:xfrm rot="-5400000">
            <a:off x="6707188" y="3617912"/>
            <a:ext cx="4535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200"/>
              <a:t>David Carslaw. </a:t>
            </a:r>
            <a:r>
              <a:rPr lang="de-DE" sz="1200"/>
              <a:t>www.iaqm.co.</a:t>
            </a:r>
            <a:r>
              <a:rPr lang="de-DE" sz="1200" b="1"/>
              <a:t>uk</a:t>
            </a:r>
            <a:r>
              <a:rPr lang="de-DE" sz="1200"/>
              <a:t>/text/resources/no2_carslaw.pdf</a:t>
            </a:r>
            <a:endParaRPr lang="en-GB" sz="1200"/>
          </a:p>
        </p:txBody>
      </p:sp>
      <p:sp>
        <p:nvSpPr>
          <p:cNvPr id="46087" name="Textfeld 2"/>
          <p:cNvSpPr txBox="1">
            <a:spLocks noChangeArrowheads="1"/>
          </p:cNvSpPr>
          <p:nvPr/>
        </p:nvSpPr>
        <p:spPr bwMode="auto">
          <a:xfrm>
            <a:off x="6667500" y="222567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de-DE" sz="1400"/>
              <a:t>Primary NO</a:t>
            </a:r>
            <a:r>
              <a:rPr lang="de-DE" sz="1400" baseline="-25000"/>
              <a:t>2</a:t>
            </a:r>
            <a:r>
              <a:rPr lang="de-DE" sz="1400"/>
              <a:t> in London</a:t>
            </a:r>
            <a:endParaRPr lang="en-GB" sz="1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E6CCC88-5013-44FB-B56E-53871B8BBB30}" type="slidenum">
              <a:rPr lang="de-DE" sz="1200" smtClean="0">
                <a:solidFill>
                  <a:schemeClr val="bg1"/>
                </a:solidFill>
              </a:rPr>
              <a:pPr eaLnBrk="1" hangingPunct="1"/>
              <a:t>48</a:t>
            </a:fld>
            <a:endParaRPr lang="de-DE" sz="1200" smtClean="0">
              <a:solidFill>
                <a:schemeClr val="bg1"/>
              </a:solidFill>
            </a:endParaRPr>
          </a:p>
        </p:txBody>
      </p:sp>
      <p:sp>
        <p:nvSpPr>
          <p:cNvPr id="47107" name="Rectangle 2"/>
          <p:cNvSpPr>
            <a:spLocks noGrp="1" noChangeArrowheads="1"/>
          </p:cNvSpPr>
          <p:nvPr>
            <p:ph type="title"/>
          </p:nvPr>
        </p:nvSpPr>
        <p:spPr/>
        <p:txBody>
          <a:bodyPr/>
          <a:lstStyle/>
          <a:p>
            <a:pPr eaLnBrk="1" hangingPunct="1"/>
            <a:r>
              <a:rPr lang="en-GB" smtClean="0"/>
              <a:t>Summary</a:t>
            </a:r>
          </a:p>
        </p:txBody>
      </p:sp>
      <p:sp>
        <p:nvSpPr>
          <p:cNvPr id="150531" name="Rectangle 3"/>
          <p:cNvSpPr>
            <a:spLocks noGrp="1" noChangeArrowheads="1"/>
          </p:cNvSpPr>
          <p:nvPr>
            <p:ph type="body" idx="1"/>
          </p:nvPr>
        </p:nvSpPr>
        <p:spPr>
          <a:xfrm>
            <a:off x="260350" y="1076325"/>
            <a:ext cx="8758238" cy="5049838"/>
          </a:xfrm>
        </p:spPr>
        <p:txBody>
          <a:bodyPr/>
          <a:lstStyle/>
          <a:p>
            <a:pPr eaLnBrk="1" hangingPunct="1"/>
            <a:r>
              <a:rPr lang="en-GB" smtClean="0"/>
              <a:t>NO</a:t>
            </a:r>
            <a:r>
              <a:rPr lang="en-GB" baseline="-25000" smtClean="0"/>
              <a:t>x</a:t>
            </a:r>
            <a:r>
              <a:rPr lang="en-GB" smtClean="0"/>
              <a:t> (NO + NO</a:t>
            </a:r>
            <a:r>
              <a:rPr lang="en-GB" baseline="-25000" smtClean="0"/>
              <a:t>2</a:t>
            </a:r>
            <a:r>
              <a:rPr lang="en-GB" smtClean="0"/>
              <a:t>) in the troposphere is relevant for ozone chemistry, acid deposition</a:t>
            </a:r>
          </a:p>
          <a:p>
            <a:pPr eaLnBrk="1" hangingPunct="1"/>
            <a:r>
              <a:rPr lang="en-GB" smtClean="0"/>
              <a:t>NO</a:t>
            </a:r>
            <a:r>
              <a:rPr lang="en-GB" baseline="-25000" smtClean="0"/>
              <a:t>x</a:t>
            </a:r>
            <a:r>
              <a:rPr lang="en-GB" smtClean="0"/>
              <a:t> emissions are both natural (soils, lightning, fires) and anthropogenic (fossil fuels, fires), the latter dominating</a:t>
            </a:r>
          </a:p>
          <a:p>
            <a:pPr eaLnBrk="1" hangingPunct="1"/>
            <a:r>
              <a:rPr lang="en-GB" smtClean="0"/>
              <a:t>NO</a:t>
            </a:r>
            <a:r>
              <a:rPr lang="en-GB" baseline="-25000" smtClean="0"/>
              <a:t>x</a:t>
            </a:r>
            <a:r>
              <a:rPr lang="en-GB" smtClean="0"/>
              <a:t> can be measured in-situ, NO</a:t>
            </a:r>
            <a:r>
              <a:rPr lang="en-GB" baseline="-25000" smtClean="0"/>
              <a:t>2</a:t>
            </a:r>
            <a:r>
              <a:rPr lang="en-GB" smtClean="0"/>
              <a:t> also by spectroscopic methods both locally and from satellite</a:t>
            </a:r>
          </a:p>
          <a:p>
            <a:pPr eaLnBrk="1" hangingPunct="1"/>
            <a:r>
              <a:rPr lang="en-GB" smtClean="0"/>
              <a:t>satellite measurements provide interesting insights in many aspects of NO</a:t>
            </a:r>
            <a:r>
              <a:rPr lang="en-GB" baseline="-25000" smtClean="0"/>
              <a:t>x</a:t>
            </a:r>
            <a:r>
              <a:rPr lang="en-GB" smtClean="0"/>
              <a:t> emissions and chemistry</a:t>
            </a:r>
          </a:p>
          <a:p>
            <a:pPr eaLnBrk="1" hangingPunct="1"/>
            <a:r>
              <a:rPr lang="en-GB" smtClean="0"/>
              <a:t>NO</a:t>
            </a:r>
            <a:r>
              <a:rPr lang="en-GB" baseline="-25000" smtClean="0"/>
              <a:t>x</a:t>
            </a:r>
            <a:r>
              <a:rPr lang="en-GB" smtClean="0"/>
              <a:t> emissions are changing with decreasing values in the already industrialised countries (improved technology, fuel changes) and increasing values in the industrialising countries (intensified used of fossil fuels) with some short term effects of economic crisis</a:t>
            </a:r>
          </a:p>
          <a:p>
            <a:pPr eaLnBrk="1" hangingPunct="1"/>
            <a:r>
              <a:rPr lang="en-GB" smtClean="0"/>
              <a:t>technological changes can have unexpected results on NO</a:t>
            </a:r>
            <a:r>
              <a:rPr lang="en-GB" baseline="-25000" smtClean="0"/>
              <a:t>x</a:t>
            </a:r>
            <a:r>
              <a:rPr lang="en-GB" smtClean="0"/>
              <a:t> emissions (e.g. diesel engines, soot filters)</a:t>
            </a:r>
            <a:br>
              <a:rPr lang="en-GB" smtClean="0"/>
            </a:br>
            <a:endParaRPr lang="en-GB" smtClean="0"/>
          </a:p>
          <a:p>
            <a:pPr eaLnBrk="1" hangingPunct="1">
              <a:buFontTx/>
              <a:buNone/>
            </a:pPr>
            <a:r>
              <a:rPr lang="en-GB" b="1" smtClean="0">
                <a:solidFill>
                  <a:schemeClr val="accent2"/>
                </a:solidFill>
              </a:rPr>
              <a:t>=&gt; we are not going to run out of interesting NO</a:t>
            </a:r>
            <a:r>
              <a:rPr lang="en-GB" b="1" baseline="-25000" smtClean="0">
                <a:solidFill>
                  <a:schemeClr val="accent2"/>
                </a:solidFill>
              </a:rPr>
              <a:t>x</a:t>
            </a:r>
            <a:r>
              <a:rPr lang="en-GB" b="1" smtClean="0">
                <a:solidFill>
                  <a:schemeClr val="accent2"/>
                </a:solidFill>
              </a:rPr>
              <a:t> topics anytime soon!</a:t>
            </a:r>
            <a:endParaRPr lang="en-GB"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4" descr="Alarm_jump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1577975"/>
            <a:ext cx="923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feld 5"/>
          <p:cNvSpPr txBox="1">
            <a:spLocks noChangeArrowheads="1"/>
          </p:cNvSpPr>
          <p:nvPr/>
        </p:nvSpPr>
        <p:spPr bwMode="auto">
          <a:xfrm>
            <a:off x="1739900" y="3033713"/>
            <a:ext cx="5430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en-US" sz="2400" b="1"/>
              <a:t>Thank you for your attention</a:t>
            </a:r>
          </a:p>
          <a:p>
            <a:pPr algn="ctr" eaLnBrk="1" hangingPunct="1"/>
            <a:r>
              <a:rPr lang="en-US" sz="2400" b="1"/>
              <a:t>and</a:t>
            </a:r>
          </a:p>
          <a:p>
            <a:pPr algn="ctr" eaLnBrk="1" hangingPunct="1"/>
            <a:r>
              <a:rPr lang="en-US" sz="2400" b="1">
                <a:solidFill>
                  <a:schemeClr val="accent2"/>
                </a:solidFill>
              </a:rPr>
              <a:t>questions</a:t>
            </a:r>
            <a:r>
              <a:rPr lang="en-US" sz="2400" b="1"/>
              <a:t> please!</a:t>
            </a:r>
          </a:p>
        </p:txBody>
      </p:sp>
      <p:sp>
        <p:nvSpPr>
          <p:cNvPr id="50180" name="Rechteck 6"/>
          <p:cNvSpPr>
            <a:spLocks noChangeArrowheads="1"/>
          </p:cNvSpPr>
          <p:nvPr/>
        </p:nvSpPr>
        <p:spPr bwMode="auto">
          <a:xfrm>
            <a:off x="4572000" y="625951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chemeClr val="accent2"/>
                </a:solidFill>
              </a:rPr>
              <a:t>http://www.animationlibrary.com/animation/25494/Alarm_jumps/</a:t>
            </a:r>
          </a:p>
        </p:txBody>
      </p:sp>
      <p:sp>
        <p:nvSpPr>
          <p:cNvPr id="5018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3E3C4A00-1ECF-4B91-9031-A943495D2B77}" type="slidenum">
              <a:rPr lang="de-DE" sz="1200" smtClean="0">
                <a:solidFill>
                  <a:schemeClr val="bg1"/>
                </a:solidFill>
              </a:rPr>
              <a:pPr eaLnBrk="1" hangingPunct="1"/>
              <a:t>49</a:t>
            </a:fld>
            <a:endParaRPr lang="de-DE" sz="1200" smtClean="0">
              <a:solidFill>
                <a:schemeClr val="bg1"/>
              </a:solidFill>
            </a:endParaRPr>
          </a:p>
        </p:txBody>
      </p:sp>
    </p:spTree>
    <p:extLst>
      <p:ext uri="{BB962C8B-B14F-4D97-AF65-F5344CB8AC3E}">
        <p14:creationId xmlns:p14="http://schemas.microsoft.com/office/powerpoint/2010/main" val="155917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0742CBF9-FA12-4367-9A66-83F23780F45A}" type="slidenum">
              <a:rPr lang="de-DE" sz="1200" smtClean="0">
                <a:solidFill>
                  <a:schemeClr val="bg1"/>
                </a:solidFill>
              </a:rPr>
              <a:pPr eaLnBrk="1" hangingPunct="1"/>
              <a:t>5</a:t>
            </a:fld>
            <a:endParaRPr lang="de-DE" sz="1200" smtClean="0">
              <a:solidFill>
                <a:schemeClr val="bg1"/>
              </a:solidFill>
            </a:endParaRPr>
          </a:p>
        </p:txBody>
      </p:sp>
      <p:sp>
        <p:nvSpPr>
          <p:cNvPr id="6147" name="Rectangle 2"/>
          <p:cNvSpPr>
            <a:spLocks noGrp="1" noChangeArrowheads="1"/>
          </p:cNvSpPr>
          <p:nvPr>
            <p:ph type="title"/>
          </p:nvPr>
        </p:nvSpPr>
        <p:spPr/>
        <p:txBody>
          <a:bodyPr/>
          <a:lstStyle/>
          <a:p>
            <a:pPr eaLnBrk="1" hangingPunct="1"/>
            <a:r>
              <a:rPr lang="en-GB" smtClean="0"/>
              <a:t>Why should we care about NOx in the Troposphere?</a:t>
            </a:r>
          </a:p>
        </p:txBody>
      </p:sp>
      <p:sp>
        <p:nvSpPr>
          <p:cNvPr id="6148" name="Rectangle 3"/>
          <p:cNvSpPr>
            <a:spLocks noGrp="1" noChangeArrowheads="1"/>
          </p:cNvSpPr>
          <p:nvPr>
            <p:ph type="body" idx="1"/>
          </p:nvPr>
        </p:nvSpPr>
        <p:spPr/>
        <p:txBody>
          <a:bodyPr/>
          <a:lstStyle/>
          <a:p>
            <a:pPr eaLnBrk="1" hangingPunct="1">
              <a:buFontTx/>
              <a:buNone/>
            </a:pPr>
            <a:r>
              <a:rPr lang="en-GB" b="1" dirty="0" err="1" smtClean="0">
                <a:solidFill>
                  <a:schemeClr val="accent2"/>
                </a:solidFill>
              </a:rPr>
              <a:t>NOx</a:t>
            </a:r>
            <a:endParaRPr lang="en-GB" b="1" dirty="0" smtClean="0">
              <a:solidFill>
                <a:schemeClr val="accent2"/>
              </a:solidFill>
            </a:endParaRPr>
          </a:p>
          <a:p>
            <a:pPr eaLnBrk="1" hangingPunct="1"/>
            <a:r>
              <a:rPr lang="en-GB" dirty="0" smtClean="0"/>
              <a:t>is a key species in tropospheric ozone formation</a:t>
            </a:r>
          </a:p>
          <a:p>
            <a:pPr eaLnBrk="1" hangingPunct="1"/>
            <a:r>
              <a:rPr lang="en-GB" dirty="0" smtClean="0"/>
              <a:t>leads to formation of HNO</a:t>
            </a:r>
            <a:r>
              <a:rPr lang="en-GB" baseline="-25000" dirty="0" smtClean="0"/>
              <a:t>3</a:t>
            </a:r>
            <a:r>
              <a:rPr lang="en-GB" dirty="0" smtClean="0"/>
              <a:t> and thereby acid rain</a:t>
            </a:r>
          </a:p>
          <a:p>
            <a:pPr eaLnBrk="1" hangingPunct="1"/>
            <a:r>
              <a:rPr lang="en-GB" dirty="0" smtClean="0"/>
              <a:t>contributes to eutrophication</a:t>
            </a:r>
          </a:p>
          <a:p>
            <a:pPr eaLnBrk="1" hangingPunct="1"/>
            <a:r>
              <a:rPr lang="en-GB" dirty="0" smtClean="0"/>
              <a:t>acts directly as a greenhouse gas (NO</a:t>
            </a:r>
            <a:r>
              <a:rPr lang="en-GB" baseline="-25000" dirty="0" smtClean="0"/>
              <a:t>2</a:t>
            </a:r>
            <a:r>
              <a:rPr lang="en-GB" dirty="0" smtClean="0"/>
              <a:t>, at least locally)</a:t>
            </a:r>
          </a:p>
          <a:p>
            <a:pPr eaLnBrk="1" hangingPunct="1"/>
            <a:r>
              <a:rPr lang="en-GB" dirty="0" smtClean="0"/>
              <a:t>acts indirectly on climate through</a:t>
            </a:r>
          </a:p>
          <a:p>
            <a:pPr lvl="1" eaLnBrk="1" hangingPunct="1"/>
            <a:r>
              <a:rPr lang="en-GB" dirty="0" smtClean="0"/>
              <a:t>ozone formation</a:t>
            </a:r>
          </a:p>
          <a:p>
            <a:pPr lvl="1" eaLnBrk="1" hangingPunct="1"/>
            <a:r>
              <a:rPr lang="en-GB" dirty="0" smtClean="0"/>
              <a:t>Impact on [OH] and thus lifetime of other greenhouse gases such as CH</a:t>
            </a:r>
            <a:r>
              <a:rPr lang="en-GB" baseline="-25000" dirty="0" smtClean="0"/>
              <a:t>4</a:t>
            </a:r>
          </a:p>
          <a:p>
            <a:pPr eaLnBrk="1" hangingPunct="1"/>
            <a:r>
              <a:rPr lang="en-GB" dirty="0" smtClean="0"/>
              <a:t>can contribute to aerosol formation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299FF574-5DBD-4B4F-A151-FA74707C7929}" type="slidenum">
              <a:rPr lang="de-DE" sz="1200" smtClean="0">
                <a:solidFill>
                  <a:schemeClr val="bg1"/>
                </a:solidFill>
              </a:rPr>
              <a:pPr eaLnBrk="1" hangingPunct="1"/>
              <a:t>6</a:t>
            </a:fld>
            <a:endParaRPr lang="de-DE" sz="1200" smtClean="0">
              <a:solidFill>
                <a:schemeClr val="bg1"/>
              </a:solidFill>
            </a:endParaRPr>
          </a:p>
        </p:txBody>
      </p:sp>
      <p:sp>
        <p:nvSpPr>
          <p:cNvPr id="7171" name="Rectangle 2"/>
          <p:cNvSpPr>
            <a:spLocks noGrp="1" noChangeArrowheads="1"/>
          </p:cNvSpPr>
          <p:nvPr>
            <p:ph type="title"/>
          </p:nvPr>
        </p:nvSpPr>
        <p:spPr/>
        <p:txBody>
          <a:bodyPr/>
          <a:lstStyle/>
          <a:p>
            <a:pPr eaLnBrk="1" hangingPunct="1"/>
            <a:r>
              <a:rPr lang="en-GB" smtClean="0"/>
              <a:t>The Role of NOx in Ozone Chemistry</a:t>
            </a:r>
          </a:p>
        </p:txBody>
      </p:sp>
      <p:sp>
        <p:nvSpPr>
          <p:cNvPr id="7172" name="Rectangle 3"/>
          <p:cNvSpPr>
            <a:spLocks noGrp="1" noChangeArrowheads="1"/>
          </p:cNvSpPr>
          <p:nvPr>
            <p:ph type="body" idx="1"/>
          </p:nvPr>
        </p:nvSpPr>
        <p:spPr/>
        <p:txBody>
          <a:bodyPr/>
          <a:lstStyle/>
          <a:p>
            <a:pPr eaLnBrk="1" hangingPunct="1">
              <a:buFontTx/>
              <a:buNone/>
            </a:pPr>
            <a:r>
              <a:rPr lang="en-GB" b="1" dirty="0" smtClean="0">
                <a:solidFill>
                  <a:schemeClr val="accent2"/>
                </a:solidFill>
              </a:rPr>
              <a:t>Background conditions</a:t>
            </a:r>
          </a:p>
          <a:p>
            <a:pPr eaLnBrk="1" hangingPunct="1"/>
            <a:r>
              <a:rPr lang="en-GB" dirty="0" smtClean="0"/>
              <a:t>photolysis of NO</a:t>
            </a:r>
            <a:r>
              <a:rPr lang="en-GB" baseline="-25000" dirty="0" smtClean="0"/>
              <a:t>2</a:t>
            </a:r>
            <a:r>
              <a:rPr lang="en-GB" dirty="0" smtClean="0"/>
              <a:t> is </a:t>
            </a:r>
            <a:r>
              <a:rPr lang="en-GB" dirty="0" smtClean="0"/>
              <a:t>the only </a:t>
            </a:r>
            <a:r>
              <a:rPr lang="en-GB" dirty="0" smtClean="0"/>
              <a:t>known </a:t>
            </a:r>
            <a:r>
              <a:rPr lang="en-GB" dirty="0" smtClean="0"/>
              <a:t>way</a:t>
            </a:r>
            <a:br>
              <a:rPr lang="en-GB" dirty="0" smtClean="0"/>
            </a:br>
            <a:r>
              <a:rPr lang="en-GB" dirty="0" smtClean="0"/>
              <a:t>to produce </a:t>
            </a:r>
            <a:r>
              <a:rPr lang="en-GB" dirty="0" smtClean="0"/>
              <a:t>O</a:t>
            </a:r>
            <a:r>
              <a:rPr lang="en-GB" baseline="-25000" dirty="0" smtClean="0"/>
              <a:t>3</a:t>
            </a:r>
            <a:r>
              <a:rPr lang="en-GB" dirty="0" smtClean="0"/>
              <a:t> in the troposphere </a:t>
            </a:r>
          </a:p>
          <a:p>
            <a:pPr eaLnBrk="1" hangingPunct="1"/>
            <a:r>
              <a:rPr lang="en-GB" dirty="0" smtClean="0"/>
              <a:t>O</a:t>
            </a:r>
            <a:r>
              <a:rPr lang="en-GB" baseline="-25000" dirty="0" smtClean="0"/>
              <a:t>3</a:t>
            </a:r>
            <a:r>
              <a:rPr lang="en-GB" dirty="0" smtClean="0"/>
              <a:t>, NO</a:t>
            </a:r>
            <a:r>
              <a:rPr lang="en-GB" baseline="-25000" dirty="0" smtClean="0"/>
              <a:t>2</a:t>
            </a:r>
            <a:r>
              <a:rPr lang="en-GB" dirty="0" smtClean="0"/>
              <a:t>, and NO are in </a:t>
            </a:r>
            <a:r>
              <a:rPr lang="en-GB" dirty="0" err="1" smtClean="0"/>
              <a:t>photostationary</a:t>
            </a:r>
            <a:r>
              <a:rPr lang="en-GB" dirty="0" smtClean="0"/>
              <a:t> </a:t>
            </a:r>
            <a:br>
              <a:rPr lang="en-GB" dirty="0" smtClean="0"/>
            </a:br>
            <a:r>
              <a:rPr lang="en-GB" dirty="0" smtClean="0"/>
              <a:t>state (</a:t>
            </a:r>
            <a:r>
              <a:rPr lang="en-GB" i="1" dirty="0" smtClean="0"/>
              <a:t>Leighton relationship</a:t>
            </a:r>
            <a:r>
              <a:rPr lang="en-GB" dirty="0" smtClean="0"/>
              <a:t>):</a:t>
            </a:r>
          </a:p>
          <a:p>
            <a:pPr lvl="2" eaLnBrk="1" hangingPunct="1">
              <a:buFontTx/>
              <a:buNone/>
            </a:pPr>
            <a:r>
              <a:rPr lang="en-GB" dirty="0" smtClean="0"/>
              <a:t>[O</a:t>
            </a:r>
            <a:r>
              <a:rPr lang="en-GB" baseline="-25000" dirty="0" smtClean="0"/>
              <a:t>3</a:t>
            </a:r>
            <a:r>
              <a:rPr lang="en-GB" dirty="0" smtClean="0"/>
              <a:t>][NO</a:t>
            </a:r>
            <a:r>
              <a:rPr lang="en-GB" baseline="-25000" dirty="0" smtClean="0"/>
              <a:t>2</a:t>
            </a:r>
            <a:r>
              <a:rPr lang="en-GB" dirty="0" smtClean="0"/>
              <a:t>] / [NO] = J</a:t>
            </a:r>
            <a:r>
              <a:rPr lang="en-GB" baseline="-25000" dirty="0" smtClean="0"/>
              <a:t>NO2</a:t>
            </a:r>
            <a:r>
              <a:rPr lang="en-GB" dirty="0" smtClean="0"/>
              <a:t> / k</a:t>
            </a:r>
            <a:r>
              <a:rPr lang="en-GB" baseline="-25000" dirty="0" smtClean="0"/>
              <a:t>O3 + NO</a:t>
            </a:r>
          </a:p>
          <a:p>
            <a:pPr eaLnBrk="1" hangingPunct="1"/>
            <a:r>
              <a:rPr lang="en-GB" dirty="0" smtClean="0"/>
              <a:t>at very low [NO] / [O</a:t>
            </a:r>
            <a:r>
              <a:rPr lang="en-GB" baseline="-25000" dirty="0" smtClean="0"/>
              <a:t>3</a:t>
            </a:r>
            <a:r>
              <a:rPr lang="en-GB" dirty="0" smtClean="0"/>
              <a:t>] ratio, destruction</a:t>
            </a:r>
            <a:br>
              <a:rPr lang="en-GB" dirty="0" smtClean="0"/>
            </a:br>
            <a:r>
              <a:rPr lang="en-GB" dirty="0" smtClean="0"/>
              <a:t>of O</a:t>
            </a:r>
            <a:r>
              <a:rPr lang="en-GB" baseline="-25000" dirty="0" smtClean="0"/>
              <a:t>3 </a:t>
            </a:r>
            <a:r>
              <a:rPr lang="en-GB" dirty="0" smtClean="0"/>
              <a:t>by HO</a:t>
            </a:r>
            <a:r>
              <a:rPr lang="en-GB" baseline="-25000" dirty="0" smtClean="0"/>
              <a:t>2</a:t>
            </a:r>
            <a:r>
              <a:rPr lang="en-GB" dirty="0" smtClean="0"/>
              <a:t> dominates over O</a:t>
            </a:r>
            <a:r>
              <a:rPr lang="en-GB" baseline="-25000" dirty="0" smtClean="0"/>
              <a:t>3</a:t>
            </a:r>
            <a:r>
              <a:rPr lang="en-GB" dirty="0" smtClean="0"/>
              <a:t> production</a:t>
            </a:r>
          </a:p>
          <a:p>
            <a:pPr eaLnBrk="1" hangingPunct="1">
              <a:buFontTx/>
              <a:buNone/>
            </a:pPr>
            <a:r>
              <a:rPr lang="en-GB" b="1" dirty="0" smtClean="0">
                <a:solidFill>
                  <a:schemeClr val="accent2"/>
                </a:solidFill>
              </a:rPr>
              <a:t>Polluted conditions</a:t>
            </a:r>
          </a:p>
          <a:p>
            <a:pPr eaLnBrk="1" hangingPunct="1"/>
            <a:r>
              <a:rPr lang="en-GB" dirty="0" smtClean="0"/>
              <a:t>if NO is oxidized to NO</a:t>
            </a:r>
            <a:r>
              <a:rPr lang="en-GB" baseline="-25000" dirty="0" smtClean="0"/>
              <a:t>2 </a:t>
            </a:r>
            <a:r>
              <a:rPr lang="en-GB" dirty="0" smtClean="0"/>
              <a:t>by HO</a:t>
            </a:r>
            <a:r>
              <a:rPr lang="en-GB" baseline="-25000" dirty="0" smtClean="0"/>
              <a:t>2</a:t>
            </a:r>
            <a:r>
              <a:rPr lang="en-GB" dirty="0" smtClean="0"/>
              <a:t> or RO</a:t>
            </a:r>
            <a:r>
              <a:rPr lang="en-GB" baseline="-25000" dirty="0" smtClean="0"/>
              <a:t>2</a:t>
            </a:r>
            <a:r>
              <a:rPr lang="en-GB" dirty="0" smtClean="0"/>
              <a:t> instead of O</a:t>
            </a:r>
            <a:r>
              <a:rPr lang="en-GB" baseline="-25000" dirty="0" smtClean="0"/>
              <a:t>3</a:t>
            </a:r>
            <a:r>
              <a:rPr lang="en-GB" dirty="0" smtClean="0"/>
              <a:t>, ozone is catalytically formed by NO</a:t>
            </a:r>
          </a:p>
          <a:p>
            <a:pPr eaLnBrk="1" hangingPunct="1"/>
            <a:r>
              <a:rPr lang="en-GB" dirty="0" smtClean="0"/>
              <a:t>how much O</a:t>
            </a:r>
            <a:r>
              <a:rPr lang="en-GB" baseline="-25000" dirty="0" smtClean="0"/>
              <a:t>3</a:t>
            </a:r>
            <a:r>
              <a:rPr lang="en-GB" dirty="0" smtClean="0"/>
              <a:t> can be formed in the presence of </a:t>
            </a:r>
            <a:r>
              <a:rPr lang="en-GB" dirty="0" err="1" smtClean="0"/>
              <a:t>NO</a:t>
            </a:r>
            <a:r>
              <a:rPr lang="en-GB" baseline="-25000" dirty="0" err="1" smtClean="0"/>
              <a:t>x</a:t>
            </a:r>
            <a:r>
              <a:rPr lang="en-GB" dirty="0" smtClean="0"/>
              <a:t> is eventually limited by the amount of CO, CH</a:t>
            </a:r>
            <a:r>
              <a:rPr lang="en-GB" baseline="-25000" dirty="0" smtClean="0"/>
              <a:t>4</a:t>
            </a:r>
            <a:r>
              <a:rPr lang="en-GB" dirty="0" smtClean="0"/>
              <a:t>, and other hydrocarbons available</a:t>
            </a:r>
          </a:p>
          <a:p>
            <a:pPr eaLnBrk="1" hangingPunct="1"/>
            <a:r>
              <a:rPr lang="en-GB" dirty="0" smtClean="0"/>
              <a:t>at high </a:t>
            </a:r>
            <a:r>
              <a:rPr lang="en-GB" dirty="0" err="1" smtClean="0"/>
              <a:t>NO</a:t>
            </a:r>
            <a:r>
              <a:rPr lang="en-GB" baseline="-25000" dirty="0" err="1" smtClean="0"/>
              <a:t>x</a:t>
            </a:r>
            <a:r>
              <a:rPr lang="en-GB" dirty="0" smtClean="0"/>
              <a:t> concentrations, O</a:t>
            </a:r>
            <a:r>
              <a:rPr lang="en-GB" baseline="-25000" dirty="0" smtClean="0"/>
              <a:t>3</a:t>
            </a:r>
            <a:r>
              <a:rPr lang="en-GB" dirty="0" smtClean="0"/>
              <a:t> levels are reduced by reaction with NO and NO</a:t>
            </a:r>
            <a:r>
              <a:rPr lang="en-GB" baseline="-25000" dirty="0" smtClean="0"/>
              <a:t>2</a:t>
            </a:r>
            <a:r>
              <a:rPr lang="en-GB" dirty="0" smtClean="0"/>
              <a:t> in particular at night (“titration”)</a:t>
            </a:r>
          </a:p>
          <a:p>
            <a:pPr eaLnBrk="1" hangingPunct="1"/>
            <a:endParaRPr lang="en-GB" dirty="0" smtClean="0"/>
          </a:p>
          <a:p>
            <a:pPr eaLnBrk="1" hangingPunct="1"/>
            <a:endParaRPr lang="en-GB" baseline="-25000" dirty="0" smtClean="0"/>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1358900"/>
            <a:ext cx="36766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67A2C89-C5F5-42AA-87FC-39B3B3DBE3E9}" type="slidenum">
              <a:rPr lang="de-DE" sz="1200" smtClean="0">
                <a:solidFill>
                  <a:schemeClr val="bg1"/>
                </a:solidFill>
              </a:rPr>
              <a:pPr eaLnBrk="1" hangingPunct="1"/>
              <a:t>7</a:t>
            </a:fld>
            <a:endParaRPr lang="de-DE" sz="1200" smtClean="0">
              <a:solidFill>
                <a:schemeClr val="bg1"/>
              </a:solidFill>
            </a:endParaRPr>
          </a:p>
        </p:txBody>
      </p:sp>
      <p:sp>
        <p:nvSpPr>
          <p:cNvPr id="8195" name="Rectangle 2"/>
          <p:cNvSpPr>
            <a:spLocks noGrp="1" noChangeArrowheads="1"/>
          </p:cNvSpPr>
          <p:nvPr>
            <p:ph type="title"/>
          </p:nvPr>
        </p:nvSpPr>
        <p:spPr/>
        <p:txBody>
          <a:bodyPr/>
          <a:lstStyle/>
          <a:p>
            <a:pPr eaLnBrk="1" hangingPunct="1"/>
            <a:r>
              <a:rPr lang="en-GB" smtClean="0"/>
              <a:t>NOx and acid Rain</a:t>
            </a:r>
          </a:p>
        </p:txBody>
      </p:sp>
      <p:sp>
        <p:nvSpPr>
          <p:cNvPr id="8196" name="Rectangle 3"/>
          <p:cNvSpPr>
            <a:spLocks noGrp="1" noChangeArrowheads="1"/>
          </p:cNvSpPr>
          <p:nvPr>
            <p:ph type="body" idx="1"/>
          </p:nvPr>
        </p:nvSpPr>
        <p:spPr/>
        <p:txBody>
          <a:bodyPr/>
          <a:lstStyle/>
          <a:p>
            <a:pPr eaLnBrk="1" hangingPunct="1">
              <a:tabLst>
                <a:tab pos="1971675" algn="l"/>
              </a:tabLst>
            </a:pPr>
            <a:r>
              <a:rPr lang="en-GB" dirty="0" smtClean="0"/>
              <a:t>normal rain should have a pH of about 5, but much lower values are often observed in industrialised areas</a:t>
            </a:r>
          </a:p>
          <a:p>
            <a:pPr eaLnBrk="1" hangingPunct="1">
              <a:tabLst>
                <a:tab pos="1971675" algn="l"/>
              </a:tabLst>
            </a:pPr>
            <a:r>
              <a:rPr lang="en-GB" dirty="0" smtClean="0"/>
              <a:t>SO</a:t>
            </a:r>
            <a:r>
              <a:rPr lang="en-GB" baseline="-25000" dirty="0" smtClean="0"/>
              <a:t>2</a:t>
            </a:r>
            <a:r>
              <a:rPr lang="en-GB" dirty="0" smtClean="0"/>
              <a:t> emissions have been the main reason for acid rain</a:t>
            </a:r>
          </a:p>
          <a:p>
            <a:pPr eaLnBrk="1" hangingPunct="1">
              <a:tabLst>
                <a:tab pos="1971675" algn="l"/>
              </a:tabLst>
            </a:pPr>
            <a:r>
              <a:rPr lang="en-GB" dirty="0" smtClean="0"/>
              <a:t>as SO</a:t>
            </a:r>
            <a:r>
              <a:rPr lang="en-GB" baseline="-25000" dirty="0" smtClean="0"/>
              <a:t>2</a:t>
            </a:r>
            <a:r>
              <a:rPr lang="en-GB" dirty="0" smtClean="0"/>
              <a:t> emissions decreased, NO</a:t>
            </a:r>
            <a:r>
              <a:rPr lang="en-GB" baseline="-25000" dirty="0" smtClean="0"/>
              <a:t>x</a:t>
            </a:r>
            <a:r>
              <a:rPr lang="en-GB" dirty="0" smtClean="0"/>
              <a:t> became relatively more important</a:t>
            </a:r>
          </a:p>
          <a:p>
            <a:pPr eaLnBrk="1" hangingPunct="1">
              <a:tabLst>
                <a:tab pos="1971675" algn="l"/>
              </a:tabLst>
            </a:pPr>
            <a:endParaRPr lang="en-GB" dirty="0" smtClean="0"/>
          </a:p>
          <a:p>
            <a:pPr eaLnBrk="1" hangingPunct="1">
              <a:tabLst>
                <a:tab pos="1971675" algn="l"/>
              </a:tabLst>
            </a:pPr>
            <a:r>
              <a:rPr lang="en-GB" dirty="0" smtClean="0"/>
              <a:t>HNO</a:t>
            </a:r>
            <a:r>
              <a:rPr lang="en-GB" baseline="-25000" dirty="0" smtClean="0"/>
              <a:t>3</a:t>
            </a:r>
            <a:r>
              <a:rPr lang="en-GB" dirty="0" smtClean="0"/>
              <a:t> is formed through several paths and its wet and dry deposition is one of the main sinks for nitrogen oxides:</a:t>
            </a:r>
          </a:p>
          <a:p>
            <a:pPr eaLnBrk="1" hangingPunct="1">
              <a:tabLst>
                <a:tab pos="1971675" algn="l"/>
              </a:tabLst>
            </a:pPr>
            <a:endParaRPr lang="en-GB" dirty="0" smtClean="0"/>
          </a:p>
          <a:p>
            <a:pPr lvl="1" eaLnBrk="1" hangingPunct="1">
              <a:buFontTx/>
              <a:buNone/>
              <a:tabLst>
                <a:tab pos="1971675" algn="l"/>
              </a:tabLst>
            </a:pPr>
            <a:r>
              <a:rPr lang="en-GB" dirty="0" smtClean="0"/>
              <a:t>NO</a:t>
            </a:r>
            <a:r>
              <a:rPr lang="en-GB" baseline="-25000" dirty="0" smtClean="0"/>
              <a:t>2</a:t>
            </a:r>
            <a:r>
              <a:rPr lang="en-GB" dirty="0" smtClean="0"/>
              <a:t> + OH + M 	</a:t>
            </a:r>
            <a:r>
              <a:rPr lang="en-GB" dirty="0" smtClean="0">
                <a:cs typeface="Arial" charset="0"/>
              </a:rPr>
              <a:t>→ HONO</a:t>
            </a:r>
            <a:r>
              <a:rPr lang="en-GB" baseline="-25000" dirty="0" smtClean="0">
                <a:cs typeface="Arial" charset="0"/>
              </a:rPr>
              <a:t>2 </a:t>
            </a:r>
            <a:r>
              <a:rPr lang="en-GB" dirty="0" smtClean="0">
                <a:cs typeface="Arial" charset="0"/>
              </a:rPr>
              <a:t>+ M</a:t>
            </a:r>
          </a:p>
          <a:p>
            <a:pPr lvl="1" eaLnBrk="1" hangingPunct="1">
              <a:buFontTx/>
              <a:buNone/>
              <a:tabLst>
                <a:tab pos="1971675" algn="l"/>
              </a:tabLst>
            </a:pPr>
            <a:r>
              <a:rPr lang="en-GB" dirty="0" smtClean="0">
                <a:cs typeface="Arial" charset="0"/>
              </a:rPr>
              <a:t>N</a:t>
            </a:r>
            <a:r>
              <a:rPr lang="en-GB" baseline="-25000" dirty="0" smtClean="0">
                <a:cs typeface="Arial" charset="0"/>
              </a:rPr>
              <a:t>2</a:t>
            </a:r>
            <a:r>
              <a:rPr lang="en-GB" dirty="0" smtClean="0">
                <a:cs typeface="Arial" charset="0"/>
              </a:rPr>
              <a:t>O</a:t>
            </a:r>
            <a:r>
              <a:rPr lang="en-GB" baseline="-25000" dirty="0" smtClean="0">
                <a:cs typeface="Arial" charset="0"/>
              </a:rPr>
              <a:t>5(g)</a:t>
            </a:r>
            <a:r>
              <a:rPr lang="en-GB" dirty="0" smtClean="0">
                <a:cs typeface="Arial" charset="0"/>
              </a:rPr>
              <a:t> + H</a:t>
            </a:r>
            <a:r>
              <a:rPr lang="en-GB" baseline="-25000" dirty="0" smtClean="0">
                <a:cs typeface="Arial" charset="0"/>
              </a:rPr>
              <a:t>2</a:t>
            </a:r>
            <a:r>
              <a:rPr lang="en-GB" dirty="0" smtClean="0">
                <a:cs typeface="Arial" charset="0"/>
              </a:rPr>
              <a:t>O </a:t>
            </a:r>
            <a:r>
              <a:rPr lang="en-GB" baseline="-25000" dirty="0" smtClean="0">
                <a:cs typeface="Arial" charset="0"/>
              </a:rPr>
              <a:t>(</a:t>
            </a:r>
            <a:r>
              <a:rPr lang="en-GB" baseline="-25000" dirty="0" err="1" smtClean="0">
                <a:cs typeface="Arial" charset="0"/>
              </a:rPr>
              <a:t>g,l</a:t>
            </a:r>
            <a:r>
              <a:rPr lang="en-GB" baseline="-25000" dirty="0" smtClean="0">
                <a:cs typeface="Arial" charset="0"/>
              </a:rPr>
              <a:t>)</a:t>
            </a:r>
            <a:r>
              <a:rPr lang="en-GB" dirty="0" smtClean="0">
                <a:cs typeface="Arial" charset="0"/>
              </a:rPr>
              <a:t> 	→ 2HNO</a:t>
            </a:r>
            <a:r>
              <a:rPr lang="en-GB" baseline="-25000" dirty="0" smtClean="0">
                <a:cs typeface="Arial" charset="0"/>
              </a:rPr>
              <a:t>3(g, </a:t>
            </a:r>
            <a:r>
              <a:rPr lang="en-GB" baseline="-25000" dirty="0" err="1" smtClean="0">
                <a:cs typeface="Arial" charset="0"/>
              </a:rPr>
              <a:t>aq</a:t>
            </a:r>
            <a:r>
              <a:rPr lang="en-GB" baseline="-25000" dirty="0" smtClean="0">
                <a:cs typeface="Arial" charset="0"/>
              </a:rPr>
              <a:t>)</a:t>
            </a:r>
          </a:p>
          <a:p>
            <a:pPr lvl="1" eaLnBrk="1" hangingPunct="1">
              <a:buFontTx/>
              <a:buNone/>
              <a:tabLst>
                <a:tab pos="1971675" algn="l"/>
              </a:tabLst>
            </a:pPr>
            <a:r>
              <a:rPr lang="en-GB" dirty="0" smtClean="0">
                <a:cs typeface="Arial" charset="0"/>
              </a:rPr>
              <a:t>NO</a:t>
            </a:r>
            <a:r>
              <a:rPr lang="en-GB" baseline="-25000" dirty="0" smtClean="0">
                <a:cs typeface="Arial" charset="0"/>
              </a:rPr>
              <a:t>3(</a:t>
            </a:r>
            <a:r>
              <a:rPr lang="en-GB" baseline="-25000" dirty="0" err="1" smtClean="0">
                <a:cs typeface="Arial" charset="0"/>
              </a:rPr>
              <a:t>aq</a:t>
            </a:r>
            <a:r>
              <a:rPr lang="en-GB" baseline="-25000" dirty="0" smtClean="0">
                <a:cs typeface="Arial" charset="0"/>
              </a:rPr>
              <a:t>)</a:t>
            </a:r>
            <a:r>
              <a:rPr lang="en-GB" dirty="0" smtClean="0">
                <a:cs typeface="Arial" charset="0"/>
              </a:rPr>
              <a:t> + H</a:t>
            </a:r>
            <a:r>
              <a:rPr lang="en-GB" baseline="-25000" dirty="0" smtClean="0">
                <a:cs typeface="Arial" charset="0"/>
              </a:rPr>
              <a:t>2</a:t>
            </a:r>
            <a:r>
              <a:rPr lang="en-GB" dirty="0" smtClean="0">
                <a:cs typeface="Arial" charset="0"/>
              </a:rPr>
              <a:t>O</a:t>
            </a:r>
            <a:r>
              <a:rPr lang="en-GB" baseline="-25000" dirty="0" smtClean="0">
                <a:cs typeface="Arial" charset="0"/>
              </a:rPr>
              <a:t>(l)</a:t>
            </a:r>
            <a:r>
              <a:rPr lang="en-GB" dirty="0" smtClean="0">
                <a:cs typeface="Arial" charset="0"/>
              </a:rPr>
              <a:t> 	→ HNO</a:t>
            </a:r>
            <a:r>
              <a:rPr lang="en-GB" baseline="-25000" dirty="0" smtClean="0">
                <a:cs typeface="Arial" charset="0"/>
              </a:rPr>
              <a:t>3(</a:t>
            </a:r>
            <a:r>
              <a:rPr lang="en-GB" baseline="-25000" dirty="0" err="1" smtClean="0">
                <a:cs typeface="Arial" charset="0"/>
              </a:rPr>
              <a:t>aq</a:t>
            </a:r>
            <a:r>
              <a:rPr lang="en-GB" baseline="-25000" dirty="0" smtClean="0">
                <a:cs typeface="Arial" charset="0"/>
              </a:rPr>
              <a:t>)</a:t>
            </a:r>
            <a:r>
              <a:rPr lang="en-GB" dirty="0" smtClean="0">
                <a:cs typeface="Arial" charset="0"/>
              </a:rPr>
              <a:t> + OH</a:t>
            </a:r>
            <a:r>
              <a:rPr lang="en-GB" baseline="-25000" dirty="0" smtClean="0">
                <a:cs typeface="Arial" charset="0"/>
              </a:rPr>
              <a:t>(</a:t>
            </a:r>
            <a:r>
              <a:rPr lang="en-GB" baseline="-25000" dirty="0" err="1" smtClean="0">
                <a:cs typeface="Arial" charset="0"/>
              </a:rPr>
              <a:t>aq</a:t>
            </a:r>
            <a:r>
              <a:rPr lang="en-GB" baseline="-25000" dirty="0" smtClean="0">
                <a:cs typeface="Arial" charset="0"/>
              </a:rPr>
              <a:t>)</a:t>
            </a:r>
          </a:p>
          <a:p>
            <a:pPr lvl="1" eaLnBrk="1" hangingPunct="1">
              <a:buFontTx/>
              <a:buNone/>
              <a:tabLst>
                <a:tab pos="1971675" algn="l"/>
              </a:tabLst>
            </a:pPr>
            <a:r>
              <a:rPr lang="en-GB" dirty="0" smtClean="0">
                <a:cs typeface="Arial" charset="0"/>
              </a:rPr>
              <a:t>NO</a:t>
            </a:r>
            <a:r>
              <a:rPr lang="en-GB" baseline="-25000" dirty="0" smtClean="0">
                <a:cs typeface="Arial" charset="0"/>
              </a:rPr>
              <a:t>3</a:t>
            </a:r>
            <a:r>
              <a:rPr lang="en-GB" dirty="0" smtClean="0">
                <a:cs typeface="Arial" charset="0"/>
              </a:rPr>
              <a:t> + RH 		→ HNO</a:t>
            </a:r>
            <a:r>
              <a:rPr lang="en-GB" baseline="-25000" dirty="0" smtClean="0">
                <a:cs typeface="Arial" charset="0"/>
              </a:rPr>
              <a:t>3(g)</a:t>
            </a:r>
            <a:r>
              <a:rPr lang="en-GB" dirty="0" smtClean="0">
                <a:cs typeface="Arial" charset="0"/>
              </a:rPr>
              <a:t> + R</a:t>
            </a:r>
          </a:p>
          <a:p>
            <a:pPr eaLnBrk="1" hangingPunct="1">
              <a:buFontTx/>
              <a:buNone/>
              <a:tabLst>
                <a:tab pos="1971675" algn="l"/>
              </a:tabLst>
            </a:pPr>
            <a:endParaRPr lang="en-GB" dirty="0" smtClean="0">
              <a:cs typeface="Arial" charset="0"/>
            </a:endParaRPr>
          </a:p>
          <a:p>
            <a:pPr eaLnBrk="1" hangingPunct="1">
              <a:tabLst>
                <a:tab pos="1971675" algn="l"/>
              </a:tabLst>
            </a:pPr>
            <a:r>
              <a:rPr lang="en-GB" dirty="0" smtClean="0">
                <a:cs typeface="Arial" charset="0"/>
              </a:rPr>
              <a:t>the effects of acid rain are most pronounced </a:t>
            </a:r>
            <a:br>
              <a:rPr lang="en-GB" dirty="0" smtClean="0">
                <a:cs typeface="Arial" charset="0"/>
              </a:rPr>
            </a:br>
            <a:r>
              <a:rPr lang="en-GB" dirty="0" smtClean="0">
                <a:cs typeface="Arial" charset="0"/>
              </a:rPr>
              <a:t>on freshwater fish and forest ecology, but also on buildings</a:t>
            </a:r>
          </a:p>
          <a:p>
            <a:pPr eaLnBrk="1" hangingPunct="1">
              <a:buFontTx/>
              <a:buNone/>
              <a:tabLst>
                <a:tab pos="1971675" algn="l"/>
              </a:tabLst>
            </a:pPr>
            <a:endParaRPr lang="en-GB" dirty="0" smtClean="0">
              <a:cs typeface="Arial" charset="0"/>
            </a:endParaRP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38" y="3632200"/>
            <a:ext cx="335756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B63AB62-6F26-4B22-9F88-C9096277275A}" type="slidenum">
              <a:rPr lang="de-DE" sz="1200" smtClean="0">
                <a:solidFill>
                  <a:schemeClr val="bg1"/>
                </a:solidFill>
              </a:rPr>
              <a:pPr eaLnBrk="1" hangingPunct="1"/>
              <a:t>8</a:t>
            </a:fld>
            <a:endParaRPr lang="de-DE" sz="1200" smtClean="0">
              <a:solidFill>
                <a:schemeClr val="bg1"/>
              </a:solidFill>
            </a:endParaRPr>
          </a:p>
        </p:txBody>
      </p:sp>
      <p:sp>
        <p:nvSpPr>
          <p:cNvPr id="9219" name="Rectangle 2"/>
          <p:cNvSpPr>
            <a:spLocks noGrp="1" noChangeArrowheads="1"/>
          </p:cNvSpPr>
          <p:nvPr>
            <p:ph type="title"/>
          </p:nvPr>
        </p:nvSpPr>
        <p:spPr/>
        <p:txBody>
          <a:bodyPr/>
          <a:lstStyle/>
          <a:p>
            <a:pPr eaLnBrk="1" hangingPunct="1"/>
            <a:r>
              <a:rPr lang="en-GB" dirty="0" smtClean="0"/>
              <a:t>NOx and acid Rain: Example</a:t>
            </a:r>
          </a:p>
        </p:txBody>
      </p:sp>
      <p:sp>
        <p:nvSpPr>
          <p:cNvPr id="9220" name="Rectangle 3"/>
          <p:cNvSpPr>
            <a:spLocks noGrp="1" noChangeArrowheads="1"/>
          </p:cNvSpPr>
          <p:nvPr>
            <p:ph type="body" idx="1"/>
          </p:nvPr>
        </p:nvSpPr>
        <p:spPr>
          <a:xfrm>
            <a:off x="457200" y="5683624"/>
            <a:ext cx="8364071" cy="564776"/>
          </a:xfrm>
        </p:spPr>
        <p:txBody>
          <a:bodyPr/>
          <a:lstStyle/>
          <a:p>
            <a:pPr marL="0" indent="0" eaLnBrk="1" hangingPunct="1">
              <a:buFontTx/>
              <a:buNone/>
              <a:tabLst>
                <a:tab pos="1971675" algn="l"/>
              </a:tabLst>
            </a:pPr>
            <a:r>
              <a:rPr lang="en-GB" dirty="0" smtClean="0">
                <a:cs typeface="Arial" charset="0"/>
              </a:rPr>
              <a:t>Nitrate deposition in China 2010 – 2012 based on OMI NO</a:t>
            </a:r>
            <a:r>
              <a:rPr lang="en-GB" baseline="-25000" dirty="0" smtClean="0">
                <a:cs typeface="Arial" charset="0"/>
              </a:rPr>
              <a:t>2</a:t>
            </a:r>
            <a:r>
              <a:rPr lang="en-GB" dirty="0" smtClean="0">
                <a:cs typeface="Arial" charset="0"/>
              </a:rPr>
              <a:t> observations and precipitation</a:t>
            </a:r>
            <a:endParaRPr lang="en-GB" dirty="0" smtClean="0">
              <a:cs typeface="Arial" charset="0"/>
            </a:endParaRPr>
          </a:p>
          <a:p>
            <a:pPr marL="0" indent="0" eaLnBrk="1" hangingPunct="1">
              <a:buNone/>
              <a:tabLst>
                <a:tab pos="1971675" algn="l"/>
              </a:tabLst>
            </a:pPr>
            <a:endParaRPr lang="en-GB" dirty="0" smtClean="0">
              <a:cs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19" y="962025"/>
            <a:ext cx="7653056" cy="464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rot="16200000">
            <a:off x="-1416424" y="2934774"/>
            <a:ext cx="4322017" cy="276999"/>
          </a:xfrm>
          <a:prstGeom prst="rect">
            <a:avLst/>
          </a:prstGeom>
          <a:noFill/>
        </p:spPr>
        <p:txBody>
          <a:bodyPr wrap="none" rtlCol="0">
            <a:spAutoFit/>
          </a:bodyPr>
          <a:lstStyle/>
          <a:p>
            <a:r>
              <a:rPr lang="de-DE" sz="1200" dirty="0" smtClean="0"/>
              <a:t>Liu et al., Remote </a:t>
            </a:r>
            <a:r>
              <a:rPr lang="de-DE" sz="1200" dirty="0" err="1" smtClean="0"/>
              <a:t>sensing</a:t>
            </a:r>
            <a:r>
              <a:rPr lang="de-DE" sz="1200" dirty="0" smtClean="0"/>
              <a:t> </a:t>
            </a:r>
            <a:r>
              <a:rPr lang="de-DE" sz="1200" dirty="0" err="1" smtClean="0"/>
              <a:t>of</a:t>
            </a:r>
            <a:r>
              <a:rPr lang="de-DE" sz="1200" dirty="0" smtClean="0"/>
              <a:t> </a:t>
            </a:r>
            <a:r>
              <a:rPr lang="de-DE" sz="1200" dirty="0" err="1" smtClean="0"/>
              <a:t>Environemnt</a:t>
            </a:r>
            <a:r>
              <a:rPr lang="de-DE" sz="1200" dirty="0" smtClean="0"/>
              <a:t>, 199,93-106, 2017</a:t>
            </a:r>
            <a:endParaRPr lang="de-DE"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3A9F1C3-AB14-4102-9996-19E7379902AD}" type="slidenum">
              <a:rPr lang="de-DE" sz="1200" smtClean="0">
                <a:solidFill>
                  <a:schemeClr val="bg1"/>
                </a:solidFill>
              </a:rPr>
              <a:pPr eaLnBrk="1" hangingPunct="1"/>
              <a:t>9</a:t>
            </a:fld>
            <a:endParaRPr lang="de-DE" sz="1200" smtClean="0">
              <a:solidFill>
                <a:schemeClr val="bg1"/>
              </a:solidFill>
            </a:endParaRPr>
          </a:p>
        </p:txBody>
      </p:sp>
      <p:sp>
        <p:nvSpPr>
          <p:cNvPr id="10243" name="Rectangle 2"/>
          <p:cNvSpPr>
            <a:spLocks noGrp="1" noChangeArrowheads="1"/>
          </p:cNvSpPr>
          <p:nvPr>
            <p:ph type="title"/>
          </p:nvPr>
        </p:nvSpPr>
        <p:spPr/>
        <p:txBody>
          <a:bodyPr/>
          <a:lstStyle/>
          <a:p>
            <a:pPr eaLnBrk="1" hangingPunct="1"/>
            <a:r>
              <a:rPr lang="en-GB" smtClean="0"/>
              <a:t>Sources of NOx in the Troposphere</a:t>
            </a:r>
          </a:p>
        </p:txBody>
      </p:sp>
      <p:sp>
        <p:nvSpPr>
          <p:cNvPr id="10244" name="Rectangle 3"/>
          <p:cNvSpPr>
            <a:spLocks noGrp="1" noChangeArrowheads="1"/>
          </p:cNvSpPr>
          <p:nvPr>
            <p:ph type="body" idx="1"/>
          </p:nvPr>
        </p:nvSpPr>
        <p:spPr>
          <a:xfrm>
            <a:off x="457200" y="1076325"/>
            <a:ext cx="5957888" cy="2417763"/>
          </a:xfrm>
        </p:spPr>
        <p:txBody>
          <a:bodyPr/>
          <a:lstStyle/>
          <a:p>
            <a:pPr eaLnBrk="1" hangingPunct="1">
              <a:buFontTx/>
              <a:buNone/>
            </a:pPr>
            <a:r>
              <a:rPr lang="en-GB" smtClean="0"/>
              <a:t>Main sources of NO</a:t>
            </a:r>
            <a:r>
              <a:rPr lang="en-GB" baseline="-25000" smtClean="0"/>
              <a:t>x</a:t>
            </a:r>
            <a:r>
              <a:rPr lang="en-GB" smtClean="0"/>
              <a:t> (in Tg N / yr) are</a:t>
            </a:r>
          </a:p>
          <a:p>
            <a:pPr eaLnBrk="1" hangingPunct="1"/>
            <a:r>
              <a:rPr lang="en-GB" smtClean="0"/>
              <a:t>fossil fuel combustion	22.0 (15 – 29)</a:t>
            </a:r>
          </a:p>
          <a:p>
            <a:pPr eaLnBrk="1" hangingPunct="1"/>
            <a:r>
              <a:rPr lang="en-GB" smtClean="0"/>
              <a:t>fires				  6.7 (3 – 10)</a:t>
            </a:r>
          </a:p>
          <a:p>
            <a:pPr eaLnBrk="1" hangingPunct="1"/>
            <a:r>
              <a:rPr lang="en-GB" smtClean="0"/>
              <a:t>microbial soil emissions	  5.5 (3.3 – 7.7)</a:t>
            </a:r>
          </a:p>
          <a:p>
            <a:pPr eaLnBrk="1" hangingPunct="1"/>
            <a:r>
              <a:rPr lang="en-GB" smtClean="0"/>
              <a:t>lightning			  2.0 (1 – 4)</a:t>
            </a:r>
          </a:p>
          <a:p>
            <a:pPr eaLnBrk="1" hangingPunct="1"/>
            <a:r>
              <a:rPr lang="en-GB" smtClean="0"/>
              <a:t>oxidation of biogenic NH</a:t>
            </a:r>
            <a:r>
              <a:rPr lang="en-GB" baseline="-25000" smtClean="0"/>
              <a:t>3	   </a:t>
            </a:r>
            <a:r>
              <a:rPr lang="en-GB" smtClean="0"/>
              <a:t>1.0 (0.5 – 1.5)</a:t>
            </a:r>
          </a:p>
          <a:p>
            <a:pPr eaLnBrk="1" hangingPunct="1"/>
            <a:r>
              <a:rPr lang="en-GB" smtClean="0"/>
              <a:t>aircraft			  0.5 (0.5 – 0.6)</a:t>
            </a:r>
          </a:p>
          <a:p>
            <a:pPr eaLnBrk="1" hangingPunct="1"/>
            <a:r>
              <a:rPr lang="en-GB" smtClean="0"/>
              <a:t>stratosphere			  0.5 (0.4 – 0.6)</a:t>
            </a:r>
          </a:p>
          <a:p>
            <a:pPr eaLnBrk="1" hangingPunct="1"/>
            <a:endParaRPr lang="en-GB" smtClean="0"/>
          </a:p>
        </p:txBody>
      </p:sp>
      <p:pic>
        <p:nvPicPr>
          <p:cNvPr id="10245" name="Picture 7" descr="200px-Pollution_de_l'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3608388"/>
            <a:ext cx="18954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4524375"/>
            <a:ext cx="17065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fire-cr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213" y="4467225"/>
            <a:ext cx="1989137"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light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8450" y="800100"/>
            <a:ext cx="18272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descr="fertiliz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4129088"/>
            <a:ext cx="247491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6"/>
          <p:cNvSpPr txBox="1">
            <a:spLocks noChangeArrowheads="1"/>
          </p:cNvSpPr>
          <p:nvPr/>
        </p:nvSpPr>
        <p:spPr bwMode="auto">
          <a:xfrm rot="5400000">
            <a:off x="-1826418" y="2743994"/>
            <a:ext cx="4198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GB" sz="1000"/>
              <a:t>R. Delmas et al., Nutrient Cycling in Agroecosystems, 48, 51 – 60, 1997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3105</Words>
  <Application>Microsoft Office PowerPoint</Application>
  <PresentationFormat>Bildschirmpräsentation (4:3)</PresentationFormat>
  <Paragraphs>545</Paragraphs>
  <Slides>49</Slides>
  <Notes>37</Notes>
  <HiddenSlides>2</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1" baseType="lpstr">
      <vt:lpstr>Standarddesign</vt:lpstr>
      <vt:lpstr>Bitmap</vt:lpstr>
      <vt:lpstr>PowerPoint-Präsentation</vt:lpstr>
      <vt:lpstr>Overview</vt:lpstr>
      <vt:lpstr>Simplified NOx Chemistry in the Troposphere</vt:lpstr>
      <vt:lpstr>Some facts on NOx in the Troposphere</vt:lpstr>
      <vt:lpstr>Why should we care about NOx in the Troposphere?</vt:lpstr>
      <vt:lpstr>The Role of NOx in Ozone Chemistry</vt:lpstr>
      <vt:lpstr>NOx and acid Rain</vt:lpstr>
      <vt:lpstr>NOx and acid Rain: Example</vt:lpstr>
      <vt:lpstr>Sources of NOx in the Troposphere</vt:lpstr>
      <vt:lpstr>Anthropogenic NOx Sources</vt:lpstr>
      <vt:lpstr>Anthropogenic NOx Sources: Example</vt:lpstr>
      <vt:lpstr>Anthropogenic NOx sources: Lifetime</vt:lpstr>
      <vt:lpstr>Soil Sources of NOx</vt:lpstr>
      <vt:lpstr>Soil Sources of NOx: Example</vt:lpstr>
      <vt:lpstr>NOx from Biomass Burning</vt:lpstr>
      <vt:lpstr>NOx from Biomass Burning</vt:lpstr>
      <vt:lpstr>NOx from Lightning</vt:lpstr>
      <vt:lpstr>NOx from Lightning: Example</vt:lpstr>
      <vt:lpstr>Measurements of NOx</vt:lpstr>
      <vt:lpstr>in-situ NOx Measurements</vt:lpstr>
      <vt:lpstr>Long Path DOAS measurements</vt:lpstr>
      <vt:lpstr>Satellite NO2 Measurements</vt:lpstr>
      <vt:lpstr>Satellite NO2 Measurements: Example</vt:lpstr>
      <vt:lpstr>Satellite NO2 instruments</vt:lpstr>
      <vt:lpstr>NOx Emission Estimates</vt:lpstr>
      <vt:lpstr>Example: Bottom up Emission Estimates for China</vt:lpstr>
      <vt:lpstr>Example: Top Down Emission Estimates</vt:lpstr>
      <vt:lpstr>NOx Emission Trends</vt:lpstr>
      <vt:lpstr>NOx reductions: Catalytic Converter</vt:lpstr>
      <vt:lpstr>Satellite NO2 Trends: The Global Picture</vt:lpstr>
      <vt:lpstr>Satellite NO2 Trends: The Global Picture</vt:lpstr>
      <vt:lpstr>Satellite NO2 Trends: The Global Picture</vt:lpstr>
      <vt:lpstr>Satellite NO2 Trends: Caveats</vt:lpstr>
      <vt:lpstr>Satellite NO2 trends: The last years</vt:lpstr>
      <vt:lpstr>PowerPoint-Präsentation</vt:lpstr>
      <vt:lpstr>PowerPoint-Präsentation</vt:lpstr>
      <vt:lpstr>PowerPoint-Präsentation</vt:lpstr>
      <vt:lpstr>NO2 Trends above Middle East</vt:lpstr>
      <vt:lpstr>NO2 Trends: Comparison with bottom up estimates</vt:lpstr>
      <vt:lpstr>NO2 Trends: Comparison with bottom up estimates</vt:lpstr>
      <vt:lpstr>NO2 Trends above Europe</vt:lpstr>
      <vt:lpstr>NOx Emissions from Shipping</vt:lpstr>
      <vt:lpstr>Changes in NOx Emissions from Shipping </vt:lpstr>
      <vt:lpstr>NOx Emission Trends: predictions</vt:lpstr>
      <vt:lpstr>Diurnal variation of NOx emissions</vt:lpstr>
      <vt:lpstr>Diurnal variation of NOx emissions</vt:lpstr>
      <vt:lpstr>Are Emissions changing from NO to NO2?</vt:lpstr>
      <vt:lpstr>Summary</vt:lpstr>
      <vt:lpstr>PowerPoint-Präsentation</vt:lpstr>
    </vt:vector>
  </TitlesOfParts>
  <Company>IUP, University of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Nitrogen Oxides in the Troposphere</dc:title>
  <dc:subject>ERCA 2009</dc:subject>
  <dc:creator>Andreas Richter</dc:creator>
  <cp:lastModifiedBy>Andreas Richter</cp:lastModifiedBy>
  <cp:revision>169</cp:revision>
  <dcterms:created xsi:type="dcterms:W3CDTF">2006-02-27T08:19:10Z</dcterms:created>
  <dcterms:modified xsi:type="dcterms:W3CDTF">2018-01-18T19:13:41Z</dcterms:modified>
</cp:coreProperties>
</file>