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7" r:id="rId2"/>
    <p:sldId id="277" r:id="rId3"/>
    <p:sldId id="339" r:id="rId4"/>
    <p:sldId id="279" r:id="rId5"/>
    <p:sldId id="280" r:id="rId6"/>
    <p:sldId id="281" r:id="rId7"/>
    <p:sldId id="282" r:id="rId8"/>
    <p:sldId id="283" r:id="rId9"/>
    <p:sldId id="284" r:id="rId10"/>
    <p:sldId id="303" r:id="rId11"/>
    <p:sldId id="302" r:id="rId12"/>
    <p:sldId id="285" r:id="rId13"/>
    <p:sldId id="319" r:id="rId14"/>
    <p:sldId id="320" r:id="rId15"/>
    <p:sldId id="323" r:id="rId16"/>
    <p:sldId id="321" r:id="rId17"/>
    <p:sldId id="322" r:id="rId18"/>
    <p:sldId id="324" r:id="rId19"/>
    <p:sldId id="333" r:id="rId20"/>
    <p:sldId id="325" r:id="rId21"/>
    <p:sldId id="328" r:id="rId22"/>
    <p:sldId id="315" r:id="rId23"/>
    <p:sldId id="346" r:id="rId24"/>
    <p:sldId id="330" r:id="rId25"/>
    <p:sldId id="329" r:id="rId26"/>
    <p:sldId id="334" r:id="rId27"/>
    <p:sldId id="335" r:id="rId28"/>
    <p:sldId id="336" r:id="rId29"/>
    <p:sldId id="338" r:id="rId30"/>
    <p:sldId id="317" r:id="rId31"/>
    <p:sldId id="286" r:id="rId32"/>
    <p:sldId id="287" r:id="rId33"/>
    <p:sldId id="331" r:id="rId34"/>
    <p:sldId id="305" r:id="rId35"/>
    <p:sldId id="304" r:id="rId36"/>
    <p:sldId id="327" r:id="rId37"/>
    <p:sldId id="306" r:id="rId38"/>
    <p:sldId id="307" r:id="rId39"/>
    <p:sldId id="314" r:id="rId40"/>
    <p:sldId id="313" r:id="rId41"/>
    <p:sldId id="299" r:id="rId42"/>
    <p:sldId id="294" r:id="rId43"/>
    <p:sldId id="308" r:id="rId44"/>
    <p:sldId id="312" r:id="rId45"/>
    <p:sldId id="347" r:id="rId46"/>
    <p:sldId id="348" r:id="rId47"/>
    <p:sldId id="310" r:id="rId48"/>
    <p:sldId id="309" r:id="rId49"/>
    <p:sldId id="337" r:id="rId50"/>
    <p:sldId id="300" r:id="rId51"/>
    <p:sldId id="311" r:id="rId52"/>
    <p:sldId id="301" r:id="rId53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FFFF00"/>
    <a:srgbClr val="FF0066"/>
    <a:srgbClr val="86B000"/>
    <a:srgbClr val="663300"/>
    <a:srgbClr val="FFFFFF"/>
    <a:srgbClr val="FF0000"/>
    <a:srgbClr val="FFCC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95" autoAdjust="0"/>
    <p:restoredTop sz="99392" autoAdjust="0"/>
  </p:normalViewPr>
  <p:slideViewPr>
    <p:cSldViewPr>
      <p:cViewPr varScale="1">
        <p:scale>
          <a:sx n="71" d="100"/>
          <a:sy n="71" d="100"/>
        </p:scale>
        <p:origin x="-648" y="-64"/>
      </p:cViewPr>
      <p:guideLst>
        <p:guide orient="horz" pos="377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623F2F8C-4656-40DC-A271-64F9C20F50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3794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4BC853E4-116F-4487-B4C4-ACFA062BCD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2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E27100-3C9E-4EC9-BF05-C500BBC7C0C0}" type="slidenum">
              <a:rPr lang="de-DE" sz="1300" smtClean="0">
                <a:latin typeface="Times New Roman" pitchFamily="18" charset="0"/>
              </a:rPr>
              <a:pPr eaLnBrk="1" hangingPunct="1"/>
              <a:t>1</a:t>
            </a:fld>
            <a:endParaRPr lang="de-DE" sz="1300" smtClean="0">
              <a:latin typeface="Times New Roman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7C6F70-1670-4D4D-9DC8-C7A374D40AD8}" type="datetime1">
              <a:rPr lang="en-GB" sz="1300" smtClean="0">
                <a:latin typeface="Times New Roman" pitchFamily="18" charset="0"/>
              </a:rPr>
              <a:pPr eaLnBrk="1" hangingPunct="1"/>
              <a:t>18/01/2018</a:t>
            </a:fld>
            <a:endParaRPr lang="en-GB" sz="1300" smtClean="0">
              <a:latin typeface="Times New Roman" pitchFamily="18" charset="0"/>
            </a:endParaRPr>
          </a:p>
        </p:txBody>
      </p:sp>
      <p:sp>
        <p:nvSpPr>
          <p:cNvPr id="6144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D39D2BC-72A5-469F-B6EB-399BEFCCB882}" type="slidenum">
              <a:rPr lang="en-GB" sz="1300" smtClean="0">
                <a:latin typeface="Times New Roman" pitchFamily="18" charset="0"/>
              </a:rPr>
              <a:pPr eaLnBrk="1" hangingPunct="1"/>
              <a:t>26</a:t>
            </a:fld>
            <a:endParaRPr lang="en-GB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1E6DC3-F18D-473F-9748-FC5E0904B4DA}" type="datetime1">
              <a:rPr lang="en-GB" sz="1300" smtClean="0">
                <a:latin typeface="Times New Roman" pitchFamily="18" charset="0"/>
              </a:rPr>
              <a:pPr eaLnBrk="1" hangingPunct="1"/>
              <a:t>18/01/2018</a:t>
            </a:fld>
            <a:endParaRPr lang="en-GB" sz="1300" smtClean="0">
              <a:latin typeface="Times New Roman" pitchFamily="18" charset="0"/>
            </a:endParaRPr>
          </a:p>
        </p:txBody>
      </p:sp>
      <p:sp>
        <p:nvSpPr>
          <p:cNvPr id="624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A590C70-A3E6-4630-848F-74C0D159505A}" type="slidenum">
              <a:rPr lang="en-GB" sz="1300" smtClean="0">
                <a:latin typeface="Times New Roman" pitchFamily="18" charset="0"/>
              </a:rPr>
              <a:pPr eaLnBrk="1" hangingPunct="1"/>
              <a:t>27</a:t>
            </a:fld>
            <a:endParaRPr lang="en-GB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53FDC8-1529-477B-8BAA-11258D12ECC2}" type="datetime1">
              <a:rPr lang="en-GB" sz="1300" smtClean="0">
                <a:latin typeface="Times New Roman" pitchFamily="18" charset="0"/>
              </a:rPr>
              <a:pPr eaLnBrk="1" hangingPunct="1"/>
              <a:t>18/01/2018</a:t>
            </a:fld>
            <a:endParaRPr lang="en-GB" sz="1300" smtClean="0">
              <a:latin typeface="Times New Roman" pitchFamily="18" charset="0"/>
            </a:endParaRPr>
          </a:p>
        </p:txBody>
      </p:sp>
      <p:sp>
        <p:nvSpPr>
          <p:cNvPr id="634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8DE706-2191-4761-A0D0-062ABD25A3DB}" type="slidenum">
              <a:rPr lang="en-GB" sz="1300" smtClean="0">
                <a:latin typeface="Times New Roman" pitchFamily="18" charset="0"/>
              </a:rPr>
              <a:pPr eaLnBrk="1" hangingPunct="1"/>
              <a:t>28</a:t>
            </a:fld>
            <a:endParaRPr lang="en-GB" sz="130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E20EE8-BEA0-4B9C-972F-8A64F93EC65E}" type="slidenum">
              <a:rPr lang="en-GB" sz="1300" smtClean="0">
                <a:latin typeface="Times New Roman" pitchFamily="18" charset="0"/>
              </a:rPr>
              <a:pPr eaLnBrk="1" hangingPunct="1"/>
              <a:t>29</a:t>
            </a:fld>
            <a:endParaRPr lang="en-GB" sz="1300" smtClean="0">
              <a:latin typeface="Times New Roman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E32144-F3B2-432A-B3C8-6DB6688F430D}" type="slidenum">
              <a:rPr lang="de-DE" sz="1300" smtClean="0">
                <a:latin typeface="Times New Roman" pitchFamily="18" charset="0"/>
              </a:rPr>
              <a:pPr eaLnBrk="1" hangingPunct="1"/>
              <a:t>31</a:t>
            </a:fld>
            <a:endParaRPr lang="de-DE" sz="1300" smtClean="0">
              <a:latin typeface="Times New Roman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05AF08-5D9B-42AC-8381-2A4D3021256D}" type="slidenum">
              <a:rPr lang="de-DE" sz="1300" smtClean="0">
                <a:latin typeface="Times New Roman" pitchFamily="18" charset="0"/>
              </a:rPr>
              <a:pPr eaLnBrk="1" hangingPunct="1"/>
              <a:t>32</a:t>
            </a:fld>
            <a:endParaRPr lang="de-DE" sz="1300" smtClean="0">
              <a:latin typeface="Times New Roman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28D8959-0F79-41B2-B79D-627E42ACE422}" type="slidenum">
              <a:rPr lang="de-DE" sz="1300" smtClean="0">
                <a:latin typeface="Times New Roman" pitchFamily="18" charset="0"/>
              </a:rPr>
              <a:pPr eaLnBrk="1" hangingPunct="1"/>
              <a:t>50</a:t>
            </a:fld>
            <a:endParaRPr lang="de-DE" sz="130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47B442-2EF2-4BA5-BB1A-93FA4EC9B691}" type="slidenum">
              <a:rPr lang="de-DE" sz="1300" smtClean="0">
                <a:latin typeface="Times New Roman" pitchFamily="18" charset="0"/>
              </a:rPr>
              <a:pPr eaLnBrk="1" hangingPunct="1"/>
              <a:t>2</a:t>
            </a:fld>
            <a:endParaRPr lang="de-DE" sz="1300" smtClean="0">
              <a:latin typeface="Times New Roman" pitchFamily="18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E4040E-BDB5-42D6-AB36-E1B3D7F11B2D}" type="slidenum">
              <a:rPr lang="en-GB" sz="1300" smtClean="0">
                <a:latin typeface="Times New Roman" pitchFamily="18" charset="0"/>
              </a:rPr>
              <a:pPr eaLnBrk="1" hangingPunct="1"/>
              <a:t>4</a:t>
            </a:fld>
            <a:endParaRPr lang="en-GB" sz="1300" smtClean="0"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C9ABC9-AEBB-4DD5-BC32-7760F6407E4F}" type="slidenum">
              <a:rPr lang="en-GB" sz="1300" smtClean="0">
                <a:latin typeface="Times New Roman" pitchFamily="18" charset="0"/>
              </a:rPr>
              <a:pPr eaLnBrk="1" hangingPunct="1"/>
              <a:t>5</a:t>
            </a:fld>
            <a:endParaRPr lang="en-GB" sz="1300" smtClean="0"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BFE346-8CA8-45AB-AF7B-DA30CCF21B5A}" type="slidenum">
              <a:rPr lang="en-GB" sz="1300" smtClean="0">
                <a:latin typeface="Times New Roman" pitchFamily="18" charset="0"/>
              </a:rPr>
              <a:pPr eaLnBrk="1" hangingPunct="1"/>
              <a:t>6</a:t>
            </a:fld>
            <a:endParaRPr lang="en-GB" sz="1300" smtClean="0">
              <a:latin typeface="Times New Roman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6ABAB3-ECB5-47B6-BC3A-24D6E1821C7E}" type="slidenum">
              <a:rPr lang="en-GB" sz="1300" smtClean="0">
                <a:latin typeface="Times New Roman" pitchFamily="18" charset="0"/>
              </a:rPr>
              <a:pPr eaLnBrk="1" hangingPunct="1"/>
              <a:t>7</a:t>
            </a:fld>
            <a:endParaRPr lang="en-GB" sz="1300" smtClean="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DBE434-5214-4C7B-BF7C-C7DD61276AA2}" type="slidenum">
              <a:rPr lang="en-GB" sz="1300" smtClean="0">
                <a:latin typeface="Times New Roman" pitchFamily="18" charset="0"/>
              </a:rPr>
              <a:pPr eaLnBrk="1" hangingPunct="1"/>
              <a:t>8</a:t>
            </a:fld>
            <a:endParaRPr lang="en-GB" sz="1300" smtClean="0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197983-9ACF-488E-A89C-7004DFE91424}" type="slidenum">
              <a:rPr lang="en-GB" sz="1300" smtClean="0">
                <a:latin typeface="Times New Roman" pitchFamily="18" charset="0"/>
              </a:rPr>
              <a:pPr eaLnBrk="1" hangingPunct="1"/>
              <a:t>10</a:t>
            </a:fld>
            <a:endParaRPr lang="en-GB" sz="1300" smtClean="0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40277AF-671D-45C3-8C72-3D04A0C42EE3}" type="slidenum">
              <a:rPr lang="en-GB" sz="1300" smtClean="0">
                <a:latin typeface="Times New Roman" pitchFamily="18" charset="0"/>
              </a:rPr>
              <a:pPr eaLnBrk="1" hangingPunct="1"/>
              <a:t>11</a:t>
            </a:fld>
            <a:endParaRPr lang="en-GB" sz="1300" smtClean="0"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09367-7EE3-40C4-A6C1-3E25F5E1380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98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9B65F-7A2C-4FE9-B746-C75E73A51EA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681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3B43D-31E5-4D94-9828-D65AC38897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71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71EDE-F247-4689-A506-5F33B0C63D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8229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996F0-DAC4-4B39-8945-81058F2B9F2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75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04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04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2CF4E-8438-4C4F-88D2-1BB8295522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56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C2A4B-02E6-4FBB-9364-4043622504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6543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577EC-FFBD-4E41-9752-D1007D1088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045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C8F66-159A-43C2-B67B-4672E2306F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43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2DADC-7CAF-49CC-ADC5-D333AD09F4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0149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24A4-F70C-4BA4-A1B7-67CF2B0DF5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9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" name="Text Box 7"/>
          <p:cNvSpPr txBox="1">
            <a:spLocks noChangeArrowheads="1"/>
          </p:cNvSpPr>
          <p:nvPr userDrawn="1"/>
        </p:nvSpPr>
        <p:spPr bwMode="auto">
          <a:xfrm>
            <a:off x="0" y="6551613"/>
            <a:ext cx="9144000" cy="3698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1200" dirty="0" smtClean="0">
                <a:solidFill>
                  <a:schemeClr val="bg1"/>
                </a:solidFill>
              </a:rPr>
              <a:t>Satellite Remote Sensing of Tropospheric Composition, Andreas Richter, </a:t>
            </a:r>
            <a:r>
              <a:rPr lang="en-GB" sz="1200" smtClean="0">
                <a:solidFill>
                  <a:schemeClr val="bg1"/>
                </a:solidFill>
              </a:rPr>
              <a:t>ERCA  2018</a:t>
            </a:r>
            <a:endParaRPr lang="de-DE" sz="1200" dirty="0" smtClean="0">
              <a:solidFill>
                <a:schemeClr val="bg1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97650"/>
            <a:ext cx="1905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EA9D40A-FF0E-45C4-A676-1ADD66E8FE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3" name="Rectangle 105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1031" name="Rectangle 105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ichter@iup.physik.uni-bremen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iup.physik.uni-bremen.de/gomenrt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jpe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malliance.org/ncm/disciplemaking/kids_fest/images/flashlight.jpg" TargetMode="Externa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jpeg"/><Relationship Id="rId5" Type="http://schemas.openxmlformats.org/officeDocument/2006/relationships/image" Target="../media/image15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esaCP/SEM340NKPZD_index_1.htm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578EC5-0360-43CA-B4CF-1F950BB8ECF7}" type="slidenum">
              <a:rPr lang="de-DE" sz="1200" smtClean="0">
                <a:solidFill>
                  <a:schemeClr val="bg1"/>
                </a:solidFill>
              </a:rPr>
              <a:pPr eaLnBrk="1" hangingPunct="1"/>
              <a:t>1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0" y="641350"/>
            <a:ext cx="914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3600" b="1" dirty="0">
                <a:solidFill>
                  <a:schemeClr val="accent2"/>
                </a:solidFill>
              </a:rPr>
              <a:t>Satellite Remote Sensing of Tropospheric Composition</a:t>
            </a:r>
            <a:br>
              <a:rPr lang="en-GB" sz="3600" b="1" dirty="0">
                <a:solidFill>
                  <a:schemeClr val="accent2"/>
                </a:solidFill>
              </a:rPr>
            </a:br>
            <a:endParaRPr lang="en-GB" sz="3600" b="1" dirty="0">
              <a:solidFill>
                <a:schemeClr val="accent2"/>
              </a:solidFill>
            </a:endParaRPr>
          </a:p>
          <a:p>
            <a:pPr algn="ctr" eaLnBrk="1" hangingPunct="1"/>
            <a:r>
              <a:rPr lang="en-GB" sz="3200" dirty="0">
                <a:solidFill>
                  <a:schemeClr val="accent2"/>
                </a:solidFill>
              </a:rPr>
              <a:t>Principles, results, and challenges</a:t>
            </a:r>
          </a:p>
          <a:p>
            <a:pPr algn="ctr" eaLnBrk="1" hangingPunct="1"/>
            <a:endParaRPr lang="en-GB" sz="2400" dirty="0">
              <a:solidFill>
                <a:schemeClr val="accent2"/>
              </a:solidFill>
            </a:endParaRPr>
          </a:p>
          <a:p>
            <a:pPr algn="ctr" eaLnBrk="1" hangingPunct="1"/>
            <a:endParaRPr lang="en-GB" sz="24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GB" sz="2400" dirty="0"/>
              <a:t>Lecture at the ERCA </a:t>
            </a:r>
            <a:r>
              <a:rPr lang="en-GB" sz="2400" dirty="0" smtClean="0"/>
              <a:t>2018</a:t>
            </a:r>
            <a:endParaRPr lang="en-GB" sz="2400" dirty="0"/>
          </a:p>
          <a:p>
            <a:pPr algn="ctr" eaLnBrk="1" hangingPunct="1"/>
            <a:r>
              <a:rPr lang="en-GB" sz="2400" dirty="0"/>
              <a:t>Grenoble, </a:t>
            </a:r>
            <a:r>
              <a:rPr lang="en-GB" sz="2400" dirty="0" smtClean="0"/>
              <a:t>January 18, 2018</a:t>
            </a:r>
            <a:endParaRPr lang="en-GB" sz="2400" dirty="0"/>
          </a:p>
          <a:p>
            <a:pPr algn="ctr" eaLnBrk="1" hangingPunct="1"/>
            <a:endParaRPr lang="en-GB" sz="24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GB" sz="1800" dirty="0"/>
              <a:t>Andreas Richter</a:t>
            </a:r>
            <a:endParaRPr lang="en-GB" dirty="0"/>
          </a:p>
          <a:p>
            <a:pPr algn="ctr" eaLnBrk="1" hangingPunct="1"/>
            <a:r>
              <a:rPr lang="en-GB" dirty="0"/>
              <a:t>Institute of Environmental Physics</a:t>
            </a:r>
          </a:p>
          <a:p>
            <a:pPr algn="ctr" eaLnBrk="1" hangingPunct="1"/>
            <a:r>
              <a:rPr lang="en-GB" dirty="0"/>
              <a:t>University of Bremen</a:t>
            </a:r>
          </a:p>
          <a:p>
            <a:pPr algn="ctr" eaLnBrk="1" hangingPunct="1"/>
            <a:r>
              <a:rPr lang="en-GB" dirty="0"/>
              <a:t>Bremen, Germany</a:t>
            </a:r>
          </a:p>
          <a:p>
            <a:pPr algn="ctr" eaLnBrk="1" hangingPunct="1"/>
            <a:r>
              <a:rPr lang="en-GB" dirty="0"/>
              <a:t>( </a:t>
            </a:r>
            <a:r>
              <a:rPr lang="en-GB" dirty="0">
                <a:hlinkClick r:id="rId3"/>
              </a:rPr>
              <a:t>richter@iup.physik.uni-bremen.de</a:t>
            </a:r>
            <a:r>
              <a:rPr lang="en-GB" dirty="0"/>
              <a:t> )</a:t>
            </a:r>
          </a:p>
          <a:p>
            <a:pPr algn="ctr" eaLnBrk="1" hangingPunct="1"/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Electromagnetic Spectrum</a:t>
            </a:r>
            <a:endParaRPr lang="de-DE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3905250"/>
            <a:ext cx="8785225" cy="2952750"/>
          </a:xfrm>
        </p:spPr>
        <p:txBody>
          <a:bodyPr/>
          <a:lstStyle/>
          <a:p>
            <a:r>
              <a:rPr lang="en-GB" dirty="0" smtClean="0"/>
              <a:t>nearly all energy on Earth is supplied by the sun through radiation</a:t>
            </a:r>
          </a:p>
          <a:p>
            <a:r>
              <a:rPr lang="en-GB" dirty="0" smtClean="0"/>
              <a:t>wavelengths from many meters (radio waves) to nm (X-ray) </a:t>
            </a:r>
          </a:p>
          <a:p>
            <a:r>
              <a:rPr lang="en-GB" dirty="0" smtClean="0"/>
              <a:t>short wavelength = high energy</a:t>
            </a:r>
          </a:p>
          <a:p>
            <a:r>
              <a:rPr lang="en-GB" dirty="0" smtClean="0"/>
              <a:t>radiation interacts with atmosphere and surface</a:t>
            </a:r>
          </a:p>
          <a:p>
            <a:pPr lvl="1"/>
            <a:r>
              <a:rPr lang="en-GB" dirty="0" smtClean="0"/>
              <a:t>absorption (heating, shielding)</a:t>
            </a:r>
          </a:p>
          <a:p>
            <a:pPr lvl="1"/>
            <a:r>
              <a:rPr lang="en-GB" dirty="0" smtClean="0"/>
              <a:t>excitation (energy input, chemical reactions)</a:t>
            </a:r>
          </a:p>
          <a:p>
            <a:pPr lvl="1"/>
            <a:r>
              <a:rPr lang="en-GB" dirty="0" smtClean="0"/>
              <a:t>re-emission (energy balance)</a:t>
            </a: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0" y="1703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919163"/>
            <a:ext cx="521493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6B6EB3-C008-4410-8782-3E25C2D05460}" type="slidenum">
              <a:rPr lang="de-DE" sz="1200" smtClean="0">
                <a:solidFill>
                  <a:schemeClr val="bg1"/>
                </a:solidFill>
              </a:rPr>
              <a:pPr eaLnBrk="1" hangingPunct="1"/>
              <a:t>10</a:t>
            </a:fld>
            <a:endParaRPr lang="de-DE" sz="12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Wavelength Ranges in Remote Sensing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31863"/>
            <a:ext cx="5832475" cy="5472112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b="1" smtClean="0">
                <a:solidFill>
                  <a:srgbClr val="0000CC"/>
                </a:solidFill>
              </a:rPr>
              <a:t>UV:</a:t>
            </a:r>
            <a:r>
              <a:rPr lang="en-GB" smtClean="0"/>
              <a:t>	some absorptions + profile information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mtClean="0"/>
              <a:t>		aerosols 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GB" b="1" smtClean="0">
                <a:solidFill>
                  <a:srgbClr val="0000CC"/>
                </a:solidFill>
              </a:rPr>
              <a:t>vis:</a:t>
            </a:r>
            <a:r>
              <a:rPr lang="en-GB" smtClean="0"/>
              <a:t>	surface information (vegetation)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mtClean="0"/>
              <a:t>		some absorptions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mtClean="0"/>
              <a:t>		aerosol information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mtClean="0"/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b="1" smtClean="0">
                <a:solidFill>
                  <a:srgbClr val="0000CC"/>
                </a:solidFill>
              </a:rPr>
              <a:t>IR:</a:t>
            </a:r>
            <a:r>
              <a:rPr lang="en-GB" smtClean="0"/>
              <a:t>		temperature information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mtClean="0"/>
              <a:t>		cloud information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mtClean="0"/>
              <a:t>		water / ice distinction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mtClean="0"/>
              <a:t>		many absorptions / emissions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mtClean="0"/>
              <a:t>		+ profile information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GB" b="1" smtClean="0">
                <a:solidFill>
                  <a:srgbClr val="0000CC"/>
                </a:solidFill>
              </a:rPr>
              <a:t>MW:</a:t>
            </a:r>
            <a:r>
              <a:rPr lang="en-GB" smtClean="0"/>
              <a:t>	no problems with clouds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mtClean="0"/>
              <a:t>		ice / water contrast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mtClean="0"/>
              <a:t>		surfaces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smtClean="0"/>
              <a:t>		some emissions + profile information</a:t>
            </a:r>
            <a:r>
              <a:rPr lang="en-GB" sz="1800" smtClean="0"/>
              <a:t> 	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0" y="2324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11269" name="Picture 6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1158875"/>
            <a:ext cx="2016125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D6837E-6590-43AD-9CA6-F8FD36CD047C}" type="slidenum">
              <a:rPr lang="de-DE" sz="1200" smtClean="0">
                <a:solidFill>
                  <a:schemeClr val="bg1"/>
                </a:solidFill>
              </a:rPr>
              <a:pPr eaLnBrk="1" hangingPunct="1"/>
              <a:t>11</a:t>
            </a:fld>
            <a:endParaRPr lang="de-DE" sz="12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8"/>
          <p:cNvSpPr>
            <a:spLocks noChangeArrowheads="1"/>
          </p:cNvSpPr>
          <p:nvPr/>
        </p:nvSpPr>
        <p:spPr bwMode="auto">
          <a:xfrm>
            <a:off x="127000" y="1884363"/>
            <a:ext cx="8836025" cy="4548187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291" name="Line 22"/>
          <p:cNvSpPr>
            <a:spLocks noChangeShapeType="1"/>
          </p:cNvSpPr>
          <p:nvPr/>
        </p:nvSpPr>
        <p:spPr bwMode="auto">
          <a:xfrm flipV="1">
            <a:off x="127000" y="6389688"/>
            <a:ext cx="8836025" cy="42862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2292" name="Oval 37"/>
          <p:cNvSpPr>
            <a:spLocks noChangeArrowheads="1"/>
          </p:cNvSpPr>
          <p:nvPr/>
        </p:nvSpPr>
        <p:spPr bwMode="auto">
          <a:xfrm>
            <a:off x="107950" y="620713"/>
            <a:ext cx="935038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sp>
        <p:nvSpPr>
          <p:cNvPr id="12293" name="Text Box 51"/>
          <p:cNvSpPr txBox="1">
            <a:spLocks noChangeArrowheads="1"/>
          </p:cNvSpPr>
          <p:nvPr/>
        </p:nvSpPr>
        <p:spPr bwMode="auto">
          <a:xfrm>
            <a:off x="6245225" y="1978025"/>
            <a:ext cx="2627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</a:rPr>
              <a:t>Atmosphere</a:t>
            </a:r>
          </a:p>
        </p:txBody>
      </p:sp>
      <p:grpSp>
        <p:nvGrpSpPr>
          <p:cNvPr id="2" name="Group 85"/>
          <p:cNvGrpSpPr>
            <a:grpSpLocks/>
          </p:cNvGrpSpPr>
          <p:nvPr/>
        </p:nvGrpSpPr>
        <p:grpSpPr bwMode="auto">
          <a:xfrm>
            <a:off x="900113" y="5440363"/>
            <a:ext cx="7153275" cy="925512"/>
            <a:chOff x="567" y="3427"/>
            <a:chExt cx="4506" cy="583"/>
          </a:xfrm>
        </p:grpSpPr>
        <p:sp>
          <p:nvSpPr>
            <p:cNvPr id="12342" name="Line 8"/>
            <p:cNvSpPr>
              <a:spLocks noChangeShapeType="1"/>
            </p:cNvSpPr>
            <p:nvPr/>
          </p:nvSpPr>
          <p:spPr bwMode="auto">
            <a:xfrm>
              <a:off x="1807" y="3735"/>
              <a:ext cx="318" cy="22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43" name="Line 9"/>
            <p:cNvSpPr>
              <a:spLocks noChangeShapeType="1"/>
            </p:cNvSpPr>
            <p:nvPr/>
          </p:nvSpPr>
          <p:spPr bwMode="auto">
            <a:xfrm flipV="1">
              <a:off x="2167" y="3735"/>
              <a:ext cx="318" cy="2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44" name="Line 10"/>
            <p:cNvSpPr>
              <a:spLocks noChangeShapeType="1"/>
            </p:cNvSpPr>
            <p:nvPr/>
          </p:nvSpPr>
          <p:spPr bwMode="auto">
            <a:xfrm>
              <a:off x="567" y="3767"/>
              <a:ext cx="318" cy="22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45" name="Text Box 25"/>
            <p:cNvSpPr txBox="1">
              <a:spLocks noChangeArrowheads="1"/>
            </p:cNvSpPr>
            <p:nvPr/>
          </p:nvSpPr>
          <p:spPr bwMode="auto">
            <a:xfrm>
              <a:off x="839" y="3521"/>
              <a:ext cx="9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/>
                <a:t>Absorption on the ground</a:t>
              </a:r>
            </a:p>
          </p:txBody>
        </p:sp>
        <p:sp>
          <p:nvSpPr>
            <p:cNvPr id="12346" name="Text Box 26"/>
            <p:cNvSpPr txBox="1">
              <a:spLocks noChangeArrowheads="1"/>
            </p:cNvSpPr>
            <p:nvPr/>
          </p:nvSpPr>
          <p:spPr bwMode="auto">
            <a:xfrm>
              <a:off x="2580" y="3432"/>
              <a:ext cx="1117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/>
                <a:t>Scattering / Reflection on the ground</a:t>
              </a:r>
            </a:p>
          </p:txBody>
        </p:sp>
        <p:sp>
          <p:nvSpPr>
            <p:cNvPr id="12347" name="Line 54"/>
            <p:cNvSpPr>
              <a:spLocks noChangeShapeType="1"/>
            </p:cNvSpPr>
            <p:nvPr/>
          </p:nvSpPr>
          <p:spPr bwMode="auto">
            <a:xfrm flipV="1">
              <a:off x="3766" y="3738"/>
              <a:ext cx="318" cy="272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48" name="Text Box 55"/>
            <p:cNvSpPr txBox="1">
              <a:spLocks noChangeArrowheads="1"/>
            </p:cNvSpPr>
            <p:nvPr/>
          </p:nvSpPr>
          <p:spPr bwMode="auto">
            <a:xfrm>
              <a:off x="4166" y="3427"/>
              <a:ext cx="90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rgbClr val="C00000"/>
                  </a:solidFill>
                </a:rPr>
                <a:t>Emission from </a:t>
              </a:r>
              <a:br>
                <a:rPr lang="en-GB" b="1">
                  <a:solidFill>
                    <a:srgbClr val="C00000"/>
                  </a:solidFill>
                </a:rPr>
              </a:br>
              <a:r>
                <a:rPr lang="en-GB" b="1">
                  <a:solidFill>
                    <a:srgbClr val="C00000"/>
                  </a:solidFill>
                </a:rPr>
                <a:t>the ground</a:t>
              </a:r>
            </a:p>
          </p:txBody>
        </p:sp>
      </p:grpSp>
      <p:grpSp>
        <p:nvGrpSpPr>
          <p:cNvPr id="3" name="Group 84"/>
          <p:cNvGrpSpPr>
            <a:grpSpLocks/>
          </p:cNvGrpSpPr>
          <p:nvPr/>
        </p:nvGrpSpPr>
        <p:grpSpPr bwMode="auto">
          <a:xfrm>
            <a:off x="3259138" y="2284413"/>
            <a:ext cx="5884862" cy="2927350"/>
            <a:chOff x="2053" y="1439"/>
            <a:chExt cx="3707" cy="1844"/>
          </a:xfrm>
        </p:grpSpPr>
        <p:sp>
          <p:nvSpPr>
            <p:cNvPr id="12317" name="Oval 11"/>
            <p:cNvSpPr>
              <a:spLocks noChangeArrowheads="1"/>
            </p:cNvSpPr>
            <p:nvPr/>
          </p:nvSpPr>
          <p:spPr bwMode="auto">
            <a:xfrm>
              <a:off x="3050" y="2251"/>
              <a:ext cx="1089" cy="499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18" name="Oval 12"/>
            <p:cNvSpPr>
              <a:spLocks noChangeArrowheads="1"/>
            </p:cNvSpPr>
            <p:nvPr/>
          </p:nvSpPr>
          <p:spPr bwMode="auto">
            <a:xfrm>
              <a:off x="3061" y="2205"/>
              <a:ext cx="590" cy="243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19" name="Oval 13"/>
            <p:cNvSpPr>
              <a:spLocks noChangeArrowheads="1"/>
            </p:cNvSpPr>
            <p:nvPr/>
          </p:nvSpPr>
          <p:spPr bwMode="auto">
            <a:xfrm>
              <a:off x="2993" y="2296"/>
              <a:ext cx="590" cy="152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20" name="Oval 14"/>
            <p:cNvSpPr>
              <a:spLocks noChangeArrowheads="1"/>
            </p:cNvSpPr>
            <p:nvPr/>
          </p:nvSpPr>
          <p:spPr bwMode="auto">
            <a:xfrm>
              <a:off x="3481" y="2160"/>
              <a:ext cx="681" cy="288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21" name="Oval 15"/>
            <p:cNvSpPr>
              <a:spLocks noChangeArrowheads="1"/>
            </p:cNvSpPr>
            <p:nvPr/>
          </p:nvSpPr>
          <p:spPr bwMode="auto">
            <a:xfrm>
              <a:off x="3254" y="2478"/>
              <a:ext cx="998" cy="45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22" name="Oval 16"/>
            <p:cNvSpPr>
              <a:spLocks noChangeArrowheads="1"/>
            </p:cNvSpPr>
            <p:nvPr/>
          </p:nvSpPr>
          <p:spPr bwMode="auto">
            <a:xfrm>
              <a:off x="2766" y="2387"/>
              <a:ext cx="590" cy="227"/>
            </a:xfrm>
            <a:prstGeom prst="ellipse">
              <a:avLst/>
            </a:prstGeom>
            <a:solidFill>
              <a:srgbClr val="0000FF"/>
            </a:solidFill>
            <a:ln w="9525" algn="ctr">
              <a:solidFill>
                <a:srgbClr val="0000CC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23" name="Line 17"/>
            <p:cNvSpPr>
              <a:spLocks noChangeShapeType="1"/>
            </p:cNvSpPr>
            <p:nvPr/>
          </p:nvSpPr>
          <p:spPr bwMode="auto">
            <a:xfrm>
              <a:off x="3186" y="1843"/>
              <a:ext cx="318" cy="22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24" name="Line 18"/>
            <p:cNvSpPr>
              <a:spLocks noChangeShapeType="1"/>
            </p:cNvSpPr>
            <p:nvPr/>
          </p:nvSpPr>
          <p:spPr bwMode="auto">
            <a:xfrm flipV="1">
              <a:off x="3594" y="1843"/>
              <a:ext cx="318" cy="2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25" name="Line 19"/>
            <p:cNvSpPr>
              <a:spLocks noChangeShapeType="1"/>
            </p:cNvSpPr>
            <p:nvPr/>
          </p:nvSpPr>
          <p:spPr bwMode="auto">
            <a:xfrm>
              <a:off x="3277" y="2750"/>
              <a:ext cx="24" cy="27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26" name="Line 20"/>
            <p:cNvSpPr>
              <a:spLocks noChangeShapeType="1"/>
            </p:cNvSpPr>
            <p:nvPr/>
          </p:nvSpPr>
          <p:spPr bwMode="auto">
            <a:xfrm flipV="1">
              <a:off x="4139" y="1888"/>
              <a:ext cx="318" cy="2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27" name="Line 21"/>
            <p:cNvSpPr>
              <a:spLocks noChangeShapeType="1"/>
            </p:cNvSpPr>
            <p:nvPr/>
          </p:nvSpPr>
          <p:spPr bwMode="auto">
            <a:xfrm>
              <a:off x="3739" y="2795"/>
              <a:ext cx="318" cy="22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28" name="Text Box 27"/>
            <p:cNvSpPr txBox="1">
              <a:spLocks noChangeArrowheads="1"/>
            </p:cNvSpPr>
            <p:nvPr/>
          </p:nvSpPr>
          <p:spPr bwMode="auto">
            <a:xfrm>
              <a:off x="3275" y="1439"/>
              <a:ext cx="8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rgbClr val="3333FF"/>
                  </a:solidFill>
                </a:rPr>
                <a:t>Scattering from a cloud</a:t>
              </a:r>
            </a:p>
          </p:txBody>
        </p:sp>
        <p:sp>
          <p:nvSpPr>
            <p:cNvPr id="12329" name="Text Box 28"/>
            <p:cNvSpPr txBox="1">
              <a:spLocks noChangeArrowheads="1"/>
            </p:cNvSpPr>
            <p:nvPr/>
          </p:nvSpPr>
          <p:spPr bwMode="auto">
            <a:xfrm>
              <a:off x="4571" y="1808"/>
              <a:ext cx="118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rgbClr val="3333FF"/>
                  </a:solidFill>
                </a:rPr>
                <a:t>Transmission through a cloud</a:t>
              </a:r>
            </a:p>
          </p:txBody>
        </p:sp>
        <p:sp>
          <p:nvSpPr>
            <p:cNvPr id="12330" name="Text Box 29"/>
            <p:cNvSpPr txBox="1">
              <a:spLocks noChangeArrowheads="1"/>
            </p:cNvSpPr>
            <p:nvPr/>
          </p:nvSpPr>
          <p:spPr bwMode="auto">
            <a:xfrm>
              <a:off x="4184" y="2915"/>
              <a:ext cx="117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rgbClr val="3333FF"/>
                  </a:solidFill>
                </a:rPr>
                <a:t>Transmission through a cloud</a:t>
              </a:r>
            </a:p>
          </p:txBody>
        </p:sp>
        <p:sp>
          <p:nvSpPr>
            <p:cNvPr id="12331" name="Text Box 30"/>
            <p:cNvSpPr txBox="1">
              <a:spLocks noChangeArrowheads="1"/>
            </p:cNvSpPr>
            <p:nvPr/>
          </p:nvSpPr>
          <p:spPr bwMode="auto">
            <a:xfrm>
              <a:off x="2053" y="2704"/>
              <a:ext cx="104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rgbClr val="3333FF"/>
                  </a:solidFill>
                </a:rPr>
                <a:t>Scattering / reflection on a cloud</a:t>
              </a:r>
            </a:p>
          </p:txBody>
        </p:sp>
        <p:sp>
          <p:nvSpPr>
            <p:cNvPr id="12332" name="Line 31"/>
            <p:cNvSpPr>
              <a:spLocks noChangeShapeType="1"/>
            </p:cNvSpPr>
            <p:nvPr/>
          </p:nvSpPr>
          <p:spPr bwMode="auto">
            <a:xfrm>
              <a:off x="3322" y="2342"/>
              <a:ext cx="182" cy="1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33" name="Line 32"/>
            <p:cNvSpPr>
              <a:spLocks noChangeShapeType="1"/>
            </p:cNvSpPr>
            <p:nvPr/>
          </p:nvSpPr>
          <p:spPr bwMode="auto">
            <a:xfrm>
              <a:off x="3458" y="2478"/>
              <a:ext cx="18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34" name="Line 33"/>
            <p:cNvSpPr>
              <a:spLocks noChangeShapeType="1"/>
            </p:cNvSpPr>
            <p:nvPr/>
          </p:nvSpPr>
          <p:spPr bwMode="auto">
            <a:xfrm flipH="1">
              <a:off x="3492" y="2478"/>
              <a:ext cx="136" cy="9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35" name="Line 34"/>
            <p:cNvSpPr>
              <a:spLocks noChangeShapeType="1"/>
            </p:cNvSpPr>
            <p:nvPr/>
          </p:nvSpPr>
          <p:spPr bwMode="auto">
            <a:xfrm>
              <a:off x="3504" y="2568"/>
              <a:ext cx="363" cy="4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36" name="Line 35"/>
            <p:cNvSpPr>
              <a:spLocks noChangeShapeType="1"/>
            </p:cNvSpPr>
            <p:nvPr/>
          </p:nvSpPr>
          <p:spPr bwMode="auto">
            <a:xfrm flipH="1">
              <a:off x="3640" y="2614"/>
              <a:ext cx="136" cy="9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37" name="Text Box 36"/>
            <p:cNvSpPr txBox="1">
              <a:spLocks noChangeArrowheads="1"/>
            </p:cNvSpPr>
            <p:nvPr/>
          </p:nvSpPr>
          <p:spPr bwMode="auto">
            <a:xfrm>
              <a:off x="4192" y="2416"/>
              <a:ext cx="101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rgbClr val="3333FF"/>
                  </a:solidFill>
                </a:rPr>
                <a:t>Scattering within a cloud</a:t>
              </a:r>
            </a:p>
          </p:txBody>
        </p:sp>
        <p:sp>
          <p:nvSpPr>
            <p:cNvPr id="12338" name="Text Box 48"/>
            <p:cNvSpPr txBox="1">
              <a:spLocks noChangeArrowheads="1"/>
            </p:cNvSpPr>
            <p:nvPr/>
          </p:nvSpPr>
          <p:spPr bwMode="auto">
            <a:xfrm>
              <a:off x="3493" y="2251"/>
              <a:ext cx="5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chemeClr val="bg1"/>
                  </a:solidFill>
                </a:rPr>
                <a:t>Cloud</a:t>
              </a:r>
            </a:p>
          </p:txBody>
        </p:sp>
        <p:sp>
          <p:nvSpPr>
            <p:cNvPr id="12339" name="Line 50"/>
            <p:cNvSpPr>
              <a:spLocks noChangeShapeType="1"/>
            </p:cNvSpPr>
            <p:nvPr/>
          </p:nvSpPr>
          <p:spPr bwMode="auto">
            <a:xfrm flipV="1">
              <a:off x="3096" y="2750"/>
              <a:ext cx="115" cy="22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40" name="Line 58"/>
            <p:cNvSpPr>
              <a:spLocks noChangeShapeType="1"/>
            </p:cNvSpPr>
            <p:nvPr/>
          </p:nvSpPr>
          <p:spPr bwMode="auto">
            <a:xfrm flipV="1">
              <a:off x="3875" y="1842"/>
              <a:ext cx="318" cy="272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41" name="Text Box 59"/>
            <p:cNvSpPr txBox="1">
              <a:spLocks noChangeArrowheads="1"/>
            </p:cNvSpPr>
            <p:nvPr/>
          </p:nvSpPr>
          <p:spPr bwMode="auto">
            <a:xfrm>
              <a:off x="4097" y="1444"/>
              <a:ext cx="131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rgbClr val="C00000"/>
                  </a:solidFill>
                </a:rPr>
                <a:t>Emission from </a:t>
              </a:r>
              <a:br>
                <a:rPr lang="en-GB" b="1">
                  <a:solidFill>
                    <a:srgbClr val="C00000"/>
                  </a:solidFill>
                </a:rPr>
              </a:br>
              <a:r>
                <a:rPr lang="en-GB" b="1">
                  <a:solidFill>
                    <a:srgbClr val="C00000"/>
                  </a:solidFill>
                </a:rPr>
                <a:t>a cloud</a:t>
              </a:r>
            </a:p>
          </p:txBody>
        </p:sp>
      </p:grpSp>
      <p:pic>
        <p:nvPicPr>
          <p:cNvPr id="12296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849313"/>
            <a:ext cx="1579562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ieren 58"/>
          <p:cNvGrpSpPr>
            <a:grpSpLocks/>
          </p:cNvGrpSpPr>
          <p:nvPr/>
        </p:nvGrpSpPr>
        <p:grpSpPr bwMode="auto">
          <a:xfrm>
            <a:off x="323850" y="2205038"/>
            <a:ext cx="4286250" cy="2312987"/>
            <a:chOff x="323850" y="2205038"/>
            <a:chExt cx="4286250" cy="2312987"/>
          </a:xfrm>
        </p:grpSpPr>
        <p:sp>
          <p:nvSpPr>
            <p:cNvPr id="12300" name="Line 4"/>
            <p:cNvSpPr>
              <a:spLocks noChangeShapeType="1"/>
            </p:cNvSpPr>
            <p:nvPr/>
          </p:nvSpPr>
          <p:spPr bwMode="auto">
            <a:xfrm>
              <a:off x="827088" y="2530475"/>
              <a:ext cx="504825" cy="36036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01" name="Line 6"/>
            <p:cNvSpPr>
              <a:spLocks noChangeShapeType="1"/>
            </p:cNvSpPr>
            <p:nvPr/>
          </p:nvSpPr>
          <p:spPr bwMode="auto">
            <a:xfrm>
              <a:off x="2076450" y="2586038"/>
              <a:ext cx="504825" cy="36036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02" name="Line 7"/>
            <p:cNvSpPr>
              <a:spLocks noChangeShapeType="1"/>
            </p:cNvSpPr>
            <p:nvPr/>
          </p:nvSpPr>
          <p:spPr bwMode="auto">
            <a:xfrm flipV="1">
              <a:off x="2843213" y="2530475"/>
              <a:ext cx="504825" cy="43180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03" name="Text Box 23"/>
            <p:cNvSpPr txBox="1">
              <a:spLocks noChangeArrowheads="1"/>
            </p:cNvSpPr>
            <p:nvPr/>
          </p:nvSpPr>
          <p:spPr bwMode="auto">
            <a:xfrm>
              <a:off x="323850" y="2205038"/>
              <a:ext cx="129698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chemeClr val="accent2"/>
                  </a:solidFill>
                </a:rPr>
                <a:t>Absorption</a:t>
              </a:r>
            </a:p>
          </p:txBody>
        </p:sp>
        <p:sp>
          <p:nvSpPr>
            <p:cNvPr id="12304" name="Text Box 24"/>
            <p:cNvSpPr txBox="1">
              <a:spLocks noChangeArrowheads="1"/>
            </p:cNvSpPr>
            <p:nvPr/>
          </p:nvSpPr>
          <p:spPr bwMode="auto">
            <a:xfrm>
              <a:off x="2132013" y="3154363"/>
              <a:ext cx="1296987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chemeClr val="accent2"/>
                  </a:solidFill>
                </a:rPr>
                <a:t>Scattering</a:t>
              </a:r>
            </a:p>
          </p:txBody>
        </p:sp>
        <p:sp>
          <p:nvSpPr>
            <p:cNvPr id="12305" name="Oval 39"/>
            <p:cNvSpPr>
              <a:spLocks noChangeArrowheads="1"/>
            </p:cNvSpPr>
            <p:nvPr/>
          </p:nvSpPr>
          <p:spPr bwMode="auto">
            <a:xfrm>
              <a:off x="1547813" y="3357563"/>
              <a:ext cx="71437" cy="71437"/>
            </a:xfrm>
            <a:prstGeom prst="ellipse">
              <a:avLst/>
            </a:prstGeom>
            <a:noFill/>
            <a:ln w="95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06" name="Oval 40"/>
            <p:cNvSpPr>
              <a:spLocks noChangeArrowheads="1"/>
            </p:cNvSpPr>
            <p:nvPr/>
          </p:nvSpPr>
          <p:spPr bwMode="auto">
            <a:xfrm>
              <a:off x="1763713" y="3573463"/>
              <a:ext cx="71437" cy="71437"/>
            </a:xfrm>
            <a:prstGeom prst="ellipse">
              <a:avLst/>
            </a:prstGeom>
            <a:noFill/>
            <a:ln w="95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07" name="Oval 41"/>
            <p:cNvSpPr>
              <a:spLocks noChangeArrowheads="1"/>
            </p:cNvSpPr>
            <p:nvPr/>
          </p:nvSpPr>
          <p:spPr bwMode="auto">
            <a:xfrm>
              <a:off x="1476375" y="3644900"/>
              <a:ext cx="71438" cy="71438"/>
            </a:xfrm>
            <a:prstGeom prst="ellipse">
              <a:avLst/>
            </a:prstGeom>
            <a:noFill/>
            <a:ln w="95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08" name="Oval 42"/>
            <p:cNvSpPr>
              <a:spLocks noChangeArrowheads="1"/>
            </p:cNvSpPr>
            <p:nvPr/>
          </p:nvSpPr>
          <p:spPr bwMode="auto">
            <a:xfrm>
              <a:off x="1836738" y="3429000"/>
              <a:ext cx="71437" cy="71438"/>
            </a:xfrm>
            <a:prstGeom prst="ellipse">
              <a:avLst/>
            </a:prstGeom>
            <a:noFill/>
            <a:ln w="95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09" name="Oval 43"/>
            <p:cNvSpPr>
              <a:spLocks noChangeArrowheads="1"/>
            </p:cNvSpPr>
            <p:nvPr/>
          </p:nvSpPr>
          <p:spPr bwMode="auto">
            <a:xfrm>
              <a:off x="1547813" y="3500438"/>
              <a:ext cx="71437" cy="71437"/>
            </a:xfrm>
            <a:prstGeom prst="ellipse">
              <a:avLst/>
            </a:prstGeom>
            <a:noFill/>
            <a:ln w="95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10" name="Oval 44"/>
            <p:cNvSpPr>
              <a:spLocks noChangeArrowheads="1"/>
            </p:cNvSpPr>
            <p:nvPr/>
          </p:nvSpPr>
          <p:spPr bwMode="auto">
            <a:xfrm>
              <a:off x="1331913" y="3429000"/>
              <a:ext cx="71437" cy="71438"/>
            </a:xfrm>
            <a:prstGeom prst="ellipse">
              <a:avLst/>
            </a:prstGeom>
            <a:noFill/>
            <a:ln w="95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11" name="Text Box 46"/>
            <p:cNvSpPr txBox="1">
              <a:spLocks noChangeArrowheads="1"/>
            </p:cNvSpPr>
            <p:nvPr/>
          </p:nvSpPr>
          <p:spPr bwMode="auto">
            <a:xfrm>
              <a:off x="1187450" y="3933825"/>
              <a:ext cx="12684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rgbClr val="0000CC"/>
                  </a:solidFill>
                </a:rPr>
                <a:t>Aerosol / Molecules</a:t>
              </a:r>
            </a:p>
          </p:txBody>
        </p:sp>
        <p:sp>
          <p:nvSpPr>
            <p:cNvPr id="12312" name="Oval 49"/>
            <p:cNvSpPr>
              <a:spLocks noChangeArrowheads="1"/>
            </p:cNvSpPr>
            <p:nvPr/>
          </p:nvSpPr>
          <p:spPr bwMode="auto">
            <a:xfrm>
              <a:off x="2700338" y="2997200"/>
              <a:ext cx="71437" cy="71438"/>
            </a:xfrm>
            <a:prstGeom prst="ellipse">
              <a:avLst/>
            </a:prstGeom>
            <a:noFill/>
            <a:ln w="95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13" name="Oval 52"/>
            <p:cNvSpPr>
              <a:spLocks noChangeArrowheads="1"/>
            </p:cNvSpPr>
            <p:nvPr/>
          </p:nvSpPr>
          <p:spPr bwMode="auto">
            <a:xfrm>
              <a:off x="1403350" y="2924175"/>
              <a:ext cx="71438" cy="71438"/>
            </a:xfrm>
            <a:prstGeom prst="ellipse">
              <a:avLst/>
            </a:prstGeom>
            <a:noFill/>
            <a:ln w="95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2314" name="Line 56"/>
            <p:cNvSpPr>
              <a:spLocks noChangeShapeType="1"/>
            </p:cNvSpPr>
            <p:nvPr/>
          </p:nvSpPr>
          <p:spPr bwMode="auto">
            <a:xfrm flipV="1">
              <a:off x="3640138" y="2574925"/>
              <a:ext cx="504825" cy="43180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2315" name="Text Box 57"/>
            <p:cNvSpPr txBox="1">
              <a:spLocks noChangeArrowheads="1"/>
            </p:cNvSpPr>
            <p:nvPr/>
          </p:nvSpPr>
          <p:spPr bwMode="auto">
            <a:xfrm>
              <a:off x="3313113" y="3165475"/>
              <a:ext cx="1296987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rgbClr val="C00000"/>
                  </a:solidFill>
                </a:rPr>
                <a:t>Emission</a:t>
              </a:r>
            </a:p>
          </p:txBody>
        </p:sp>
        <p:sp>
          <p:nvSpPr>
            <p:cNvPr id="12316" name="Oval 86"/>
            <p:cNvSpPr>
              <a:spLocks noChangeArrowheads="1"/>
            </p:cNvSpPr>
            <p:nvPr/>
          </p:nvSpPr>
          <p:spPr bwMode="auto">
            <a:xfrm>
              <a:off x="3459163" y="3011488"/>
              <a:ext cx="71437" cy="71437"/>
            </a:xfrm>
            <a:prstGeom prst="ellipse">
              <a:avLst/>
            </a:prstGeom>
            <a:noFill/>
            <a:ln w="9525" algn="ctr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64" name="Titel 1"/>
          <p:cNvSpPr txBox="1">
            <a:spLocks/>
          </p:cNvSpPr>
          <p:nvPr/>
        </p:nvSpPr>
        <p:spPr bwMode="auto">
          <a:xfrm>
            <a:off x="609600" y="662844"/>
            <a:ext cx="8229600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GB" sz="2400" b="1" dirty="0" err="1">
                <a:solidFill>
                  <a:schemeClr val="accent2"/>
                </a:solidFill>
              </a:rPr>
              <a:t>Radiative</a:t>
            </a:r>
            <a:r>
              <a:rPr lang="en-GB" sz="2400" b="1" dirty="0">
                <a:solidFill>
                  <a:schemeClr val="accent2"/>
                </a:solidFill>
              </a:rPr>
              <a:t> Transfer in the </a:t>
            </a:r>
            <a:r>
              <a:rPr lang="en-GB" sz="2400" b="1" dirty="0" smtClean="0">
                <a:solidFill>
                  <a:schemeClr val="accent2"/>
                </a:solidFill>
              </a:rPr>
              <a:t>Atmosphere</a:t>
            </a:r>
            <a:br>
              <a:rPr lang="en-GB" sz="2400" b="1" dirty="0" smtClean="0">
                <a:solidFill>
                  <a:schemeClr val="accent2"/>
                </a:solidFill>
              </a:rPr>
            </a:br>
            <a:r>
              <a:rPr lang="en-GB" sz="2400" b="1" dirty="0" smtClean="0">
                <a:solidFill>
                  <a:schemeClr val="accent2"/>
                </a:solidFill>
              </a:rPr>
              <a:t>passive sensor, UV / visible / IR</a:t>
            </a:r>
            <a:endParaRPr lang="en-GB" sz="2400" b="1" kern="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299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753C46-F4EF-40FD-A9BE-847ECFF4AED6}" type="slidenum">
              <a:rPr lang="de-DE" sz="1200" smtClean="0">
                <a:solidFill>
                  <a:schemeClr val="bg1"/>
                </a:solidFill>
              </a:rPr>
              <a:pPr eaLnBrk="1" hangingPunct="1"/>
              <a:t>12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61" name="Line 58"/>
          <p:cNvSpPr>
            <a:spLocks noChangeShapeType="1"/>
          </p:cNvSpPr>
          <p:nvPr/>
        </p:nvSpPr>
        <p:spPr bwMode="auto">
          <a:xfrm>
            <a:off x="5471332" y="4437111"/>
            <a:ext cx="464332" cy="482551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2214563" y="5229225"/>
            <a:ext cx="3813175" cy="965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31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Typical light paths: UV</a:t>
            </a:r>
          </a:p>
        </p:txBody>
      </p:sp>
      <p:sp>
        <p:nvSpPr>
          <p:cNvPr id="13316" name="Inhaltsplatzhalter 2"/>
          <p:cNvSpPr>
            <a:spLocks noGrp="1"/>
          </p:cNvSpPr>
          <p:nvPr>
            <p:ph idx="1"/>
          </p:nvPr>
        </p:nvSpPr>
        <p:spPr>
          <a:xfrm>
            <a:off x="6169025" y="3322638"/>
            <a:ext cx="2517775" cy="2924175"/>
          </a:xfrm>
        </p:spPr>
        <p:txBody>
          <a:bodyPr/>
          <a:lstStyle/>
          <a:p>
            <a:r>
              <a:rPr lang="en-GB" smtClean="0"/>
              <a:t>Dark surface</a:t>
            </a:r>
          </a:p>
          <a:p>
            <a:r>
              <a:rPr lang="en-GB" smtClean="0"/>
              <a:t>Strong Rayleigh scattering</a:t>
            </a:r>
          </a:p>
          <a:p>
            <a:r>
              <a:rPr lang="en-GB" smtClean="0"/>
              <a:t>Most photons are scattered above absorption layer</a:t>
            </a:r>
          </a:p>
          <a:p>
            <a:pPr>
              <a:buFontTx/>
              <a:buNone/>
            </a:pPr>
            <a:r>
              <a:rPr lang="en-GB" smtClean="0"/>
              <a:t>=&gt; Low sensitivity to BL signals!</a:t>
            </a:r>
          </a:p>
        </p:txBody>
      </p:sp>
      <p:sp>
        <p:nvSpPr>
          <p:cNvPr id="1331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2C5FF9-ABF2-4AF4-8B6C-BCDAE671F4E6}" type="slidenum">
              <a:rPr lang="de-DE" sz="1200" smtClean="0">
                <a:solidFill>
                  <a:schemeClr val="bg1"/>
                </a:solidFill>
              </a:rPr>
              <a:pPr eaLnBrk="1" hangingPunct="1"/>
              <a:t>13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13318" name="Oval 37"/>
          <p:cNvSpPr>
            <a:spLocks noChangeArrowheads="1"/>
          </p:cNvSpPr>
          <p:nvPr/>
        </p:nvSpPr>
        <p:spPr bwMode="auto">
          <a:xfrm>
            <a:off x="236538" y="207963"/>
            <a:ext cx="935037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pic>
        <p:nvPicPr>
          <p:cNvPr id="13319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041400"/>
            <a:ext cx="157956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rot="16200000" flipH="1">
            <a:off x="869950" y="1525588"/>
            <a:ext cx="4403725" cy="33877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2201863" y="6207125"/>
            <a:ext cx="3825875" cy="206375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2" name="Gerade Verbindung mit Pfeil 11"/>
          <p:cNvCxnSpPr/>
          <p:nvPr/>
        </p:nvCxnSpPr>
        <p:spPr>
          <a:xfrm rot="16200000" flipH="1">
            <a:off x="573088" y="2208213"/>
            <a:ext cx="4430712" cy="349091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rot="16200000" flipH="1">
            <a:off x="723900" y="1920875"/>
            <a:ext cx="4403725" cy="33877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rot="16200000" flipH="1">
            <a:off x="1016795" y="1081881"/>
            <a:ext cx="4405312" cy="3387725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rot="5400000" flipH="1" flipV="1">
            <a:off x="2994819" y="3534569"/>
            <a:ext cx="4171950" cy="117316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0" y="2151063"/>
            <a:ext cx="2279650" cy="426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Freihandform 21"/>
          <p:cNvSpPr/>
          <p:nvPr/>
        </p:nvSpPr>
        <p:spPr>
          <a:xfrm>
            <a:off x="347663" y="2640013"/>
            <a:ext cx="1339850" cy="3594100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9403" h="3593206">
                <a:moveTo>
                  <a:pt x="1159099" y="0"/>
                </a:moveTo>
                <a:cubicBezTo>
                  <a:pt x="1249251" y="737315"/>
                  <a:pt x="1339403" y="1474631"/>
                  <a:pt x="1146220" y="2073499"/>
                </a:cubicBezTo>
                <a:cubicBezTo>
                  <a:pt x="953037" y="2672367"/>
                  <a:pt x="165279" y="3354947"/>
                  <a:pt x="0" y="3593206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24" name="Gerade Verbindung mit Pfeil 23"/>
          <p:cNvCxnSpPr/>
          <p:nvPr/>
        </p:nvCxnSpPr>
        <p:spPr>
          <a:xfrm>
            <a:off x="103188" y="6219825"/>
            <a:ext cx="1957387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rot="5400000" flipH="1" flipV="1">
            <a:off x="-1777206" y="4306094"/>
            <a:ext cx="4098925" cy="3333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30" name="Textfeld 29"/>
          <p:cNvSpPr txBox="1">
            <a:spLocks noChangeArrowheads="1"/>
          </p:cNvSpPr>
          <p:nvPr/>
        </p:nvSpPr>
        <p:spPr bwMode="auto">
          <a:xfrm>
            <a:off x="25400" y="6205538"/>
            <a:ext cx="2138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FF0000"/>
                </a:solidFill>
              </a:rPr>
              <a:t>sensitivity</a:t>
            </a:r>
          </a:p>
        </p:txBody>
      </p:sp>
      <p:sp>
        <p:nvSpPr>
          <p:cNvPr id="13331" name="Textfeld 30"/>
          <p:cNvSpPr txBox="1">
            <a:spLocks noChangeArrowheads="1"/>
          </p:cNvSpPr>
          <p:nvPr/>
        </p:nvSpPr>
        <p:spPr bwMode="auto">
          <a:xfrm rot="-5400000">
            <a:off x="-644525" y="3451225"/>
            <a:ext cx="229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000" b="1">
                <a:solidFill>
                  <a:srgbClr val="0070C0"/>
                </a:solidFill>
              </a:rPr>
              <a:t>altitude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build="p"/>
      <p:bldP spid="28" grpId="0"/>
      <p:bldP spid="13330" grpId="0"/>
      <p:bldP spid="133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2189163" y="5229225"/>
            <a:ext cx="3838575" cy="965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33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Typical light paths: visible</a:t>
            </a:r>
          </a:p>
        </p:txBody>
      </p:sp>
      <p:sp>
        <p:nvSpPr>
          <p:cNvPr id="14340" name="Inhaltsplatzhalter 2"/>
          <p:cNvSpPr>
            <a:spLocks noGrp="1"/>
          </p:cNvSpPr>
          <p:nvPr>
            <p:ph idx="1"/>
          </p:nvPr>
        </p:nvSpPr>
        <p:spPr>
          <a:xfrm>
            <a:off x="6169025" y="3322638"/>
            <a:ext cx="2743200" cy="2924175"/>
          </a:xfrm>
        </p:spPr>
        <p:txBody>
          <a:bodyPr/>
          <a:lstStyle/>
          <a:p>
            <a:r>
              <a:rPr lang="en-GB" smtClean="0"/>
              <a:t>Brighter surface</a:t>
            </a:r>
          </a:p>
          <a:p>
            <a:r>
              <a:rPr lang="en-GB" smtClean="0"/>
              <a:t>Significant Rayleigh Scattering</a:t>
            </a:r>
          </a:p>
          <a:p>
            <a:r>
              <a:rPr lang="en-GB" smtClean="0"/>
              <a:t>Many photons are scattered above absorption layer</a:t>
            </a:r>
          </a:p>
          <a:p>
            <a:pPr>
              <a:buFontTx/>
              <a:buNone/>
            </a:pPr>
            <a:r>
              <a:rPr lang="en-GB" smtClean="0"/>
              <a:t>=&gt; Reduced sensitivity to BL signals!</a:t>
            </a:r>
          </a:p>
        </p:txBody>
      </p:sp>
      <p:sp>
        <p:nvSpPr>
          <p:cNvPr id="1434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1BBBE8-D169-43B0-B695-AD70D45190EA}" type="slidenum">
              <a:rPr lang="de-DE" sz="1200" smtClean="0">
                <a:solidFill>
                  <a:schemeClr val="bg1"/>
                </a:solidFill>
              </a:rPr>
              <a:pPr eaLnBrk="1" hangingPunct="1"/>
              <a:t>14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14342" name="Oval 37"/>
          <p:cNvSpPr>
            <a:spLocks noChangeArrowheads="1"/>
          </p:cNvSpPr>
          <p:nvPr/>
        </p:nvSpPr>
        <p:spPr bwMode="auto">
          <a:xfrm>
            <a:off x="236538" y="207963"/>
            <a:ext cx="935037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pic>
        <p:nvPicPr>
          <p:cNvPr id="14343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041400"/>
            <a:ext cx="157956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mit Pfeil 7"/>
          <p:cNvCxnSpPr/>
          <p:nvPr/>
        </p:nvCxnSpPr>
        <p:spPr>
          <a:xfrm rot="16200000" flipH="1">
            <a:off x="869950" y="1525588"/>
            <a:ext cx="4403725" cy="33877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2189163" y="6207125"/>
            <a:ext cx="3838575" cy="206375"/>
          </a:xfrm>
          <a:prstGeom prst="rect">
            <a:avLst/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2" name="Gerade Verbindung mit Pfeil 11"/>
          <p:cNvCxnSpPr/>
          <p:nvPr/>
        </p:nvCxnSpPr>
        <p:spPr>
          <a:xfrm rot="16200000" flipH="1">
            <a:off x="573088" y="2208213"/>
            <a:ext cx="4430712" cy="349091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rot="16200000" flipH="1">
            <a:off x="723900" y="1920875"/>
            <a:ext cx="4403725" cy="33877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rot="16200000" flipH="1">
            <a:off x="1016795" y="1081881"/>
            <a:ext cx="4405312" cy="338772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rot="5400000" flipH="1" flipV="1">
            <a:off x="2994819" y="3534569"/>
            <a:ext cx="4171950" cy="117316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0" y="2151063"/>
            <a:ext cx="2279650" cy="426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Freihandform 21"/>
          <p:cNvSpPr/>
          <p:nvPr/>
        </p:nvSpPr>
        <p:spPr>
          <a:xfrm>
            <a:off x="785813" y="2640013"/>
            <a:ext cx="811212" cy="3594100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  <a:gd name="connsiteX0" fmla="*/ 1159099 w 1313646"/>
              <a:gd name="connsiteY0" fmla="*/ 0 h 3593206"/>
              <a:gd name="connsiteX1" fmla="*/ 1120463 w 1313646"/>
              <a:gd name="connsiteY1" fmla="*/ 2575776 h 3593206"/>
              <a:gd name="connsiteX2" fmla="*/ 0 w 1313646"/>
              <a:gd name="connsiteY2" fmla="*/ 3593206 h 3593206"/>
              <a:gd name="connsiteX0" fmla="*/ 721217 w 811369"/>
              <a:gd name="connsiteY0" fmla="*/ 0 h 3593206"/>
              <a:gd name="connsiteX1" fmla="*/ 682581 w 811369"/>
              <a:gd name="connsiteY1" fmla="*/ 2575776 h 3593206"/>
              <a:gd name="connsiteX2" fmla="*/ 0 w 811369"/>
              <a:gd name="connsiteY2" fmla="*/ 3593206 h 359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1369" h="3593206">
                <a:moveTo>
                  <a:pt x="721217" y="0"/>
                </a:moveTo>
                <a:cubicBezTo>
                  <a:pt x="811369" y="737315"/>
                  <a:pt x="802784" y="1976908"/>
                  <a:pt x="682581" y="2575776"/>
                </a:cubicBezTo>
                <a:cubicBezTo>
                  <a:pt x="562378" y="3174644"/>
                  <a:pt x="165279" y="3354947"/>
                  <a:pt x="0" y="3593206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103188" y="6219825"/>
            <a:ext cx="1957387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rot="5400000" flipH="1" flipV="1">
            <a:off x="-1777206" y="4306094"/>
            <a:ext cx="4098925" cy="3333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4" name="Textfeld 24"/>
          <p:cNvSpPr txBox="1">
            <a:spLocks noChangeArrowheads="1"/>
          </p:cNvSpPr>
          <p:nvPr/>
        </p:nvSpPr>
        <p:spPr bwMode="auto">
          <a:xfrm>
            <a:off x="25400" y="6205538"/>
            <a:ext cx="2138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FF0000"/>
                </a:solidFill>
              </a:rPr>
              <a:t>sensitivity</a:t>
            </a:r>
          </a:p>
        </p:txBody>
      </p:sp>
      <p:sp>
        <p:nvSpPr>
          <p:cNvPr id="14355" name="Textfeld 25"/>
          <p:cNvSpPr txBox="1">
            <a:spLocks noChangeArrowheads="1"/>
          </p:cNvSpPr>
          <p:nvPr/>
        </p:nvSpPr>
        <p:spPr bwMode="auto">
          <a:xfrm rot="-5400000">
            <a:off x="-644525" y="3451225"/>
            <a:ext cx="229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000" b="1">
                <a:solidFill>
                  <a:srgbClr val="0070C0"/>
                </a:solidFill>
              </a:rPr>
              <a:t>altitude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p"/>
      <p:bldP spid="20" grpId="0"/>
      <p:bldP spid="14354" grpId="0"/>
      <p:bldP spid="143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2189163" y="5229225"/>
            <a:ext cx="3838575" cy="965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36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Bright surface (snow, ice): UV and visible</a:t>
            </a:r>
          </a:p>
        </p:txBody>
      </p:sp>
      <p:sp>
        <p:nvSpPr>
          <p:cNvPr id="15364" name="Inhaltsplatzhalter 2"/>
          <p:cNvSpPr>
            <a:spLocks noGrp="1"/>
          </p:cNvSpPr>
          <p:nvPr>
            <p:ph idx="1"/>
          </p:nvPr>
        </p:nvSpPr>
        <p:spPr>
          <a:xfrm>
            <a:off x="6169025" y="3322638"/>
            <a:ext cx="2743200" cy="2924175"/>
          </a:xfrm>
        </p:spPr>
        <p:txBody>
          <a:bodyPr/>
          <a:lstStyle/>
          <a:p>
            <a:r>
              <a:rPr lang="en-GB" smtClean="0"/>
              <a:t>Surface reflection dominates</a:t>
            </a:r>
          </a:p>
          <a:p>
            <a:r>
              <a:rPr lang="en-GB" smtClean="0"/>
              <a:t>Multiple scattering in surface layer</a:t>
            </a:r>
          </a:p>
          <a:p>
            <a:pPr>
              <a:buFontTx/>
              <a:buNone/>
            </a:pPr>
            <a:r>
              <a:rPr lang="en-GB" smtClean="0"/>
              <a:t>=&gt; Enhanced sensitivity to BL signals!</a:t>
            </a:r>
          </a:p>
        </p:txBody>
      </p:sp>
      <p:sp>
        <p:nvSpPr>
          <p:cNvPr id="1536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2C4517C-14F5-4362-950B-941D3D6AF7CB}" type="slidenum">
              <a:rPr lang="de-DE" sz="1200" smtClean="0">
                <a:solidFill>
                  <a:schemeClr val="bg1"/>
                </a:solidFill>
              </a:rPr>
              <a:pPr eaLnBrk="1" hangingPunct="1"/>
              <a:t>15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15366" name="Oval 37"/>
          <p:cNvSpPr>
            <a:spLocks noChangeArrowheads="1"/>
          </p:cNvSpPr>
          <p:nvPr/>
        </p:nvSpPr>
        <p:spPr bwMode="auto">
          <a:xfrm>
            <a:off x="236538" y="207963"/>
            <a:ext cx="935037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pic>
        <p:nvPicPr>
          <p:cNvPr id="15367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041400"/>
            <a:ext cx="157956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2189163" y="6207125"/>
            <a:ext cx="3838575" cy="206375"/>
          </a:xfrm>
          <a:prstGeom prst="rect">
            <a:avLst/>
          </a:prstGeom>
          <a:solidFill>
            <a:srgbClr val="FFFFFF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2" name="Gerade Verbindung mit Pfeil 11"/>
          <p:cNvCxnSpPr/>
          <p:nvPr/>
        </p:nvCxnSpPr>
        <p:spPr>
          <a:xfrm rot="16200000" flipH="1">
            <a:off x="573088" y="2208213"/>
            <a:ext cx="4430712" cy="3490912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rot="5400000" flipH="1" flipV="1">
            <a:off x="2994819" y="3534569"/>
            <a:ext cx="4171950" cy="117316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0" y="2151063"/>
            <a:ext cx="2279650" cy="426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Freihandform 21"/>
          <p:cNvSpPr/>
          <p:nvPr/>
        </p:nvSpPr>
        <p:spPr>
          <a:xfrm>
            <a:off x="1463675" y="2640013"/>
            <a:ext cx="620713" cy="3632200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  <a:gd name="connsiteX0" fmla="*/ 1159099 w 1313646"/>
              <a:gd name="connsiteY0" fmla="*/ 0 h 3593206"/>
              <a:gd name="connsiteX1" fmla="*/ 1120463 w 1313646"/>
              <a:gd name="connsiteY1" fmla="*/ 2575776 h 3593206"/>
              <a:gd name="connsiteX2" fmla="*/ 0 w 1313646"/>
              <a:gd name="connsiteY2" fmla="*/ 3593206 h 3593206"/>
              <a:gd name="connsiteX0" fmla="*/ 721217 w 811369"/>
              <a:gd name="connsiteY0" fmla="*/ 0 h 3593206"/>
              <a:gd name="connsiteX1" fmla="*/ 682581 w 811369"/>
              <a:gd name="connsiteY1" fmla="*/ 2575776 h 3593206"/>
              <a:gd name="connsiteX2" fmla="*/ 0 w 811369"/>
              <a:gd name="connsiteY2" fmla="*/ 3593206 h 3593206"/>
              <a:gd name="connsiteX0" fmla="*/ 107323 w 684726"/>
              <a:gd name="connsiteY0" fmla="*/ 0 h 3631843"/>
              <a:gd name="connsiteX1" fmla="*/ 68687 w 684726"/>
              <a:gd name="connsiteY1" fmla="*/ 2575776 h 3631843"/>
              <a:gd name="connsiteX2" fmla="*/ 519447 w 684726"/>
              <a:gd name="connsiteY2" fmla="*/ 3631843 h 3631843"/>
              <a:gd name="connsiteX0" fmla="*/ 145960 w 723363"/>
              <a:gd name="connsiteY0" fmla="*/ 0 h 3631843"/>
              <a:gd name="connsiteX1" fmla="*/ 68687 w 723363"/>
              <a:gd name="connsiteY1" fmla="*/ 2704565 h 3631843"/>
              <a:gd name="connsiteX2" fmla="*/ 558084 w 723363"/>
              <a:gd name="connsiteY2" fmla="*/ 3631843 h 3631843"/>
              <a:gd name="connsiteX0" fmla="*/ 42929 w 620332"/>
              <a:gd name="connsiteY0" fmla="*/ 0 h 3631843"/>
              <a:gd name="connsiteX1" fmla="*/ 68687 w 620332"/>
              <a:gd name="connsiteY1" fmla="*/ 2704565 h 3631843"/>
              <a:gd name="connsiteX2" fmla="*/ 455053 w 620332"/>
              <a:gd name="connsiteY2" fmla="*/ 3631843 h 363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0332" h="3631843">
                <a:moveTo>
                  <a:pt x="42929" y="0"/>
                </a:moveTo>
                <a:cubicBezTo>
                  <a:pt x="133081" y="737315"/>
                  <a:pt x="0" y="2099258"/>
                  <a:pt x="68687" y="2704565"/>
                </a:cubicBezTo>
                <a:cubicBezTo>
                  <a:pt x="137374" y="3309872"/>
                  <a:pt x="620332" y="3393584"/>
                  <a:pt x="455053" y="3631843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103188" y="6219825"/>
            <a:ext cx="1957387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rot="5400000" flipH="1" flipV="1">
            <a:off x="-1777206" y="4306094"/>
            <a:ext cx="4098925" cy="3333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5" name="Textfeld 24"/>
          <p:cNvSpPr txBox="1">
            <a:spLocks noChangeArrowheads="1"/>
          </p:cNvSpPr>
          <p:nvPr/>
        </p:nvSpPr>
        <p:spPr bwMode="auto">
          <a:xfrm>
            <a:off x="25400" y="6205538"/>
            <a:ext cx="2138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FF0000"/>
                </a:solidFill>
              </a:rPr>
              <a:t>sensitivity</a:t>
            </a:r>
          </a:p>
        </p:txBody>
      </p:sp>
      <p:sp>
        <p:nvSpPr>
          <p:cNvPr id="15376" name="Textfeld 25"/>
          <p:cNvSpPr txBox="1">
            <a:spLocks noChangeArrowheads="1"/>
          </p:cNvSpPr>
          <p:nvPr/>
        </p:nvSpPr>
        <p:spPr bwMode="auto">
          <a:xfrm rot="-5400000">
            <a:off x="-644525" y="3451225"/>
            <a:ext cx="229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000" b="1">
                <a:solidFill>
                  <a:srgbClr val="0070C0"/>
                </a:solidFill>
              </a:rPr>
              <a:t>altitude</a:t>
            </a:r>
          </a:p>
        </p:txBody>
      </p:sp>
      <p:cxnSp>
        <p:nvCxnSpPr>
          <p:cNvPr id="27" name="Gerade Verbindung mit Pfeil 26"/>
          <p:cNvCxnSpPr/>
          <p:nvPr/>
        </p:nvCxnSpPr>
        <p:spPr>
          <a:xfrm rot="16200000" flipH="1">
            <a:off x="900113" y="2109788"/>
            <a:ext cx="4548187" cy="362108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rot="5400000" flipH="1" flipV="1">
            <a:off x="4952207" y="5776118"/>
            <a:ext cx="425450" cy="334963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rot="16200000" flipV="1">
            <a:off x="4695031" y="5118894"/>
            <a:ext cx="758825" cy="51593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uild="p"/>
      <p:bldP spid="20" grpId="0"/>
      <p:bldP spid="15375" grpId="0"/>
      <p:bldP spid="153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2189163" y="5229225"/>
            <a:ext cx="3838575" cy="965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38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Typical light paths: NIR</a:t>
            </a:r>
          </a:p>
        </p:txBody>
      </p:sp>
      <p:sp>
        <p:nvSpPr>
          <p:cNvPr id="16388" name="Inhaltsplatzhalter 2"/>
          <p:cNvSpPr>
            <a:spLocks noGrp="1"/>
          </p:cNvSpPr>
          <p:nvPr>
            <p:ph idx="1"/>
          </p:nvPr>
        </p:nvSpPr>
        <p:spPr>
          <a:xfrm>
            <a:off x="6169025" y="3322638"/>
            <a:ext cx="2743200" cy="2924175"/>
          </a:xfrm>
        </p:spPr>
        <p:txBody>
          <a:bodyPr/>
          <a:lstStyle/>
          <a:p>
            <a:r>
              <a:rPr lang="en-GB" dirty="0" smtClean="0"/>
              <a:t>Bright surface (except for oceans)</a:t>
            </a:r>
          </a:p>
          <a:p>
            <a:r>
              <a:rPr lang="en-GB" dirty="0" smtClean="0"/>
              <a:t>Negligible Scattering</a:t>
            </a:r>
          </a:p>
          <a:p>
            <a:pPr>
              <a:buFont typeface="Symbol"/>
              <a:buChar char="Þ"/>
            </a:pPr>
            <a:r>
              <a:rPr lang="en-GB" dirty="0" smtClean="0"/>
              <a:t>Very good sensitivity to BL signals …</a:t>
            </a:r>
          </a:p>
          <a:p>
            <a:pPr>
              <a:buFont typeface="Symbol"/>
              <a:buChar char="Þ"/>
            </a:pPr>
            <a:r>
              <a:rPr lang="en-GB" dirty="0" smtClean="0"/>
              <a:t>But only over land</a:t>
            </a:r>
          </a:p>
        </p:txBody>
      </p:sp>
      <p:sp>
        <p:nvSpPr>
          <p:cNvPr id="1638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F4C42D-5007-4D7A-91F0-D495F23B6FBB}" type="slidenum">
              <a:rPr lang="de-DE" sz="1200" smtClean="0">
                <a:solidFill>
                  <a:schemeClr val="bg1"/>
                </a:solidFill>
              </a:rPr>
              <a:pPr eaLnBrk="1" hangingPunct="1"/>
              <a:t>16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16390" name="Oval 37"/>
          <p:cNvSpPr>
            <a:spLocks noChangeArrowheads="1"/>
          </p:cNvSpPr>
          <p:nvPr/>
        </p:nvSpPr>
        <p:spPr bwMode="auto">
          <a:xfrm>
            <a:off x="236538" y="207963"/>
            <a:ext cx="935037" cy="914400"/>
          </a:xfrm>
          <a:prstGeom prst="ellipse">
            <a:avLst/>
          </a:prstGeom>
          <a:solidFill>
            <a:srgbClr val="FFFF00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GB"/>
          </a:p>
        </p:txBody>
      </p:sp>
      <p:pic>
        <p:nvPicPr>
          <p:cNvPr id="16391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041400"/>
            <a:ext cx="157956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2176463" y="6207125"/>
            <a:ext cx="3851275" cy="23177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2" name="Gerade Verbindung mit Pfeil 11"/>
          <p:cNvCxnSpPr/>
          <p:nvPr/>
        </p:nvCxnSpPr>
        <p:spPr>
          <a:xfrm rot="16200000" flipH="1">
            <a:off x="573088" y="2208213"/>
            <a:ext cx="4430712" cy="3490912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rot="5400000" flipH="1" flipV="1">
            <a:off x="2994819" y="3534569"/>
            <a:ext cx="4171950" cy="117316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0" y="2151063"/>
            <a:ext cx="2279650" cy="426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Freihandform 16"/>
          <p:cNvSpPr/>
          <p:nvPr/>
        </p:nvSpPr>
        <p:spPr>
          <a:xfrm>
            <a:off x="1416050" y="2640013"/>
            <a:ext cx="90488" cy="3567112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  <a:gd name="connsiteX0" fmla="*/ 1159099 w 1313646"/>
              <a:gd name="connsiteY0" fmla="*/ 0 h 3593206"/>
              <a:gd name="connsiteX1" fmla="*/ 1120463 w 1313646"/>
              <a:gd name="connsiteY1" fmla="*/ 2575776 h 3593206"/>
              <a:gd name="connsiteX2" fmla="*/ 0 w 1313646"/>
              <a:gd name="connsiteY2" fmla="*/ 3593206 h 3593206"/>
              <a:gd name="connsiteX0" fmla="*/ 721217 w 811369"/>
              <a:gd name="connsiteY0" fmla="*/ 0 h 3593206"/>
              <a:gd name="connsiteX1" fmla="*/ 682581 w 811369"/>
              <a:gd name="connsiteY1" fmla="*/ 2575776 h 3593206"/>
              <a:gd name="connsiteX2" fmla="*/ 0 w 811369"/>
              <a:gd name="connsiteY2" fmla="*/ 3593206 h 3593206"/>
              <a:gd name="connsiteX0" fmla="*/ 154547 w 244699"/>
              <a:gd name="connsiteY0" fmla="*/ 0 h 3528812"/>
              <a:gd name="connsiteX1" fmla="*/ 115911 w 244699"/>
              <a:gd name="connsiteY1" fmla="*/ 2575776 h 3528812"/>
              <a:gd name="connsiteX2" fmla="*/ 0 w 244699"/>
              <a:gd name="connsiteY2" fmla="*/ 3528812 h 3528812"/>
              <a:gd name="connsiteX0" fmla="*/ 154547 w 244699"/>
              <a:gd name="connsiteY0" fmla="*/ 0 h 3528812"/>
              <a:gd name="connsiteX1" fmla="*/ 141668 w 244699"/>
              <a:gd name="connsiteY1" fmla="*/ 1725770 h 3528812"/>
              <a:gd name="connsiteX2" fmla="*/ 0 w 244699"/>
              <a:gd name="connsiteY2" fmla="*/ 3528812 h 3528812"/>
              <a:gd name="connsiteX0" fmla="*/ 154547 w 154547"/>
              <a:gd name="connsiteY0" fmla="*/ 0 h 3528812"/>
              <a:gd name="connsiteX1" fmla="*/ 0 w 154547"/>
              <a:gd name="connsiteY1" fmla="*/ 3528812 h 3528812"/>
              <a:gd name="connsiteX0" fmla="*/ 90153 w 90153"/>
              <a:gd name="connsiteY0" fmla="*/ 0 h 3567449"/>
              <a:gd name="connsiteX1" fmla="*/ 0 w 90153"/>
              <a:gd name="connsiteY1" fmla="*/ 3567449 h 3567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153" h="3567449">
                <a:moveTo>
                  <a:pt x="90153" y="0"/>
                </a:moveTo>
                <a:lnTo>
                  <a:pt x="0" y="3567449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103188" y="6219825"/>
            <a:ext cx="1957387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rot="5400000" flipH="1" flipV="1">
            <a:off x="-1777206" y="4306094"/>
            <a:ext cx="4098925" cy="3333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9" name="Textfeld 19"/>
          <p:cNvSpPr txBox="1">
            <a:spLocks noChangeArrowheads="1"/>
          </p:cNvSpPr>
          <p:nvPr/>
        </p:nvSpPr>
        <p:spPr bwMode="auto">
          <a:xfrm>
            <a:off x="25400" y="6205538"/>
            <a:ext cx="2138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FF0000"/>
                </a:solidFill>
              </a:rPr>
              <a:t>sensitivity</a:t>
            </a:r>
          </a:p>
        </p:txBody>
      </p:sp>
      <p:sp>
        <p:nvSpPr>
          <p:cNvPr id="16400" name="Textfeld 21"/>
          <p:cNvSpPr txBox="1">
            <a:spLocks noChangeArrowheads="1"/>
          </p:cNvSpPr>
          <p:nvPr/>
        </p:nvSpPr>
        <p:spPr bwMode="auto">
          <a:xfrm rot="-5400000">
            <a:off x="-644525" y="3451225"/>
            <a:ext cx="229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000" b="1">
                <a:solidFill>
                  <a:srgbClr val="0070C0"/>
                </a:solidFill>
              </a:rPr>
              <a:t>altitude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build="p"/>
      <p:bldP spid="16" grpId="0"/>
      <p:bldP spid="16399" grpId="0"/>
      <p:bldP spid="164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2266950" y="5229225"/>
            <a:ext cx="3760788" cy="965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4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Typical light paths: thermal IR</a:t>
            </a:r>
          </a:p>
        </p:txBody>
      </p:sp>
      <p:sp>
        <p:nvSpPr>
          <p:cNvPr id="17412" name="Inhaltsplatzhalter 2"/>
          <p:cNvSpPr>
            <a:spLocks noGrp="1"/>
          </p:cNvSpPr>
          <p:nvPr>
            <p:ph idx="1"/>
          </p:nvPr>
        </p:nvSpPr>
        <p:spPr>
          <a:xfrm>
            <a:off x="6169025" y="3297238"/>
            <a:ext cx="2743200" cy="2922587"/>
          </a:xfrm>
        </p:spPr>
        <p:txBody>
          <a:bodyPr/>
          <a:lstStyle/>
          <a:p>
            <a:r>
              <a:rPr lang="en-GB" smtClean="0"/>
              <a:t>Radiation is emitted from different altitudes</a:t>
            </a:r>
          </a:p>
          <a:p>
            <a:r>
              <a:rPr lang="en-GB" smtClean="0"/>
              <a:t>Sensitivity to surface layer depends on thermal contrast</a:t>
            </a:r>
          </a:p>
          <a:p>
            <a:pPr>
              <a:buFontTx/>
              <a:buNone/>
            </a:pPr>
            <a:r>
              <a:rPr lang="en-GB" smtClean="0"/>
              <a:t>=&gt; Usually low sensitivity to BL signals!</a:t>
            </a:r>
          </a:p>
        </p:txBody>
      </p:sp>
      <p:sp>
        <p:nvSpPr>
          <p:cNvPr id="1741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745856-B7C7-4948-8756-EA1B92AE7175}" type="slidenum">
              <a:rPr lang="de-DE" sz="1200" smtClean="0">
                <a:solidFill>
                  <a:schemeClr val="bg1"/>
                </a:solidFill>
              </a:rPr>
              <a:pPr eaLnBrk="1" hangingPunct="1"/>
              <a:t>17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17414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041400"/>
            <a:ext cx="157956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2227263" y="6207125"/>
            <a:ext cx="3800475" cy="20637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5" name="Gerade Verbindung mit Pfeil 14"/>
          <p:cNvCxnSpPr/>
          <p:nvPr/>
        </p:nvCxnSpPr>
        <p:spPr>
          <a:xfrm rot="5400000" flipH="1" flipV="1">
            <a:off x="3375025" y="3335338"/>
            <a:ext cx="3592513" cy="99218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0" y="2151063"/>
            <a:ext cx="2279650" cy="426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Freihandform 13"/>
          <p:cNvSpPr/>
          <p:nvPr/>
        </p:nvSpPr>
        <p:spPr>
          <a:xfrm>
            <a:off x="309563" y="2743200"/>
            <a:ext cx="1873250" cy="3348038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  <a:gd name="connsiteX0" fmla="*/ 1159099 w 1313646"/>
              <a:gd name="connsiteY0" fmla="*/ 0 h 3593206"/>
              <a:gd name="connsiteX1" fmla="*/ 1120463 w 1313646"/>
              <a:gd name="connsiteY1" fmla="*/ 2575776 h 3593206"/>
              <a:gd name="connsiteX2" fmla="*/ 0 w 1313646"/>
              <a:gd name="connsiteY2" fmla="*/ 3593206 h 3593206"/>
              <a:gd name="connsiteX0" fmla="*/ 721217 w 811369"/>
              <a:gd name="connsiteY0" fmla="*/ 0 h 3593206"/>
              <a:gd name="connsiteX1" fmla="*/ 682581 w 811369"/>
              <a:gd name="connsiteY1" fmla="*/ 2575776 h 3593206"/>
              <a:gd name="connsiteX2" fmla="*/ 0 w 811369"/>
              <a:gd name="connsiteY2" fmla="*/ 3593206 h 3593206"/>
              <a:gd name="connsiteX0" fmla="*/ 721217 w 807078"/>
              <a:gd name="connsiteY0" fmla="*/ 0 h 3593206"/>
              <a:gd name="connsiteX1" fmla="*/ 746981 w 807078"/>
              <a:gd name="connsiteY1" fmla="*/ 2125012 h 3593206"/>
              <a:gd name="connsiteX2" fmla="*/ 682581 w 807078"/>
              <a:gd name="connsiteY2" fmla="*/ 2575776 h 3593206"/>
              <a:gd name="connsiteX3" fmla="*/ 0 w 807078"/>
              <a:gd name="connsiteY3" fmla="*/ 3593206 h 3593206"/>
              <a:gd name="connsiteX0" fmla="*/ 721217 w 1654941"/>
              <a:gd name="connsiteY0" fmla="*/ 0 h 3593206"/>
              <a:gd name="connsiteX1" fmla="*/ 1648502 w 1654941"/>
              <a:gd name="connsiteY1" fmla="*/ 2575773 h 3593206"/>
              <a:gd name="connsiteX2" fmla="*/ 682581 w 1654941"/>
              <a:gd name="connsiteY2" fmla="*/ 2575776 h 3593206"/>
              <a:gd name="connsiteX3" fmla="*/ 0 w 1654941"/>
              <a:gd name="connsiteY3" fmla="*/ 3593206 h 3593206"/>
              <a:gd name="connsiteX0" fmla="*/ 721217 w 1742947"/>
              <a:gd name="connsiteY0" fmla="*/ 0 h 3593206"/>
              <a:gd name="connsiteX1" fmla="*/ 1648502 w 1742947"/>
              <a:gd name="connsiteY1" fmla="*/ 2575773 h 3593206"/>
              <a:gd name="connsiteX2" fmla="*/ 1287888 w 1742947"/>
              <a:gd name="connsiteY2" fmla="*/ 3116688 h 3593206"/>
              <a:gd name="connsiteX3" fmla="*/ 0 w 1742947"/>
              <a:gd name="connsiteY3" fmla="*/ 3593206 h 3593206"/>
              <a:gd name="connsiteX0" fmla="*/ 721217 w 1807342"/>
              <a:gd name="connsiteY0" fmla="*/ 0 h 3593206"/>
              <a:gd name="connsiteX1" fmla="*/ 1712897 w 1807342"/>
              <a:gd name="connsiteY1" fmla="*/ 2356832 h 3593206"/>
              <a:gd name="connsiteX2" fmla="*/ 1287888 w 1807342"/>
              <a:gd name="connsiteY2" fmla="*/ 3116688 h 3593206"/>
              <a:gd name="connsiteX3" fmla="*/ 0 w 1807342"/>
              <a:gd name="connsiteY3" fmla="*/ 3593206 h 3593206"/>
              <a:gd name="connsiteX0" fmla="*/ 847855 w 2047743"/>
              <a:gd name="connsiteY0" fmla="*/ 32199 h 3625405"/>
              <a:gd name="connsiteX1" fmla="*/ 165280 w 2047743"/>
              <a:gd name="connsiteY1" fmla="*/ 392805 h 3625405"/>
              <a:gd name="connsiteX2" fmla="*/ 1839535 w 2047743"/>
              <a:gd name="connsiteY2" fmla="*/ 2389031 h 3625405"/>
              <a:gd name="connsiteX3" fmla="*/ 1414526 w 2047743"/>
              <a:gd name="connsiteY3" fmla="*/ 3148887 h 3625405"/>
              <a:gd name="connsiteX4" fmla="*/ 126638 w 2047743"/>
              <a:gd name="connsiteY4" fmla="*/ 3625405 h 3625405"/>
              <a:gd name="connsiteX0" fmla="*/ 847855 w 2047743"/>
              <a:gd name="connsiteY0" fmla="*/ 32199 h 3625405"/>
              <a:gd name="connsiteX1" fmla="*/ 165280 w 2047743"/>
              <a:gd name="connsiteY1" fmla="*/ 392805 h 3625405"/>
              <a:gd name="connsiteX2" fmla="*/ 1839535 w 2047743"/>
              <a:gd name="connsiteY2" fmla="*/ 2389031 h 3625405"/>
              <a:gd name="connsiteX3" fmla="*/ 1414526 w 2047743"/>
              <a:gd name="connsiteY3" fmla="*/ 3148887 h 3625405"/>
              <a:gd name="connsiteX4" fmla="*/ 126638 w 2047743"/>
              <a:gd name="connsiteY4" fmla="*/ 3625405 h 3625405"/>
              <a:gd name="connsiteX0" fmla="*/ 38642 w 1921105"/>
              <a:gd name="connsiteY0" fmla="*/ 0 h 3232600"/>
              <a:gd name="connsiteX1" fmla="*/ 1712897 w 1921105"/>
              <a:gd name="connsiteY1" fmla="*/ 1996226 h 3232600"/>
              <a:gd name="connsiteX2" fmla="*/ 1287888 w 1921105"/>
              <a:gd name="connsiteY2" fmla="*/ 2756082 h 3232600"/>
              <a:gd name="connsiteX3" fmla="*/ 0 w 1921105"/>
              <a:gd name="connsiteY3" fmla="*/ 3232600 h 3232600"/>
              <a:gd name="connsiteX0" fmla="*/ 0 w 2077792"/>
              <a:gd name="connsiteY0" fmla="*/ 0 h 3490178"/>
              <a:gd name="connsiteX1" fmla="*/ 1841680 w 2077792"/>
              <a:gd name="connsiteY1" fmla="*/ 2253804 h 3490178"/>
              <a:gd name="connsiteX2" fmla="*/ 1416671 w 2077792"/>
              <a:gd name="connsiteY2" fmla="*/ 3013660 h 3490178"/>
              <a:gd name="connsiteX3" fmla="*/ 128783 w 2077792"/>
              <a:gd name="connsiteY3" fmla="*/ 3490178 h 3490178"/>
              <a:gd name="connsiteX0" fmla="*/ 347735 w 2425527"/>
              <a:gd name="connsiteY0" fmla="*/ 0 h 3348510"/>
              <a:gd name="connsiteX1" fmla="*/ 2189415 w 2425527"/>
              <a:gd name="connsiteY1" fmla="*/ 2253804 h 3348510"/>
              <a:gd name="connsiteX2" fmla="*/ 1764406 w 2425527"/>
              <a:gd name="connsiteY2" fmla="*/ 3013660 h 3348510"/>
              <a:gd name="connsiteX3" fmla="*/ 0 w 2425527"/>
              <a:gd name="connsiteY3" fmla="*/ 3348510 h 3348510"/>
              <a:gd name="connsiteX0" fmla="*/ 347735 w 2436259"/>
              <a:gd name="connsiteY0" fmla="*/ 0 h 3348510"/>
              <a:gd name="connsiteX1" fmla="*/ 2189415 w 2436259"/>
              <a:gd name="connsiteY1" fmla="*/ 2253804 h 3348510"/>
              <a:gd name="connsiteX2" fmla="*/ 1828801 w 2436259"/>
              <a:gd name="connsiteY2" fmla="*/ 2962145 h 3348510"/>
              <a:gd name="connsiteX3" fmla="*/ 0 w 2436259"/>
              <a:gd name="connsiteY3" fmla="*/ 3348510 h 3348510"/>
              <a:gd name="connsiteX0" fmla="*/ 347735 w 2247371"/>
              <a:gd name="connsiteY0" fmla="*/ 0 h 3348510"/>
              <a:gd name="connsiteX1" fmla="*/ 2189415 w 2247371"/>
              <a:gd name="connsiteY1" fmla="*/ 2253804 h 3348510"/>
              <a:gd name="connsiteX2" fmla="*/ 0 w 2247371"/>
              <a:gd name="connsiteY2" fmla="*/ 3348510 h 3348510"/>
              <a:gd name="connsiteX0" fmla="*/ 347735 w 2376160"/>
              <a:gd name="connsiteY0" fmla="*/ 0 h 3348510"/>
              <a:gd name="connsiteX1" fmla="*/ 2318204 w 2376160"/>
              <a:gd name="connsiteY1" fmla="*/ 2485624 h 3348510"/>
              <a:gd name="connsiteX2" fmla="*/ 0 w 2376160"/>
              <a:gd name="connsiteY2" fmla="*/ 3348510 h 3348510"/>
              <a:gd name="connsiteX0" fmla="*/ 347735 w 1873884"/>
              <a:gd name="connsiteY0" fmla="*/ 0 h 3348510"/>
              <a:gd name="connsiteX1" fmla="*/ 1815928 w 1873884"/>
              <a:gd name="connsiteY1" fmla="*/ 2524261 h 3348510"/>
              <a:gd name="connsiteX2" fmla="*/ 0 w 1873884"/>
              <a:gd name="connsiteY2" fmla="*/ 3348510 h 334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3884" h="3348510">
                <a:moveTo>
                  <a:pt x="347735" y="0"/>
                </a:moveTo>
                <a:cubicBezTo>
                  <a:pt x="513015" y="392805"/>
                  <a:pt x="1873884" y="1966176"/>
                  <a:pt x="1815928" y="2524261"/>
                </a:cubicBezTo>
                <a:cubicBezTo>
                  <a:pt x="1757972" y="3082346"/>
                  <a:pt x="456128" y="3120446"/>
                  <a:pt x="0" y="334851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103188" y="6219825"/>
            <a:ext cx="1957387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5400000" flipH="1" flipV="1">
            <a:off x="-1777206" y="4306094"/>
            <a:ext cx="4098925" cy="3333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21" name="Textfeld 17"/>
          <p:cNvSpPr txBox="1">
            <a:spLocks noChangeArrowheads="1"/>
          </p:cNvSpPr>
          <p:nvPr/>
        </p:nvSpPr>
        <p:spPr bwMode="auto">
          <a:xfrm>
            <a:off x="25400" y="6205538"/>
            <a:ext cx="2138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FF0000"/>
                </a:solidFill>
              </a:rPr>
              <a:t>sensitivity</a:t>
            </a:r>
          </a:p>
        </p:txBody>
      </p:sp>
      <p:sp>
        <p:nvSpPr>
          <p:cNvPr id="17422" name="Textfeld 18"/>
          <p:cNvSpPr txBox="1">
            <a:spLocks noChangeArrowheads="1"/>
          </p:cNvSpPr>
          <p:nvPr/>
        </p:nvSpPr>
        <p:spPr bwMode="auto">
          <a:xfrm rot="-5400000">
            <a:off x="-644525" y="3451225"/>
            <a:ext cx="229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000" b="1">
                <a:solidFill>
                  <a:srgbClr val="0070C0"/>
                </a:solidFill>
              </a:rPr>
              <a:t>altitude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build="p"/>
      <p:bldP spid="13" grpId="0"/>
      <p:bldP spid="17421" grpId="0"/>
      <p:bldP spid="174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2266950" y="5229225"/>
            <a:ext cx="3760788" cy="965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3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Thermal IR with high thermal contrast (deserts)</a:t>
            </a:r>
          </a:p>
        </p:txBody>
      </p:sp>
      <p:sp>
        <p:nvSpPr>
          <p:cNvPr id="18436" name="Inhaltsplatzhalter 2"/>
          <p:cNvSpPr>
            <a:spLocks noGrp="1"/>
          </p:cNvSpPr>
          <p:nvPr>
            <p:ph idx="1"/>
          </p:nvPr>
        </p:nvSpPr>
        <p:spPr>
          <a:xfrm>
            <a:off x="6181725" y="3219450"/>
            <a:ext cx="2743200" cy="2924175"/>
          </a:xfrm>
        </p:spPr>
        <p:txBody>
          <a:bodyPr/>
          <a:lstStyle/>
          <a:p>
            <a:r>
              <a:rPr lang="en-GB" smtClean="0"/>
              <a:t>Radiation is emitted from different altitudes and from the surface</a:t>
            </a:r>
          </a:p>
          <a:p>
            <a:r>
              <a:rPr lang="en-GB" smtClean="0"/>
              <a:t>If surface is hotter than lower atmospheric layer, good sensitivity to BL signals!</a:t>
            </a:r>
          </a:p>
        </p:txBody>
      </p:sp>
      <p:sp>
        <p:nvSpPr>
          <p:cNvPr id="1843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F5F4E6-FE0D-40E1-A5CD-EFA88637C3E2}" type="slidenum">
              <a:rPr lang="de-DE" sz="1200" smtClean="0">
                <a:solidFill>
                  <a:schemeClr val="bg1"/>
                </a:solidFill>
              </a:rPr>
              <a:pPr eaLnBrk="1" hangingPunct="1"/>
              <a:t>18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18438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1041400"/>
            <a:ext cx="157956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2227263" y="6207125"/>
            <a:ext cx="3800475" cy="206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5" name="Gerade Verbindung mit Pfeil 14"/>
          <p:cNvCxnSpPr/>
          <p:nvPr/>
        </p:nvCxnSpPr>
        <p:spPr>
          <a:xfrm rot="5400000" flipH="1" flipV="1">
            <a:off x="3323432" y="3271044"/>
            <a:ext cx="3708400" cy="100488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0" y="2151063"/>
            <a:ext cx="2279650" cy="426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Freihandform 13"/>
          <p:cNvSpPr/>
          <p:nvPr/>
        </p:nvSpPr>
        <p:spPr>
          <a:xfrm>
            <a:off x="646113" y="2743200"/>
            <a:ext cx="1589087" cy="3438525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  <a:gd name="connsiteX0" fmla="*/ 1159099 w 1313646"/>
              <a:gd name="connsiteY0" fmla="*/ 0 h 3593206"/>
              <a:gd name="connsiteX1" fmla="*/ 1120463 w 1313646"/>
              <a:gd name="connsiteY1" fmla="*/ 2575776 h 3593206"/>
              <a:gd name="connsiteX2" fmla="*/ 0 w 1313646"/>
              <a:gd name="connsiteY2" fmla="*/ 3593206 h 3593206"/>
              <a:gd name="connsiteX0" fmla="*/ 721217 w 811369"/>
              <a:gd name="connsiteY0" fmla="*/ 0 h 3593206"/>
              <a:gd name="connsiteX1" fmla="*/ 682581 w 811369"/>
              <a:gd name="connsiteY1" fmla="*/ 2575776 h 3593206"/>
              <a:gd name="connsiteX2" fmla="*/ 0 w 811369"/>
              <a:gd name="connsiteY2" fmla="*/ 3593206 h 3593206"/>
              <a:gd name="connsiteX0" fmla="*/ 721217 w 807078"/>
              <a:gd name="connsiteY0" fmla="*/ 0 h 3593206"/>
              <a:gd name="connsiteX1" fmla="*/ 746981 w 807078"/>
              <a:gd name="connsiteY1" fmla="*/ 2125012 h 3593206"/>
              <a:gd name="connsiteX2" fmla="*/ 682581 w 807078"/>
              <a:gd name="connsiteY2" fmla="*/ 2575776 h 3593206"/>
              <a:gd name="connsiteX3" fmla="*/ 0 w 807078"/>
              <a:gd name="connsiteY3" fmla="*/ 3593206 h 3593206"/>
              <a:gd name="connsiteX0" fmla="*/ 721217 w 1654941"/>
              <a:gd name="connsiteY0" fmla="*/ 0 h 3593206"/>
              <a:gd name="connsiteX1" fmla="*/ 1648502 w 1654941"/>
              <a:gd name="connsiteY1" fmla="*/ 2575773 h 3593206"/>
              <a:gd name="connsiteX2" fmla="*/ 682581 w 1654941"/>
              <a:gd name="connsiteY2" fmla="*/ 2575776 h 3593206"/>
              <a:gd name="connsiteX3" fmla="*/ 0 w 1654941"/>
              <a:gd name="connsiteY3" fmla="*/ 3593206 h 3593206"/>
              <a:gd name="connsiteX0" fmla="*/ 721217 w 1742947"/>
              <a:gd name="connsiteY0" fmla="*/ 0 h 3593206"/>
              <a:gd name="connsiteX1" fmla="*/ 1648502 w 1742947"/>
              <a:gd name="connsiteY1" fmla="*/ 2575773 h 3593206"/>
              <a:gd name="connsiteX2" fmla="*/ 1287888 w 1742947"/>
              <a:gd name="connsiteY2" fmla="*/ 3116688 h 3593206"/>
              <a:gd name="connsiteX3" fmla="*/ 0 w 1742947"/>
              <a:gd name="connsiteY3" fmla="*/ 3593206 h 3593206"/>
              <a:gd name="connsiteX0" fmla="*/ 721217 w 1807342"/>
              <a:gd name="connsiteY0" fmla="*/ 0 h 3593206"/>
              <a:gd name="connsiteX1" fmla="*/ 1712897 w 1807342"/>
              <a:gd name="connsiteY1" fmla="*/ 2356832 h 3593206"/>
              <a:gd name="connsiteX2" fmla="*/ 1287888 w 1807342"/>
              <a:gd name="connsiteY2" fmla="*/ 3116688 h 3593206"/>
              <a:gd name="connsiteX3" fmla="*/ 0 w 1807342"/>
              <a:gd name="connsiteY3" fmla="*/ 3593206 h 3593206"/>
              <a:gd name="connsiteX0" fmla="*/ 847855 w 2047743"/>
              <a:gd name="connsiteY0" fmla="*/ 32199 h 3625405"/>
              <a:gd name="connsiteX1" fmla="*/ 165280 w 2047743"/>
              <a:gd name="connsiteY1" fmla="*/ 392805 h 3625405"/>
              <a:gd name="connsiteX2" fmla="*/ 1839535 w 2047743"/>
              <a:gd name="connsiteY2" fmla="*/ 2389031 h 3625405"/>
              <a:gd name="connsiteX3" fmla="*/ 1414526 w 2047743"/>
              <a:gd name="connsiteY3" fmla="*/ 3148887 h 3625405"/>
              <a:gd name="connsiteX4" fmla="*/ 126638 w 2047743"/>
              <a:gd name="connsiteY4" fmla="*/ 3625405 h 3625405"/>
              <a:gd name="connsiteX0" fmla="*/ 847855 w 2047743"/>
              <a:gd name="connsiteY0" fmla="*/ 32199 h 3625405"/>
              <a:gd name="connsiteX1" fmla="*/ 165280 w 2047743"/>
              <a:gd name="connsiteY1" fmla="*/ 392805 h 3625405"/>
              <a:gd name="connsiteX2" fmla="*/ 1839535 w 2047743"/>
              <a:gd name="connsiteY2" fmla="*/ 2389031 h 3625405"/>
              <a:gd name="connsiteX3" fmla="*/ 1414526 w 2047743"/>
              <a:gd name="connsiteY3" fmla="*/ 3148887 h 3625405"/>
              <a:gd name="connsiteX4" fmla="*/ 126638 w 2047743"/>
              <a:gd name="connsiteY4" fmla="*/ 3625405 h 3625405"/>
              <a:gd name="connsiteX0" fmla="*/ 38642 w 1921105"/>
              <a:gd name="connsiteY0" fmla="*/ 0 h 3232600"/>
              <a:gd name="connsiteX1" fmla="*/ 1712897 w 1921105"/>
              <a:gd name="connsiteY1" fmla="*/ 1996226 h 3232600"/>
              <a:gd name="connsiteX2" fmla="*/ 1287888 w 1921105"/>
              <a:gd name="connsiteY2" fmla="*/ 2756082 h 3232600"/>
              <a:gd name="connsiteX3" fmla="*/ 0 w 1921105"/>
              <a:gd name="connsiteY3" fmla="*/ 3232600 h 3232600"/>
              <a:gd name="connsiteX0" fmla="*/ 0 w 2077792"/>
              <a:gd name="connsiteY0" fmla="*/ 0 h 3490178"/>
              <a:gd name="connsiteX1" fmla="*/ 1841680 w 2077792"/>
              <a:gd name="connsiteY1" fmla="*/ 2253804 h 3490178"/>
              <a:gd name="connsiteX2" fmla="*/ 1416671 w 2077792"/>
              <a:gd name="connsiteY2" fmla="*/ 3013660 h 3490178"/>
              <a:gd name="connsiteX3" fmla="*/ 128783 w 2077792"/>
              <a:gd name="connsiteY3" fmla="*/ 3490178 h 3490178"/>
              <a:gd name="connsiteX0" fmla="*/ 347735 w 2425527"/>
              <a:gd name="connsiteY0" fmla="*/ 0 h 3348510"/>
              <a:gd name="connsiteX1" fmla="*/ 2189415 w 2425527"/>
              <a:gd name="connsiteY1" fmla="*/ 2253804 h 3348510"/>
              <a:gd name="connsiteX2" fmla="*/ 1764406 w 2425527"/>
              <a:gd name="connsiteY2" fmla="*/ 3013660 h 3348510"/>
              <a:gd name="connsiteX3" fmla="*/ 0 w 2425527"/>
              <a:gd name="connsiteY3" fmla="*/ 3348510 h 3348510"/>
              <a:gd name="connsiteX0" fmla="*/ 347735 w 2436259"/>
              <a:gd name="connsiteY0" fmla="*/ 0 h 3348510"/>
              <a:gd name="connsiteX1" fmla="*/ 2189415 w 2436259"/>
              <a:gd name="connsiteY1" fmla="*/ 2253804 h 3348510"/>
              <a:gd name="connsiteX2" fmla="*/ 1828801 w 2436259"/>
              <a:gd name="connsiteY2" fmla="*/ 2962145 h 3348510"/>
              <a:gd name="connsiteX3" fmla="*/ 0 w 2436259"/>
              <a:gd name="connsiteY3" fmla="*/ 3348510 h 3348510"/>
              <a:gd name="connsiteX0" fmla="*/ 347735 w 2247371"/>
              <a:gd name="connsiteY0" fmla="*/ 0 h 3348510"/>
              <a:gd name="connsiteX1" fmla="*/ 2189415 w 2247371"/>
              <a:gd name="connsiteY1" fmla="*/ 2253804 h 3348510"/>
              <a:gd name="connsiteX2" fmla="*/ 0 w 2247371"/>
              <a:gd name="connsiteY2" fmla="*/ 3348510 h 3348510"/>
              <a:gd name="connsiteX0" fmla="*/ 347735 w 2376160"/>
              <a:gd name="connsiteY0" fmla="*/ 0 h 3348510"/>
              <a:gd name="connsiteX1" fmla="*/ 2318204 w 2376160"/>
              <a:gd name="connsiteY1" fmla="*/ 2485624 h 3348510"/>
              <a:gd name="connsiteX2" fmla="*/ 0 w 2376160"/>
              <a:gd name="connsiteY2" fmla="*/ 3348510 h 3348510"/>
              <a:gd name="connsiteX0" fmla="*/ 347735 w 1873884"/>
              <a:gd name="connsiteY0" fmla="*/ 0 h 3348510"/>
              <a:gd name="connsiteX1" fmla="*/ 1815928 w 1873884"/>
              <a:gd name="connsiteY1" fmla="*/ 2524261 h 3348510"/>
              <a:gd name="connsiteX2" fmla="*/ 0 w 1873884"/>
              <a:gd name="connsiteY2" fmla="*/ 3348510 h 3348510"/>
              <a:gd name="connsiteX0" fmla="*/ 0 w 1578652"/>
              <a:gd name="connsiteY0" fmla="*/ 0 h 3425487"/>
              <a:gd name="connsiteX1" fmla="*/ 1468193 w 1578652"/>
              <a:gd name="connsiteY1" fmla="*/ 2524261 h 3425487"/>
              <a:gd name="connsiteX2" fmla="*/ 662754 w 1578652"/>
              <a:gd name="connsiteY2" fmla="*/ 3425487 h 3425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8652" h="3425487">
                <a:moveTo>
                  <a:pt x="0" y="0"/>
                </a:moveTo>
                <a:cubicBezTo>
                  <a:pt x="165280" y="392805"/>
                  <a:pt x="1357734" y="1953347"/>
                  <a:pt x="1468193" y="2524261"/>
                </a:cubicBezTo>
                <a:cubicBezTo>
                  <a:pt x="1578652" y="3095176"/>
                  <a:pt x="1118882" y="3197423"/>
                  <a:pt x="662754" y="3425487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103188" y="6219825"/>
            <a:ext cx="1957387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5400000" flipH="1" flipV="1">
            <a:off x="-1777206" y="4306094"/>
            <a:ext cx="4098925" cy="3333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feld 17"/>
          <p:cNvSpPr txBox="1">
            <a:spLocks noChangeArrowheads="1"/>
          </p:cNvSpPr>
          <p:nvPr/>
        </p:nvSpPr>
        <p:spPr bwMode="auto">
          <a:xfrm>
            <a:off x="25400" y="6205538"/>
            <a:ext cx="2138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FF0000"/>
                </a:solidFill>
              </a:rPr>
              <a:t>sensitivity</a:t>
            </a:r>
          </a:p>
        </p:txBody>
      </p:sp>
      <p:sp>
        <p:nvSpPr>
          <p:cNvPr id="18446" name="Textfeld 18"/>
          <p:cNvSpPr txBox="1">
            <a:spLocks noChangeArrowheads="1"/>
          </p:cNvSpPr>
          <p:nvPr/>
        </p:nvSpPr>
        <p:spPr bwMode="auto">
          <a:xfrm rot="-5400000">
            <a:off x="-644525" y="3451225"/>
            <a:ext cx="229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000" b="1">
                <a:solidFill>
                  <a:srgbClr val="0070C0"/>
                </a:solidFill>
              </a:rPr>
              <a:t>altitude</a:t>
            </a:r>
          </a:p>
        </p:txBody>
      </p:sp>
      <p:cxnSp>
        <p:nvCxnSpPr>
          <p:cNvPr id="20" name="Gerade Verbindung mit Pfeil 19"/>
          <p:cNvCxnSpPr/>
          <p:nvPr/>
        </p:nvCxnSpPr>
        <p:spPr>
          <a:xfrm rot="5400000" flipH="1" flipV="1">
            <a:off x="2736057" y="3496469"/>
            <a:ext cx="4211637" cy="113347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rot="5400000" flipH="1" flipV="1">
            <a:off x="2961481" y="3372644"/>
            <a:ext cx="4068763" cy="1057275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/>
      <p:bldP spid="13" grpId="0"/>
      <p:bldP spid="18445" grpId="0"/>
      <p:bldP spid="184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Example: Thermal Contrast IASI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>
          <a:xfrm>
            <a:off x="457200" y="5254625"/>
            <a:ext cx="8229600" cy="871538"/>
          </a:xfrm>
        </p:spPr>
        <p:txBody>
          <a:bodyPr/>
          <a:lstStyle/>
          <a:p>
            <a:r>
              <a:rPr lang="en-GB" smtClean="0"/>
              <a:t>Thermal contrast (temperature difference between surface and first atmospheric layer) is highest in the morning over barren land</a:t>
            </a:r>
          </a:p>
          <a:p>
            <a:r>
              <a:rPr lang="en-GB" smtClean="0"/>
              <a:t>Vertical sensitivity varies in space and time</a:t>
            </a:r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B8723F-B010-4F7A-84DC-1537782D7150}" type="slidenum">
              <a:rPr lang="de-DE" sz="1200" smtClean="0">
                <a:solidFill>
                  <a:schemeClr val="bg1"/>
                </a:solidFill>
              </a:rPr>
              <a:pPr eaLnBrk="1" hangingPunct="1"/>
              <a:t>19</a:t>
            </a:fld>
            <a:endParaRPr lang="de-DE" sz="1200" smtClean="0">
              <a:solidFill>
                <a:schemeClr val="bg1"/>
              </a:solidFill>
            </a:endParaRPr>
          </a:p>
        </p:txBody>
      </p:sp>
      <p:grpSp>
        <p:nvGrpSpPr>
          <p:cNvPr id="19461" name="Gruppieren 6"/>
          <p:cNvGrpSpPr>
            <a:grpSpLocks/>
          </p:cNvGrpSpPr>
          <p:nvPr/>
        </p:nvGrpSpPr>
        <p:grpSpPr bwMode="auto">
          <a:xfrm>
            <a:off x="219075" y="996950"/>
            <a:ext cx="8478838" cy="4002088"/>
            <a:chOff x="0" y="922607"/>
            <a:chExt cx="8478891" cy="4002252"/>
          </a:xfrm>
        </p:grpSpPr>
        <p:pic>
          <p:nvPicPr>
            <p:cNvPr id="1946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7789"/>
              <a:ext cx="8478891" cy="3577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4" name="Textfeld 5"/>
            <p:cNvSpPr txBox="1">
              <a:spLocks noChangeArrowheads="1"/>
            </p:cNvSpPr>
            <p:nvPr/>
          </p:nvSpPr>
          <p:spPr bwMode="auto">
            <a:xfrm>
              <a:off x="701622" y="922607"/>
              <a:ext cx="69739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tabLst>
                  <a:tab pos="1160463" algn="l"/>
                  <a:tab pos="49276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tabLst>
                  <a:tab pos="1160463" algn="l"/>
                  <a:tab pos="49276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tabLst>
                  <a:tab pos="1160463" algn="l"/>
                  <a:tab pos="49276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tabLst>
                  <a:tab pos="1160463" algn="l"/>
                  <a:tab pos="49276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tabLst>
                  <a:tab pos="1160463" algn="l"/>
                  <a:tab pos="49276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0463" algn="l"/>
                  <a:tab pos="49276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0463" algn="l"/>
                  <a:tab pos="49276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0463" algn="l"/>
                  <a:tab pos="49276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0463" algn="l"/>
                  <a:tab pos="4927600" algn="l"/>
                </a:tabLs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400" b="1"/>
                <a:t>	Day	Night</a:t>
              </a:r>
            </a:p>
          </p:txBody>
        </p:sp>
      </p:grpSp>
      <p:sp>
        <p:nvSpPr>
          <p:cNvPr id="19462" name="Textfeld 6"/>
          <p:cNvSpPr txBox="1">
            <a:spLocks noChangeArrowheads="1"/>
          </p:cNvSpPr>
          <p:nvPr/>
        </p:nvSpPr>
        <p:spPr bwMode="auto">
          <a:xfrm rot="-5400000">
            <a:off x="6408738" y="2468563"/>
            <a:ext cx="47101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/>
              <a:t>Clerbaux, C., et al., Atmos. Chem. Phys., 9, 6041–6054,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413ACD-C91F-4890-8675-9EBC4EAF9657}" type="slidenum">
              <a:rPr lang="de-DE" sz="1200" smtClean="0">
                <a:solidFill>
                  <a:schemeClr val="bg1"/>
                </a:solidFill>
              </a:rPr>
              <a:pPr eaLnBrk="1" hangingPunct="1"/>
              <a:t>2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Overview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81000" indent="-381000" eaLnBrk="1" hangingPunct="1">
              <a:buFontTx/>
              <a:buAutoNum type="arabicPeriod"/>
            </a:pPr>
            <a:r>
              <a:rPr lang="en-GB" smtClean="0"/>
              <a:t>What is Remote Sensing?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en-GB" smtClean="0"/>
              <a:t>How can the troposphere be probed by remote sensing?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en-GB" smtClean="0"/>
              <a:t>What is the sensitivity of remote sensing measurements?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en-GB" smtClean="0"/>
              <a:t>A few examples for tropospheric satellite observations</a:t>
            </a:r>
          </a:p>
          <a:p>
            <a:pPr marL="381000" indent="-381000" eaLnBrk="1" hangingPunct="1">
              <a:buFontTx/>
              <a:buAutoNum type="arabicPeriod"/>
            </a:pPr>
            <a:r>
              <a:rPr lang="en-GB" smtClean="0"/>
              <a:t>What is the future of satellite remote sensing?</a:t>
            </a:r>
          </a:p>
          <a:p>
            <a:pPr marL="381000" indent="-381000" eaLnBrk="1" hangingPunct="1">
              <a:buFontTx/>
              <a:buAutoNum type="arabicPeriod"/>
            </a:pPr>
            <a:endParaRPr lang="en-GB" smtClean="0"/>
          </a:p>
        </p:txBody>
      </p:sp>
      <p:pic>
        <p:nvPicPr>
          <p:cNvPr id="9218" name="Picture 2" descr="https://media.quizizz.com/resource/gs/quizizz-media/questions/L2FwcGhvc3RpbmdfcHJvZC9ibG9icy9BRW5CMlVvbkt5bzU3SzdjcUFITWQtamJxLXlUcmxXamV3QUhoMzE3djJITGNJRXhockh5aFNqYnZqbnNESVRCblVDRm5vOXpyN0I1ajBVQ29obU1lcW5YTElxMHBrc1ZNUS4wUmRONUxZRjdSM3JTZ3BL?w=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2996952"/>
            <a:ext cx="276459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4467379" y="6165304"/>
            <a:ext cx="45725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accent2"/>
                </a:solidFill>
              </a:rPr>
              <a:t>https://</a:t>
            </a:r>
            <a:r>
              <a:rPr lang="de-DE" sz="1200" dirty="0" smtClean="0">
                <a:solidFill>
                  <a:schemeClr val="accent2"/>
                </a:solidFill>
              </a:rPr>
              <a:t>media.quizizz.com/resource/gs/quizizz-media/questions</a:t>
            </a:r>
            <a:endParaRPr lang="de-DE" sz="1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Vertical sensitivity of satellite measurements</a:t>
            </a:r>
          </a:p>
        </p:txBody>
      </p:sp>
      <p:sp>
        <p:nvSpPr>
          <p:cNvPr id="1945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sensitivity of the satellite measurements depends on the altitude of the absorbing layer</a:t>
            </a:r>
          </a:p>
          <a:p>
            <a:r>
              <a:rPr lang="en-GB" dirty="0" smtClean="0"/>
              <a:t>This is often expressed in the form of </a:t>
            </a:r>
            <a:r>
              <a:rPr lang="en-GB" b="1" dirty="0" smtClean="0">
                <a:solidFill>
                  <a:schemeClr val="accent2"/>
                </a:solidFill>
              </a:rPr>
              <a:t>weighting functions</a:t>
            </a:r>
            <a:r>
              <a:rPr lang="en-GB" b="1" dirty="0" smtClean="0">
                <a:solidFill>
                  <a:srgbClr val="0070C0"/>
                </a:solidFill>
              </a:rPr>
              <a:t> </a:t>
            </a:r>
            <a:r>
              <a:rPr lang="en-GB" dirty="0" smtClean="0"/>
              <a:t>which give the </a:t>
            </a:r>
            <a:r>
              <a:rPr lang="en-GB" i="1" dirty="0" smtClean="0"/>
              <a:t>sensitivity of the signal</a:t>
            </a:r>
            <a:r>
              <a:rPr lang="en-GB" dirty="0" smtClean="0"/>
              <a:t> as function of altitude of the trace gas layer</a:t>
            </a:r>
          </a:p>
          <a:p>
            <a:r>
              <a:rPr lang="en-GB" dirty="0" smtClean="0"/>
              <a:t>As the vertical distribution can usually not be (completely) determined from the measurements, a priori information is needed in the retrieval</a:t>
            </a:r>
          </a:p>
          <a:p>
            <a:r>
              <a:rPr lang="en-GB" dirty="0" smtClean="0"/>
              <a:t>The dependence of the retrieved quantity on the real atmospheric profile depends on both, the sensitivity of the measurements and the assumptions made in the a priori</a:t>
            </a:r>
          </a:p>
          <a:p>
            <a:r>
              <a:rPr lang="en-GB" dirty="0" smtClean="0"/>
              <a:t>This is often expressed as </a:t>
            </a:r>
            <a:r>
              <a:rPr lang="en-GB" b="1" dirty="0" smtClean="0">
                <a:solidFill>
                  <a:schemeClr val="accent2"/>
                </a:solidFill>
              </a:rPr>
              <a:t>averaging kernels </a:t>
            </a:r>
            <a:r>
              <a:rPr lang="en-GB" dirty="0" smtClean="0"/>
              <a:t>which describe the </a:t>
            </a:r>
            <a:r>
              <a:rPr lang="en-GB" i="1" dirty="0" smtClean="0"/>
              <a:t>sensitivity of the retrieved quantity</a:t>
            </a:r>
            <a:r>
              <a:rPr lang="en-GB" dirty="0" smtClean="0"/>
              <a:t> on the amounts of trace gas in the different altitudes in the atmosphere</a:t>
            </a:r>
          </a:p>
          <a:p>
            <a:r>
              <a:rPr lang="en-GB" dirty="0" smtClean="0"/>
              <a:t>Comparison of satellite retrievals with other measurements are only meaningful if the averaging kernels are accounted for</a:t>
            </a:r>
          </a:p>
        </p:txBody>
      </p:sp>
      <p:sp>
        <p:nvSpPr>
          <p:cNvPr id="2048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4C19B9-545C-4138-B183-2F37C08A4A03}" type="slidenum">
              <a:rPr lang="de-DE" sz="1200" smtClean="0">
                <a:solidFill>
                  <a:schemeClr val="bg1"/>
                </a:solidFill>
              </a:rPr>
              <a:pPr eaLnBrk="1" hangingPunct="1"/>
              <a:t>20</a:t>
            </a:fld>
            <a:endParaRPr lang="de-DE" sz="12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 Vertical sensitivity of satellite measurements</a:t>
            </a:r>
          </a:p>
        </p:txBody>
      </p:sp>
      <p:sp>
        <p:nvSpPr>
          <p:cNvPr id="22531" name="Inhaltsplatzhalter 2"/>
          <p:cNvSpPr>
            <a:spLocks noGrp="1"/>
          </p:cNvSpPr>
          <p:nvPr>
            <p:ph idx="1"/>
          </p:nvPr>
        </p:nvSpPr>
        <p:spPr>
          <a:xfrm>
            <a:off x="5448300" y="982663"/>
            <a:ext cx="3238500" cy="5143500"/>
          </a:xfrm>
        </p:spPr>
        <p:txBody>
          <a:bodyPr/>
          <a:lstStyle/>
          <a:p>
            <a:r>
              <a:rPr lang="en-GB" smtClean="0"/>
              <a:t>In the retrieval process, the vertical sensitivity is accounted for </a:t>
            </a:r>
          </a:p>
          <a:p>
            <a:r>
              <a:rPr lang="en-GB" smtClean="0"/>
              <a:t>For IR measurements, it can be well estimated from the temperature measurements </a:t>
            </a:r>
          </a:p>
          <a:p>
            <a:r>
              <a:rPr lang="en-GB" smtClean="0"/>
              <a:t>For UV/vis measurements, aerosols and surface reflectance are often a problem</a:t>
            </a:r>
          </a:p>
          <a:p>
            <a:r>
              <a:rPr lang="en-GB" smtClean="0"/>
              <a:t>Where there is no sensitivity, the a priori will be retrieved</a:t>
            </a:r>
          </a:p>
          <a:p>
            <a:endParaRPr lang="en-GB" smtClean="0"/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7AB370-1E5C-45AA-9119-4DBD04BEB5D5}" type="slidenum">
              <a:rPr lang="de-DE" sz="1200" smtClean="0">
                <a:solidFill>
                  <a:schemeClr val="bg1"/>
                </a:solidFill>
              </a:rPr>
              <a:pPr eaLnBrk="1" hangingPunct="1"/>
              <a:t>21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30213" y="982663"/>
            <a:ext cx="2279650" cy="4262437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Freihandform 6"/>
          <p:cNvSpPr/>
          <p:nvPr/>
        </p:nvSpPr>
        <p:spPr>
          <a:xfrm>
            <a:off x="701675" y="1471613"/>
            <a:ext cx="1403350" cy="3563937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  <a:gd name="connsiteX0" fmla="*/ 1159099 w 1313646"/>
              <a:gd name="connsiteY0" fmla="*/ 0 h 3593206"/>
              <a:gd name="connsiteX1" fmla="*/ 1120463 w 1313646"/>
              <a:gd name="connsiteY1" fmla="*/ 2575776 h 3593206"/>
              <a:gd name="connsiteX2" fmla="*/ 0 w 1313646"/>
              <a:gd name="connsiteY2" fmla="*/ 3593206 h 3593206"/>
              <a:gd name="connsiteX0" fmla="*/ 721217 w 811369"/>
              <a:gd name="connsiteY0" fmla="*/ 0 h 3593206"/>
              <a:gd name="connsiteX1" fmla="*/ 682581 w 811369"/>
              <a:gd name="connsiteY1" fmla="*/ 2575776 h 3593206"/>
              <a:gd name="connsiteX2" fmla="*/ 0 w 811369"/>
              <a:gd name="connsiteY2" fmla="*/ 3593206 h 3593206"/>
              <a:gd name="connsiteX0" fmla="*/ 1235695 w 1403007"/>
              <a:gd name="connsiteY0" fmla="*/ 0 h 3563106"/>
              <a:gd name="connsiteX1" fmla="*/ 1197059 w 1403007"/>
              <a:gd name="connsiteY1" fmla="*/ 2575776 h 3563106"/>
              <a:gd name="connsiteX2" fmla="*/ 0 w 1403007"/>
              <a:gd name="connsiteY2" fmla="*/ 3563106 h 3563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3007" h="3563106">
                <a:moveTo>
                  <a:pt x="1235695" y="0"/>
                </a:moveTo>
                <a:cubicBezTo>
                  <a:pt x="1325847" y="737315"/>
                  <a:pt x="1403008" y="1981925"/>
                  <a:pt x="1197059" y="2575776"/>
                </a:cubicBezTo>
                <a:cubicBezTo>
                  <a:pt x="991110" y="3169627"/>
                  <a:pt x="165279" y="3324847"/>
                  <a:pt x="0" y="3563106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533400" y="5051425"/>
            <a:ext cx="1957388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rot="5400000" flipH="1" flipV="1">
            <a:off x="-1346994" y="3137694"/>
            <a:ext cx="4098925" cy="3333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3" name="Textfeld 24"/>
          <p:cNvSpPr txBox="1">
            <a:spLocks noChangeArrowheads="1"/>
          </p:cNvSpPr>
          <p:nvPr/>
        </p:nvSpPr>
        <p:spPr bwMode="auto">
          <a:xfrm>
            <a:off x="455613" y="5037138"/>
            <a:ext cx="213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FF0000"/>
                </a:solidFill>
              </a:rPr>
              <a:t>sensitivity</a:t>
            </a:r>
          </a:p>
        </p:txBody>
      </p:sp>
      <p:sp>
        <p:nvSpPr>
          <p:cNvPr id="21514" name="Textfeld 25"/>
          <p:cNvSpPr txBox="1">
            <a:spLocks noChangeArrowheads="1"/>
          </p:cNvSpPr>
          <p:nvPr/>
        </p:nvSpPr>
        <p:spPr bwMode="auto">
          <a:xfrm rot="-5400000">
            <a:off x="-214312" y="2282825"/>
            <a:ext cx="229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000" b="1">
                <a:solidFill>
                  <a:srgbClr val="0070C0"/>
                </a:solidFill>
              </a:rPr>
              <a:t>altitude</a:t>
            </a:r>
          </a:p>
        </p:txBody>
      </p:sp>
      <p:sp>
        <p:nvSpPr>
          <p:cNvPr id="14" name="Rechteck 13"/>
          <p:cNvSpPr/>
          <p:nvPr/>
        </p:nvSpPr>
        <p:spPr>
          <a:xfrm>
            <a:off x="2986088" y="982663"/>
            <a:ext cx="2279650" cy="4262437"/>
          </a:xfrm>
          <a:prstGeom prst="rect">
            <a:avLst/>
          </a:prstGeom>
          <a:solidFill>
            <a:srgbClr val="FFFFFF">
              <a:alpha val="5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Freihandform 14"/>
          <p:cNvSpPr/>
          <p:nvPr/>
        </p:nvSpPr>
        <p:spPr>
          <a:xfrm>
            <a:off x="3200908" y="1457325"/>
            <a:ext cx="1335088" cy="3578225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  <a:gd name="connsiteX0" fmla="*/ 1159099 w 1313646"/>
              <a:gd name="connsiteY0" fmla="*/ 0 h 3593206"/>
              <a:gd name="connsiteX1" fmla="*/ 1120463 w 1313646"/>
              <a:gd name="connsiteY1" fmla="*/ 2575776 h 3593206"/>
              <a:gd name="connsiteX2" fmla="*/ 0 w 1313646"/>
              <a:gd name="connsiteY2" fmla="*/ 3593206 h 3593206"/>
              <a:gd name="connsiteX0" fmla="*/ 721217 w 811369"/>
              <a:gd name="connsiteY0" fmla="*/ 0 h 3593206"/>
              <a:gd name="connsiteX1" fmla="*/ 682581 w 811369"/>
              <a:gd name="connsiteY1" fmla="*/ 2575776 h 3593206"/>
              <a:gd name="connsiteX2" fmla="*/ 0 w 811369"/>
              <a:gd name="connsiteY2" fmla="*/ 3593206 h 3593206"/>
              <a:gd name="connsiteX0" fmla="*/ 0 w 984559"/>
              <a:gd name="connsiteY0" fmla="*/ 0 h 3607483"/>
              <a:gd name="connsiteX1" fmla="*/ 941418 w 984559"/>
              <a:gd name="connsiteY1" fmla="*/ 2590053 h 3607483"/>
              <a:gd name="connsiteX2" fmla="*/ 258837 w 984559"/>
              <a:gd name="connsiteY2" fmla="*/ 3607483 h 3607483"/>
              <a:gd name="connsiteX0" fmla="*/ 207223 w 631339"/>
              <a:gd name="connsiteY0" fmla="*/ 0 h 3607483"/>
              <a:gd name="connsiteX1" fmla="*/ 43140 w 631339"/>
              <a:gd name="connsiteY1" fmla="*/ 2671274 h 3607483"/>
              <a:gd name="connsiteX2" fmla="*/ 466060 w 631339"/>
              <a:gd name="connsiteY2" fmla="*/ 3607483 h 3607483"/>
              <a:gd name="connsiteX0" fmla="*/ 316250 w 1394532"/>
              <a:gd name="connsiteY0" fmla="*/ 0 h 3577384"/>
              <a:gd name="connsiteX1" fmla="*/ 152167 w 1394532"/>
              <a:gd name="connsiteY1" fmla="*/ 2671274 h 3577384"/>
              <a:gd name="connsiteX2" fmla="*/ 1229253 w 1394532"/>
              <a:gd name="connsiteY2" fmla="*/ 3577384 h 3577384"/>
              <a:gd name="connsiteX0" fmla="*/ 316250 w 1229253"/>
              <a:gd name="connsiteY0" fmla="*/ 0 h 3577384"/>
              <a:gd name="connsiteX1" fmla="*/ 152167 w 1229253"/>
              <a:gd name="connsiteY1" fmla="*/ 2671274 h 3577384"/>
              <a:gd name="connsiteX2" fmla="*/ 761066 w 1229253"/>
              <a:gd name="connsiteY2" fmla="*/ 3236727 h 3577384"/>
              <a:gd name="connsiteX3" fmla="*/ 1229253 w 1229253"/>
              <a:gd name="connsiteY3" fmla="*/ 3577384 h 3577384"/>
              <a:gd name="connsiteX0" fmla="*/ 316250 w 1335727"/>
              <a:gd name="connsiteY0" fmla="*/ 0 h 3577384"/>
              <a:gd name="connsiteX1" fmla="*/ 152167 w 1335727"/>
              <a:gd name="connsiteY1" fmla="*/ 2671274 h 3577384"/>
              <a:gd name="connsiteX2" fmla="*/ 1156213 w 1335727"/>
              <a:gd name="connsiteY2" fmla="*/ 3394864 h 3577384"/>
              <a:gd name="connsiteX3" fmla="*/ 1229253 w 1335727"/>
              <a:gd name="connsiteY3" fmla="*/ 3577384 h 357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5727" h="3577384">
                <a:moveTo>
                  <a:pt x="316250" y="0"/>
                </a:moveTo>
                <a:cubicBezTo>
                  <a:pt x="406402" y="737315"/>
                  <a:pt x="0" y="2075043"/>
                  <a:pt x="152167" y="2671274"/>
                </a:cubicBezTo>
                <a:cubicBezTo>
                  <a:pt x="226303" y="3210728"/>
                  <a:pt x="976699" y="3243846"/>
                  <a:pt x="1156213" y="3394864"/>
                </a:cubicBezTo>
                <a:cubicBezTo>
                  <a:pt x="1335727" y="3545882"/>
                  <a:pt x="1151222" y="3520608"/>
                  <a:pt x="1229253" y="3577384"/>
                </a:cubicBezTo>
              </a:path>
            </a:pathLst>
          </a:cu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3089275" y="5051425"/>
            <a:ext cx="1957388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5400000" flipH="1" flipV="1">
            <a:off x="1208881" y="3137694"/>
            <a:ext cx="4098925" cy="3333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24"/>
          <p:cNvSpPr txBox="1">
            <a:spLocks noChangeArrowheads="1"/>
          </p:cNvSpPr>
          <p:nvPr/>
        </p:nvSpPr>
        <p:spPr bwMode="auto">
          <a:xfrm>
            <a:off x="3011488" y="5037138"/>
            <a:ext cx="213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00B050"/>
                </a:solidFill>
              </a:rPr>
              <a:t>concentration</a:t>
            </a:r>
          </a:p>
        </p:txBody>
      </p:sp>
      <p:sp>
        <p:nvSpPr>
          <p:cNvPr id="19" name="Textfeld 25"/>
          <p:cNvSpPr txBox="1">
            <a:spLocks noChangeArrowheads="1"/>
          </p:cNvSpPr>
          <p:nvPr/>
        </p:nvSpPr>
        <p:spPr bwMode="auto">
          <a:xfrm rot="-5400000">
            <a:off x="1801813" y="2282825"/>
            <a:ext cx="229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000" b="1">
                <a:solidFill>
                  <a:srgbClr val="0070C0"/>
                </a:solidFill>
              </a:rPr>
              <a:t>altitude</a:t>
            </a:r>
          </a:p>
        </p:txBody>
      </p:sp>
      <p:sp>
        <p:nvSpPr>
          <p:cNvPr id="21521" name="Textfeld 25"/>
          <p:cNvSpPr txBox="1">
            <a:spLocks noChangeArrowheads="1"/>
          </p:cNvSpPr>
          <p:nvPr/>
        </p:nvSpPr>
        <p:spPr bwMode="auto">
          <a:xfrm>
            <a:off x="190500" y="5656263"/>
            <a:ext cx="2738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000"/>
              <a:t>Estimated sensitivity</a:t>
            </a:r>
          </a:p>
        </p:txBody>
      </p:sp>
      <p:sp>
        <p:nvSpPr>
          <p:cNvPr id="28" name="Textfeld 27"/>
          <p:cNvSpPr txBox="1">
            <a:spLocks noChangeArrowheads="1"/>
          </p:cNvSpPr>
          <p:nvPr/>
        </p:nvSpPr>
        <p:spPr bwMode="auto">
          <a:xfrm>
            <a:off x="2819400" y="5481228"/>
            <a:ext cx="2409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000" dirty="0"/>
              <a:t>A priori</a:t>
            </a:r>
            <a:br>
              <a:rPr lang="en-GB" sz="2000" dirty="0"/>
            </a:br>
            <a:endParaRPr lang="en-GB" sz="2000" dirty="0">
              <a:solidFill>
                <a:srgbClr val="00B050"/>
              </a:solidFill>
            </a:endParaRPr>
          </a:p>
        </p:txBody>
      </p:sp>
      <p:sp>
        <p:nvSpPr>
          <p:cNvPr id="20" name="Freihandform 19"/>
          <p:cNvSpPr/>
          <p:nvPr/>
        </p:nvSpPr>
        <p:spPr>
          <a:xfrm>
            <a:off x="3419872" y="1444625"/>
            <a:ext cx="1117600" cy="3590925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  <a:gd name="connsiteX0" fmla="*/ 1159099 w 1313646"/>
              <a:gd name="connsiteY0" fmla="*/ 0 h 3593206"/>
              <a:gd name="connsiteX1" fmla="*/ 1120463 w 1313646"/>
              <a:gd name="connsiteY1" fmla="*/ 2575776 h 3593206"/>
              <a:gd name="connsiteX2" fmla="*/ 0 w 1313646"/>
              <a:gd name="connsiteY2" fmla="*/ 3593206 h 3593206"/>
              <a:gd name="connsiteX0" fmla="*/ 721217 w 811369"/>
              <a:gd name="connsiteY0" fmla="*/ 0 h 3593206"/>
              <a:gd name="connsiteX1" fmla="*/ 682581 w 811369"/>
              <a:gd name="connsiteY1" fmla="*/ 2575776 h 3593206"/>
              <a:gd name="connsiteX2" fmla="*/ 0 w 811369"/>
              <a:gd name="connsiteY2" fmla="*/ 3593206 h 3593206"/>
              <a:gd name="connsiteX0" fmla="*/ 0 w 984559"/>
              <a:gd name="connsiteY0" fmla="*/ 0 h 3607483"/>
              <a:gd name="connsiteX1" fmla="*/ 941418 w 984559"/>
              <a:gd name="connsiteY1" fmla="*/ 2590053 h 3607483"/>
              <a:gd name="connsiteX2" fmla="*/ 258837 w 984559"/>
              <a:gd name="connsiteY2" fmla="*/ 3607483 h 3607483"/>
              <a:gd name="connsiteX0" fmla="*/ 207223 w 631339"/>
              <a:gd name="connsiteY0" fmla="*/ 0 h 3607483"/>
              <a:gd name="connsiteX1" fmla="*/ 43140 w 631339"/>
              <a:gd name="connsiteY1" fmla="*/ 2671274 h 3607483"/>
              <a:gd name="connsiteX2" fmla="*/ 466060 w 631339"/>
              <a:gd name="connsiteY2" fmla="*/ 3607483 h 3607483"/>
              <a:gd name="connsiteX0" fmla="*/ 316250 w 1394532"/>
              <a:gd name="connsiteY0" fmla="*/ 0 h 3577384"/>
              <a:gd name="connsiteX1" fmla="*/ 152167 w 1394532"/>
              <a:gd name="connsiteY1" fmla="*/ 2671274 h 3577384"/>
              <a:gd name="connsiteX2" fmla="*/ 1229253 w 1394532"/>
              <a:gd name="connsiteY2" fmla="*/ 3577384 h 3577384"/>
              <a:gd name="connsiteX0" fmla="*/ 316250 w 1229253"/>
              <a:gd name="connsiteY0" fmla="*/ 0 h 3577384"/>
              <a:gd name="connsiteX1" fmla="*/ 152167 w 1229253"/>
              <a:gd name="connsiteY1" fmla="*/ 2671274 h 3577384"/>
              <a:gd name="connsiteX2" fmla="*/ 761066 w 1229253"/>
              <a:gd name="connsiteY2" fmla="*/ 3236727 h 3577384"/>
              <a:gd name="connsiteX3" fmla="*/ 1229253 w 1229253"/>
              <a:gd name="connsiteY3" fmla="*/ 3577384 h 3577384"/>
              <a:gd name="connsiteX0" fmla="*/ 316250 w 1335727"/>
              <a:gd name="connsiteY0" fmla="*/ 0 h 3577384"/>
              <a:gd name="connsiteX1" fmla="*/ 152167 w 1335727"/>
              <a:gd name="connsiteY1" fmla="*/ 2671274 h 3577384"/>
              <a:gd name="connsiteX2" fmla="*/ 1156213 w 1335727"/>
              <a:gd name="connsiteY2" fmla="*/ 3394864 h 3577384"/>
              <a:gd name="connsiteX3" fmla="*/ 1229253 w 1335727"/>
              <a:gd name="connsiteY3" fmla="*/ 3577384 h 3577384"/>
              <a:gd name="connsiteX0" fmla="*/ 83266 w 1004816"/>
              <a:gd name="connsiteY0" fmla="*/ 0 h 3577384"/>
              <a:gd name="connsiteX1" fmla="*/ 46317 w 1004816"/>
              <a:gd name="connsiteY1" fmla="*/ 2556373 h 3577384"/>
              <a:gd name="connsiteX2" fmla="*/ 923229 w 1004816"/>
              <a:gd name="connsiteY2" fmla="*/ 3394864 h 3577384"/>
              <a:gd name="connsiteX3" fmla="*/ 996269 w 1004816"/>
              <a:gd name="connsiteY3" fmla="*/ 3577384 h 3577384"/>
              <a:gd name="connsiteX0" fmla="*/ 83266 w 1118366"/>
              <a:gd name="connsiteY0" fmla="*/ 0 h 3577384"/>
              <a:gd name="connsiteX1" fmla="*/ 46317 w 1118366"/>
              <a:gd name="connsiteY1" fmla="*/ 2556373 h 3577384"/>
              <a:gd name="connsiteX2" fmla="*/ 1063438 w 1118366"/>
              <a:gd name="connsiteY2" fmla="*/ 3355975 h 3577384"/>
              <a:gd name="connsiteX3" fmla="*/ 996269 w 1118366"/>
              <a:gd name="connsiteY3" fmla="*/ 3577384 h 3577384"/>
              <a:gd name="connsiteX0" fmla="*/ 83266 w 1099311"/>
              <a:gd name="connsiteY0" fmla="*/ 0 h 3577384"/>
              <a:gd name="connsiteX1" fmla="*/ 46317 w 1099311"/>
              <a:gd name="connsiteY1" fmla="*/ 2556373 h 3577384"/>
              <a:gd name="connsiteX2" fmla="*/ 1063438 w 1099311"/>
              <a:gd name="connsiteY2" fmla="*/ 3355975 h 3577384"/>
              <a:gd name="connsiteX3" fmla="*/ 799384 w 1099311"/>
              <a:gd name="connsiteY3" fmla="*/ 3545641 h 3577384"/>
              <a:gd name="connsiteX4" fmla="*/ 996269 w 1099311"/>
              <a:gd name="connsiteY4" fmla="*/ 3577384 h 3577384"/>
              <a:gd name="connsiteX0" fmla="*/ 0 w 1117654"/>
              <a:gd name="connsiteY0" fmla="*/ 0 h 3590081"/>
              <a:gd name="connsiteX1" fmla="*/ 64660 w 1117654"/>
              <a:gd name="connsiteY1" fmla="*/ 2569070 h 3590081"/>
              <a:gd name="connsiteX2" fmla="*/ 1081781 w 1117654"/>
              <a:gd name="connsiteY2" fmla="*/ 3368672 h 3590081"/>
              <a:gd name="connsiteX3" fmla="*/ 817727 w 1117654"/>
              <a:gd name="connsiteY3" fmla="*/ 3558338 h 3590081"/>
              <a:gd name="connsiteX4" fmla="*/ 1014612 w 1117654"/>
              <a:gd name="connsiteY4" fmla="*/ 3590081 h 359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654" h="3590081">
                <a:moveTo>
                  <a:pt x="0" y="0"/>
                </a:moveTo>
                <a:cubicBezTo>
                  <a:pt x="90152" y="737315"/>
                  <a:pt x="-87507" y="1972839"/>
                  <a:pt x="64660" y="2569070"/>
                </a:cubicBezTo>
                <a:cubicBezTo>
                  <a:pt x="138796" y="3108524"/>
                  <a:pt x="902267" y="3217654"/>
                  <a:pt x="1081781" y="3368672"/>
                </a:cubicBezTo>
                <a:cubicBezTo>
                  <a:pt x="1239057" y="3527201"/>
                  <a:pt x="828922" y="3521436"/>
                  <a:pt x="817727" y="3558338"/>
                </a:cubicBezTo>
                <a:cubicBezTo>
                  <a:pt x="806532" y="3595240"/>
                  <a:pt x="1013563" y="3578442"/>
                  <a:pt x="1014612" y="3590081"/>
                </a:cubicBezTo>
              </a:path>
            </a:pathLst>
          </a:custGeom>
          <a:ln w="38100">
            <a:solidFill>
              <a:srgbClr val="86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Freihandform 20"/>
          <p:cNvSpPr/>
          <p:nvPr/>
        </p:nvSpPr>
        <p:spPr>
          <a:xfrm>
            <a:off x="3455876" y="1457325"/>
            <a:ext cx="1598612" cy="3584575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  <a:gd name="connsiteX0" fmla="*/ 1159099 w 1313646"/>
              <a:gd name="connsiteY0" fmla="*/ 0 h 3593206"/>
              <a:gd name="connsiteX1" fmla="*/ 1120463 w 1313646"/>
              <a:gd name="connsiteY1" fmla="*/ 2575776 h 3593206"/>
              <a:gd name="connsiteX2" fmla="*/ 0 w 1313646"/>
              <a:gd name="connsiteY2" fmla="*/ 3593206 h 3593206"/>
              <a:gd name="connsiteX0" fmla="*/ 721217 w 811369"/>
              <a:gd name="connsiteY0" fmla="*/ 0 h 3593206"/>
              <a:gd name="connsiteX1" fmla="*/ 682581 w 811369"/>
              <a:gd name="connsiteY1" fmla="*/ 2575776 h 3593206"/>
              <a:gd name="connsiteX2" fmla="*/ 0 w 811369"/>
              <a:gd name="connsiteY2" fmla="*/ 3593206 h 3593206"/>
              <a:gd name="connsiteX0" fmla="*/ 0 w 984559"/>
              <a:gd name="connsiteY0" fmla="*/ 0 h 3607483"/>
              <a:gd name="connsiteX1" fmla="*/ 941418 w 984559"/>
              <a:gd name="connsiteY1" fmla="*/ 2590053 h 3607483"/>
              <a:gd name="connsiteX2" fmla="*/ 258837 w 984559"/>
              <a:gd name="connsiteY2" fmla="*/ 3607483 h 3607483"/>
              <a:gd name="connsiteX0" fmla="*/ 207223 w 631339"/>
              <a:gd name="connsiteY0" fmla="*/ 0 h 3607483"/>
              <a:gd name="connsiteX1" fmla="*/ 43140 w 631339"/>
              <a:gd name="connsiteY1" fmla="*/ 2671274 h 3607483"/>
              <a:gd name="connsiteX2" fmla="*/ 466060 w 631339"/>
              <a:gd name="connsiteY2" fmla="*/ 3607483 h 3607483"/>
              <a:gd name="connsiteX0" fmla="*/ 316250 w 1394532"/>
              <a:gd name="connsiteY0" fmla="*/ 0 h 3577384"/>
              <a:gd name="connsiteX1" fmla="*/ 152167 w 1394532"/>
              <a:gd name="connsiteY1" fmla="*/ 2671274 h 3577384"/>
              <a:gd name="connsiteX2" fmla="*/ 1229253 w 1394532"/>
              <a:gd name="connsiteY2" fmla="*/ 3577384 h 3577384"/>
              <a:gd name="connsiteX0" fmla="*/ 316250 w 1229253"/>
              <a:gd name="connsiteY0" fmla="*/ 0 h 3577384"/>
              <a:gd name="connsiteX1" fmla="*/ 152167 w 1229253"/>
              <a:gd name="connsiteY1" fmla="*/ 2671274 h 3577384"/>
              <a:gd name="connsiteX2" fmla="*/ 761066 w 1229253"/>
              <a:gd name="connsiteY2" fmla="*/ 3236727 h 3577384"/>
              <a:gd name="connsiteX3" fmla="*/ 1229253 w 1229253"/>
              <a:gd name="connsiteY3" fmla="*/ 3577384 h 3577384"/>
              <a:gd name="connsiteX0" fmla="*/ 316250 w 1335727"/>
              <a:gd name="connsiteY0" fmla="*/ 0 h 3577384"/>
              <a:gd name="connsiteX1" fmla="*/ 152167 w 1335727"/>
              <a:gd name="connsiteY1" fmla="*/ 2671274 h 3577384"/>
              <a:gd name="connsiteX2" fmla="*/ 1156213 w 1335727"/>
              <a:gd name="connsiteY2" fmla="*/ 3394864 h 3577384"/>
              <a:gd name="connsiteX3" fmla="*/ 1229253 w 1335727"/>
              <a:gd name="connsiteY3" fmla="*/ 3577384 h 3577384"/>
              <a:gd name="connsiteX0" fmla="*/ 83266 w 1004816"/>
              <a:gd name="connsiteY0" fmla="*/ 0 h 3577384"/>
              <a:gd name="connsiteX1" fmla="*/ 46317 w 1004816"/>
              <a:gd name="connsiteY1" fmla="*/ 2556373 h 3577384"/>
              <a:gd name="connsiteX2" fmla="*/ 923229 w 1004816"/>
              <a:gd name="connsiteY2" fmla="*/ 3394864 h 3577384"/>
              <a:gd name="connsiteX3" fmla="*/ 996269 w 1004816"/>
              <a:gd name="connsiteY3" fmla="*/ 3577384 h 3577384"/>
              <a:gd name="connsiteX0" fmla="*/ 83266 w 1118366"/>
              <a:gd name="connsiteY0" fmla="*/ 0 h 3577384"/>
              <a:gd name="connsiteX1" fmla="*/ 46317 w 1118366"/>
              <a:gd name="connsiteY1" fmla="*/ 2556373 h 3577384"/>
              <a:gd name="connsiteX2" fmla="*/ 1063438 w 1118366"/>
              <a:gd name="connsiteY2" fmla="*/ 3355975 h 3577384"/>
              <a:gd name="connsiteX3" fmla="*/ 996269 w 1118366"/>
              <a:gd name="connsiteY3" fmla="*/ 3577384 h 3577384"/>
              <a:gd name="connsiteX0" fmla="*/ 83266 w 1099311"/>
              <a:gd name="connsiteY0" fmla="*/ 0 h 3577384"/>
              <a:gd name="connsiteX1" fmla="*/ 46317 w 1099311"/>
              <a:gd name="connsiteY1" fmla="*/ 2556373 h 3577384"/>
              <a:gd name="connsiteX2" fmla="*/ 1063438 w 1099311"/>
              <a:gd name="connsiteY2" fmla="*/ 3355975 h 3577384"/>
              <a:gd name="connsiteX3" fmla="*/ 799384 w 1099311"/>
              <a:gd name="connsiteY3" fmla="*/ 3545641 h 3577384"/>
              <a:gd name="connsiteX4" fmla="*/ 996269 w 1099311"/>
              <a:gd name="connsiteY4" fmla="*/ 3577384 h 3577384"/>
              <a:gd name="connsiteX0" fmla="*/ 0 w 1117654"/>
              <a:gd name="connsiteY0" fmla="*/ 0 h 3590081"/>
              <a:gd name="connsiteX1" fmla="*/ 64660 w 1117654"/>
              <a:gd name="connsiteY1" fmla="*/ 2569070 h 3590081"/>
              <a:gd name="connsiteX2" fmla="*/ 1081781 w 1117654"/>
              <a:gd name="connsiteY2" fmla="*/ 3368672 h 3590081"/>
              <a:gd name="connsiteX3" fmla="*/ 817727 w 1117654"/>
              <a:gd name="connsiteY3" fmla="*/ 3558338 h 3590081"/>
              <a:gd name="connsiteX4" fmla="*/ 1014612 w 1117654"/>
              <a:gd name="connsiteY4" fmla="*/ 3590081 h 3590081"/>
              <a:gd name="connsiteX0" fmla="*/ 0 w 1117654"/>
              <a:gd name="connsiteY0" fmla="*/ 0 h 3590081"/>
              <a:gd name="connsiteX1" fmla="*/ 115515 w 1117654"/>
              <a:gd name="connsiteY1" fmla="*/ 1908221 h 3590081"/>
              <a:gd name="connsiteX2" fmla="*/ 1081781 w 1117654"/>
              <a:gd name="connsiteY2" fmla="*/ 3368672 h 3590081"/>
              <a:gd name="connsiteX3" fmla="*/ 817727 w 1117654"/>
              <a:gd name="connsiteY3" fmla="*/ 3558338 h 3590081"/>
              <a:gd name="connsiteX4" fmla="*/ 1014612 w 1117654"/>
              <a:gd name="connsiteY4" fmla="*/ 3590081 h 3590081"/>
              <a:gd name="connsiteX0" fmla="*/ 0 w 1117654"/>
              <a:gd name="connsiteY0" fmla="*/ 0 h 3590081"/>
              <a:gd name="connsiteX1" fmla="*/ 115515 w 1117654"/>
              <a:gd name="connsiteY1" fmla="*/ 1908221 h 3590081"/>
              <a:gd name="connsiteX2" fmla="*/ 245954 w 1117654"/>
              <a:gd name="connsiteY2" fmla="*/ 2275940 h 3590081"/>
              <a:gd name="connsiteX3" fmla="*/ 1081781 w 1117654"/>
              <a:gd name="connsiteY3" fmla="*/ 3368672 h 3590081"/>
              <a:gd name="connsiteX4" fmla="*/ 817727 w 1117654"/>
              <a:gd name="connsiteY4" fmla="*/ 3558338 h 3590081"/>
              <a:gd name="connsiteX5" fmla="*/ 1014612 w 1117654"/>
              <a:gd name="connsiteY5" fmla="*/ 3590081 h 3590081"/>
              <a:gd name="connsiteX0" fmla="*/ 0 w 1364360"/>
              <a:gd name="connsiteY0" fmla="*/ 0 h 3590081"/>
              <a:gd name="connsiteX1" fmla="*/ 115515 w 1364360"/>
              <a:gd name="connsiteY1" fmla="*/ 1908221 h 3590081"/>
              <a:gd name="connsiteX2" fmla="*/ 1364089 w 1364360"/>
              <a:gd name="connsiteY2" fmla="*/ 2250546 h 3590081"/>
              <a:gd name="connsiteX3" fmla="*/ 245954 w 1364360"/>
              <a:gd name="connsiteY3" fmla="*/ 2275940 h 3590081"/>
              <a:gd name="connsiteX4" fmla="*/ 1081781 w 1364360"/>
              <a:gd name="connsiteY4" fmla="*/ 3368672 h 3590081"/>
              <a:gd name="connsiteX5" fmla="*/ 817727 w 1364360"/>
              <a:gd name="connsiteY5" fmla="*/ 3558338 h 3590081"/>
              <a:gd name="connsiteX6" fmla="*/ 1014612 w 1364360"/>
              <a:gd name="connsiteY6" fmla="*/ 3590081 h 3590081"/>
              <a:gd name="connsiteX0" fmla="*/ 0 w 1364350"/>
              <a:gd name="connsiteY0" fmla="*/ 0 h 3590081"/>
              <a:gd name="connsiteX1" fmla="*/ 115515 w 1364350"/>
              <a:gd name="connsiteY1" fmla="*/ 1908221 h 3590081"/>
              <a:gd name="connsiteX2" fmla="*/ 1364089 w 1364350"/>
              <a:gd name="connsiteY2" fmla="*/ 2250546 h 3590081"/>
              <a:gd name="connsiteX3" fmla="*/ 195247 w 1364350"/>
              <a:gd name="connsiteY3" fmla="*/ 2669013 h 3590081"/>
              <a:gd name="connsiteX4" fmla="*/ 1081781 w 1364350"/>
              <a:gd name="connsiteY4" fmla="*/ 3368672 h 3590081"/>
              <a:gd name="connsiteX5" fmla="*/ 817727 w 1364350"/>
              <a:gd name="connsiteY5" fmla="*/ 3558338 h 3590081"/>
              <a:gd name="connsiteX6" fmla="*/ 1014612 w 1364350"/>
              <a:gd name="connsiteY6" fmla="*/ 3590081 h 3590081"/>
              <a:gd name="connsiteX0" fmla="*/ 0 w 1364350"/>
              <a:gd name="connsiteY0" fmla="*/ 0 h 3590081"/>
              <a:gd name="connsiteX1" fmla="*/ 115570 w 1364350"/>
              <a:gd name="connsiteY1" fmla="*/ 1755408 h 3590081"/>
              <a:gd name="connsiteX2" fmla="*/ 1364089 w 1364350"/>
              <a:gd name="connsiteY2" fmla="*/ 2250546 h 3590081"/>
              <a:gd name="connsiteX3" fmla="*/ 195247 w 1364350"/>
              <a:gd name="connsiteY3" fmla="*/ 2669013 h 3590081"/>
              <a:gd name="connsiteX4" fmla="*/ 1081781 w 1364350"/>
              <a:gd name="connsiteY4" fmla="*/ 3368672 h 3590081"/>
              <a:gd name="connsiteX5" fmla="*/ 817727 w 1364350"/>
              <a:gd name="connsiteY5" fmla="*/ 3558338 h 3590081"/>
              <a:gd name="connsiteX6" fmla="*/ 1014612 w 1364350"/>
              <a:gd name="connsiteY6" fmla="*/ 3590081 h 3590081"/>
              <a:gd name="connsiteX0" fmla="*/ 4282 w 1368679"/>
              <a:gd name="connsiteY0" fmla="*/ 0 h 3606572"/>
              <a:gd name="connsiteX1" fmla="*/ 119852 w 1368679"/>
              <a:gd name="connsiteY1" fmla="*/ 1755408 h 3606572"/>
              <a:gd name="connsiteX2" fmla="*/ 1368371 w 1368679"/>
              <a:gd name="connsiteY2" fmla="*/ 2250546 h 3606572"/>
              <a:gd name="connsiteX3" fmla="*/ 199529 w 1368679"/>
              <a:gd name="connsiteY3" fmla="*/ 2669013 h 3606572"/>
              <a:gd name="connsiteX4" fmla="*/ 46938 w 1368679"/>
              <a:gd name="connsiteY4" fmla="*/ 3583732 h 3606572"/>
              <a:gd name="connsiteX5" fmla="*/ 1086063 w 1368679"/>
              <a:gd name="connsiteY5" fmla="*/ 3368672 h 3606572"/>
              <a:gd name="connsiteX6" fmla="*/ 822009 w 1368679"/>
              <a:gd name="connsiteY6" fmla="*/ 3558338 h 3606572"/>
              <a:gd name="connsiteX7" fmla="*/ 1018894 w 1368679"/>
              <a:gd name="connsiteY7" fmla="*/ 3590081 h 3606572"/>
              <a:gd name="connsiteX0" fmla="*/ 0 w 1364397"/>
              <a:gd name="connsiteY0" fmla="*/ 0 h 3643414"/>
              <a:gd name="connsiteX1" fmla="*/ 115570 w 1364397"/>
              <a:gd name="connsiteY1" fmla="*/ 1755408 h 3643414"/>
              <a:gd name="connsiteX2" fmla="*/ 1364089 w 1364397"/>
              <a:gd name="connsiteY2" fmla="*/ 2250546 h 3643414"/>
              <a:gd name="connsiteX3" fmla="*/ 195247 w 1364397"/>
              <a:gd name="connsiteY3" fmla="*/ 2669013 h 3643414"/>
              <a:gd name="connsiteX4" fmla="*/ 42656 w 1364397"/>
              <a:gd name="connsiteY4" fmla="*/ 3583732 h 3643414"/>
              <a:gd name="connsiteX5" fmla="*/ 817727 w 1364397"/>
              <a:gd name="connsiteY5" fmla="*/ 3558338 h 3643414"/>
              <a:gd name="connsiteX6" fmla="*/ 1014612 w 1364397"/>
              <a:gd name="connsiteY6" fmla="*/ 3590081 h 3643414"/>
              <a:gd name="connsiteX0" fmla="*/ 0 w 1364397"/>
              <a:gd name="connsiteY0" fmla="*/ 0 h 3643414"/>
              <a:gd name="connsiteX1" fmla="*/ 115570 w 1364397"/>
              <a:gd name="connsiteY1" fmla="*/ 1755408 h 3643414"/>
              <a:gd name="connsiteX2" fmla="*/ 1364089 w 1364397"/>
              <a:gd name="connsiteY2" fmla="*/ 2250546 h 3643414"/>
              <a:gd name="connsiteX3" fmla="*/ 195247 w 1364397"/>
              <a:gd name="connsiteY3" fmla="*/ 2669013 h 3643414"/>
              <a:gd name="connsiteX4" fmla="*/ 42656 w 1364397"/>
              <a:gd name="connsiteY4" fmla="*/ 3583732 h 3643414"/>
              <a:gd name="connsiteX5" fmla="*/ 817727 w 1364397"/>
              <a:gd name="connsiteY5" fmla="*/ 3558338 h 3643414"/>
              <a:gd name="connsiteX0" fmla="*/ 0 w 1364397"/>
              <a:gd name="connsiteY0" fmla="*/ 0 h 3583732"/>
              <a:gd name="connsiteX1" fmla="*/ 115570 w 1364397"/>
              <a:gd name="connsiteY1" fmla="*/ 1755408 h 3583732"/>
              <a:gd name="connsiteX2" fmla="*/ 1364089 w 1364397"/>
              <a:gd name="connsiteY2" fmla="*/ 2250546 h 3583732"/>
              <a:gd name="connsiteX3" fmla="*/ 195247 w 1364397"/>
              <a:gd name="connsiteY3" fmla="*/ 2669013 h 3583732"/>
              <a:gd name="connsiteX4" fmla="*/ 42656 w 1364397"/>
              <a:gd name="connsiteY4" fmla="*/ 3583732 h 3583732"/>
              <a:gd name="connsiteX0" fmla="*/ 0 w 1367510"/>
              <a:gd name="connsiteY0" fmla="*/ 0 h 3583732"/>
              <a:gd name="connsiteX1" fmla="*/ 115570 w 1367510"/>
              <a:gd name="connsiteY1" fmla="*/ 1755408 h 3583732"/>
              <a:gd name="connsiteX2" fmla="*/ 538193 w 1367510"/>
              <a:gd name="connsiteY2" fmla="*/ 2047392 h 3583732"/>
              <a:gd name="connsiteX3" fmla="*/ 1364089 w 1367510"/>
              <a:gd name="connsiteY3" fmla="*/ 2250546 h 3583732"/>
              <a:gd name="connsiteX4" fmla="*/ 195247 w 1367510"/>
              <a:gd name="connsiteY4" fmla="*/ 2669013 h 3583732"/>
              <a:gd name="connsiteX5" fmla="*/ 42656 w 1367510"/>
              <a:gd name="connsiteY5" fmla="*/ 3583732 h 3583732"/>
              <a:gd name="connsiteX0" fmla="*/ 0 w 1376875"/>
              <a:gd name="connsiteY0" fmla="*/ 0 h 3583732"/>
              <a:gd name="connsiteX1" fmla="*/ 115570 w 1376875"/>
              <a:gd name="connsiteY1" fmla="*/ 1755408 h 3583732"/>
              <a:gd name="connsiteX2" fmla="*/ 1072106 w 1376875"/>
              <a:gd name="connsiteY2" fmla="*/ 2059608 h 3583732"/>
              <a:gd name="connsiteX3" fmla="*/ 1364089 w 1376875"/>
              <a:gd name="connsiteY3" fmla="*/ 2250546 h 3583732"/>
              <a:gd name="connsiteX4" fmla="*/ 195247 w 1376875"/>
              <a:gd name="connsiteY4" fmla="*/ 2669013 h 3583732"/>
              <a:gd name="connsiteX5" fmla="*/ 42656 w 1376875"/>
              <a:gd name="connsiteY5" fmla="*/ 3583732 h 3583732"/>
              <a:gd name="connsiteX0" fmla="*/ 0 w 1308240"/>
              <a:gd name="connsiteY0" fmla="*/ 0 h 3583732"/>
              <a:gd name="connsiteX1" fmla="*/ 115570 w 1308240"/>
              <a:gd name="connsiteY1" fmla="*/ 1755408 h 3583732"/>
              <a:gd name="connsiteX2" fmla="*/ 1072106 w 1308240"/>
              <a:gd name="connsiteY2" fmla="*/ 2059608 h 3583732"/>
              <a:gd name="connsiteX3" fmla="*/ 1288505 w 1308240"/>
              <a:gd name="connsiteY3" fmla="*/ 2503957 h 3583732"/>
              <a:gd name="connsiteX4" fmla="*/ 195247 w 1308240"/>
              <a:gd name="connsiteY4" fmla="*/ 2669013 h 3583732"/>
              <a:gd name="connsiteX5" fmla="*/ 42656 w 1308240"/>
              <a:gd name="connsiteY5" fmla="*/ 3583732 h 3583732"/>
              <a:gd name="connsiteX0" fmla="*/ 0 w 1599978"/>
              <a:gd name="connsiteY0" fmla="*/ 0 h 3583732"/>
              <a:gd name="connsiteX1" fmla="*/ 115570 w 1599978"/>
              <a:gd name="connsiteY1" fmla="*/ 1755408 h 3583732"/>
              <a:gd name="connsiteX2" fmla="*/ 1072106 w 1599978"/>
              <a:gd name="connsiteY2" fmla="*/ 2059608 h 3583732"/>
              <a:gd name="connsiteX3" fmla="*/ 1594067 w 1599978"/>
              <a:gd name="connsiteY3" fmla="*/ 2338307 h 3583732"/>
              <a:gd name="connsiteX4" fmla="*/ 195247 w 1599978"/>
              <a:gd name="connsiteY4" fmla="*/ 2669013 h 3583732"/>
              <a:gd name="connsiteX5" fmla="*/ 42656 w 1599978"/>
              <a:gd name="connsiteY5" fmla="*/ 3583732 h 3583732"/>
              <a:gd name="connsiteX0" fmla="*/ 0 w 1599345"/>
              <a:gd name="connsiteY0" fmla="*/ 0 h 3583732"/>
              <a:gd name="connsiteX1" fmla="*/ 115570 w 1599345"/>
              <a:gd name="connsiteY1" fmla="*/ 1755408 h 3583732"/>
              <a:gd name="connsiteX2" fmla="*/ 1021794 w 1599345"/>
              <a:gd name="connsiteY2" fmla="*/ 2122609 h 3583732"/>
              <a:gd name="connsiteX3" fmla="*/ 1594067 w 1599345"/>
              <a:gd name="connsiteY3" fmla="*/ 2338307 h 3583732"/>
              <a:gd name="connsiteX4" fmla="*/ 195247 w 1599345"/>
              <a:gd name="connsiteY4" fmla="*/ 2669013 h 3583732"/>
              <a:gd name="connsiteX5" fmla="*/ 42656 w 1599345"/>
              <a:gd name="connsiteY5" fmla="*/ 3583732 h 3583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9345" h="3583732">
                <a:moveTo>
                  <a:pt x="0" y="0"/>
                </a:moveTo>
                <a:cubicBezTo>
                  <a:pt x="90152" y="737315"/>
                  <a:pt x="-36597" y="1159177"/>
                  <a:pt x="115570" y="1755408"/>
                </a:cubicBezTo>
                <a:cubicBezTo>
                  <a:pt x="205269" y="2096640"/>
                  <a:pt x="813708" y="2040086"/>
                  <a:pt x="1021794" y="2122609"/>
                </a:cubicBezTo>
                <a:cubicBezTo>
                  <a:pt x="1229880" y="2205132"/>
                  <a:pt x="1651225" y="2234704"/>
                  <a:pt x="1594067" y="2338307"/>
                </a:cubicBezTo>
                <a:cubicBezTo>
                  <a:pt x="1536909" y="2441911"/>
                  <a:pt x="252424" y="2489139"/>
                  <a:pt x="195247" y="2669013"/>
                </a:cubicBezTo>
                <a:cubicBezTo>
                  <a:pt x="138070" y="2848887"/>
                  <a:pt x="-61091" y="3435511"/>
                  <a:pt x="42656" y="3583732"/>
                </a:cubicBezTo>
              </a:path>
            </a:pathLst>
          </a:custGeom>
          <a:ln w="38100">
            <a:solidFill>
              <a:srgbClr val="86B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Freihandform 21"/>
          <p:cNvSpPr/>
          <p:nvPr/>
        </p:nvSpPr>
        <p:spPr>
          <a:xfrm>
            <a:off x="3455876" y="1470025"/>
            <a:ext cx="1614112" cy="3581977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  <a:gd name="connsiteX0" fmla="*/ 1159099 w 1313646"/>
              <a:gd name="connsiteY0" fmla="*/ 0 h 3593206"/>
              <a:gd name="connsiteX1" fmla="*/ 1120463 w 1313646"/>
              <a:gd name="connsiteY1" fmla="*/ 2575776 h 3593206"/>
              <a:gd name="connsiteX2" fmla="*/ 0 w 1313646"/>
              <a:gd name="connsiteY2" fmla="*/ 3593206 h 3593206"/>
              <a:gd name="connsiteX0" fmla="*/ 721217 w 811369"/>
              <a:gd name="connsiteY0" fmla="*/ 0 h 3593206"/>
              <a:gd name="connsiteX1" fmla="*/ 682581 w 811369"/>
              <a:gd name="connsiteY1" fmla="*/ 2575776 h 3593206"/>
              <a:gd name="connsiteX2" fmla="*/ 0 w 811369"/>
              <a:gd name="connsiteY2" fmla="*/ 3593206 h 3593206"/>
              <a:gd name="connsiteX0" fmla="*/ 0 w 984559"/>
              <a:gd name="connsiteY0" fmla="*/ 0 h 3607483"/>
              <a:gd name="connsiteX1" fmla="*/ 941418 w 984559"/>
              <a:gd name="connsiteY1" fmla="*/ 2590053 h 3607483"/>
              <a:gd name="connsiteX2" fmla="*/ 258837 w 984559"/>
              <a:gd name="connsiteY2" fmla="*/ 3607483 h 3607483"/>
              <a:gd name="connsiteX0" fmla="*/ 207223 w 631339"/>
              <a:gd name="connsiteY0" fmla="*/ 0 h 3607483"/>
              <a:gd name="connsiteX1" fmla="*/ 43140 w 631339"/>
              <a:gd name="connsiteY1" fmla="*/ 2671274 h 3607483"/>
              <a:gd name="connsiteX2" fmla="*/ 466060 w 631339"/>
              <a:gd name="connsiteY2" fmla="*/ 3607483 h 3607483"/>
              <a:gd name="connsiteX0" fmla="*/ 316250 w 1394532"/>
              <a:gd name="connsiteY0" fmla="*/ 0 h 3577384"/>
              <a:gd name="connsiteX1" fmla="*/ 152167 w 1394532"/>
              <a:gd name="connsiteY1" fmla="*/ 2671274 h 3577384"/>
              <a:gd name="connsiteX2" fmla="*/ 1229253 w 1394532"/>
              <a:gd name="connsiteY2" fmla="*/ 3577384 h 3577384"/>
              <a:gd name="connsiteX0" fmla="*/ 316250 w 1229253"/>
              <a:gd name="connsiteY0" fmla="*/ 0 h 3577384"/>
              <a:gd name="connsiteX1" fmla="*/ 152167 w 1229253"/>
              <a:gd name="connsiteY1" fmla="*/ 2671274 h 3577384"/>
              <a:gd name="connsiteX2" fmla="*/ 761066 w 1229253"/>
              <a:gd name="connsiteY2" fmla="*/ 3236727 h 3577384"/>
              <a:gd name="connsiteX3" fmla="*/ 1229253 w 1229253"/>
              <a:gd name="connsiteY3" fmla="*/ 3577384 h 3577384"/>
              <a:gd name="connsiteX0" fmla="*/ 316250 w 1335727"/>
              <a:gd name="connsiteY0" fmla="*/ 0 h 3577384"/>
              <a:gd name="connsiteX1" fmla="*/ 152167 w 1335727"/>
              <a:gd name="connsiteY1" fmla="*/ 2671274 h 3577384"/>
              <a:gd name="connsiteX2" fmla="*/ 1156213 w 1335727"/>
              <a:gd name="connsiteY2" fmla="*/ 3394864 h 3577384"/>
              <a:gd name="connsiteX3" fmla="*/ 1229253 w 1335727"/>
              <a:gd name="connsiteY3" fmla="*/ 3577384 h 3577384"/>
              <a:gd name="connsiteX0" fmla="*/ 83266 w 1004816"/>
              <a:gd name="connsiteY0" fmla="*/ 0 h 3577384"/>
              <a:gd name="connsiteX1" fmla="*/ 46317 w 1004816"/>
              <a:gd name="connsiteY1" fmla="*/ 2556373 h 3577384"/>
              <a:gd name="connsiteX2" fmla="*/ 923229 w 1004816"/>
              <a:gd name="connsiteY2" fmla="*/ 3394864 h 3577384"/>
              <a:gd name="connsiteX3" fmla="*/ 996269 w 1004816"/>
              <a:gd name="connsiteY3" fmla="*/ 3577384 h 3577384"/>
              <a:gd name="connsiteX0" fmla="*/ 83266 w 1118366"/>
              <a:gd name="connsiteY0" fmla="*/ 0 h 3577384"/>
              <a:gd name="connsiteX1" fmla="*/ 46317 w 1118366"/>
              <a:gd name="connsiteY1" fmla="*/ 2556373 h 3577384"/>
              <a:gd name="connsiteX2" fmla="*/ 1063438 w 1118366"/>
              <a:gd name="connsiteY2" fmla="*/ 3355975 h 3577384"/>
              <a:gd name="connsiteX3" fmla="*/ 996269 w 1118366"/>
              <a:gd name="connsiteY3" fmla="*/ 3577384 h 3577384"/>
              <a:gd name="connsiteX0" fmla="*/ 83266 w 1099311"/>
              <a:gd name="connsiteY0" fmla="*/ 0 h 3577384"/>
              <a:gd name="connsiteX1" fmla="*/ 46317 w 1099311"/>
              <a:gd name="connsiteY1" fmla="*/ 2556373 h 3577384"/>
              <a:gd name="connsiteX2" fmla="*/ 1063438 w 1099311"/>
              <a:gd name="connsiteY2" fmla="*/ 3355975 h 3577384"/>
              <a:gd name="connsiteX3" fmla="*/ 799384 w 1099311"/>
              <a:gd name="connsiteY3" fmla="*/ 3545641 h 3577384"/>
              <a:gd name="connsiteX4" fmla="*/ 996269 w 1099311"/>
              <a:gd name="connsiteY4" fmla="*/ 3577384 h 3577384"/>
              <a:gd name="connsiteX0" fmla="*/ 0 w 1117654"/>
              <a:gd name="connsiteY0" fmla="*/ 0 h 3590081"/>
              <a:gd name="connsiteX1" fmla="*/ 64660 w 1117654"/>
              <a:gd name="connsiteY1" fmla="*/ 2569070 h 3590081"/>
              <a:gd name="connsiteX2" fmla="*/ 1081781 w 1117654"/>
              <a:gd name="connsiteY2" fmla="*/ 3368672 h 3590081"/>
              <a:gd name="connsiteX3" fmla="*/ 817727 w 1117654"/>
              <a:gd name="connsiteY3" fmla="*/ 3558338 h 3590081"/>
              <a:gd name="connsiteX4" fmla="*/ 1014612 w 1117654"/>
              <a:gd name="connsiteY4" fmla="*/ 3590081 h 3590081"/>
              <a:gd name="connsiteX0" fmla="*/ 0 w 1117654"/>
              <a:gd name="connsiteY0" fmla="*/ 0 h 3590081"/>
              <a:gd name="connsiteX1" fmla="*/ 115515 w 1117654"/>
              <a:gd name="connsiteY1" fmla="*/ 1908221 h 3590081"/>
              <a:gd name="connsiteX2" fmla="*/ 1081781 w 1117654"/>
              <a:gd name="connsiteY2" fmla="*/ 3368672 h 3590081"/>
              <a:gd name="connsiteX3" fmla="*/ 817727 w 1117654"/>
              <a:gd name="connsiteY3" fmla="*/ 3558338 h 3590081"/>
              <a:gd name="connsiteX4" fmla="*/ 1014612 w 1117654"/>
              <a:gd name="connsiteY4" fmla="*/ 3590081 h 3590081"/>
              <a:gd name="connsiteX0" fmla="*/ 0 w 1117654"/>
              <a:gd name="connsiteY0" fmla="*/ 0 h 3590081"/>
              <a:gd name="connsiteX1" fmla="*/ 115515 w 1117654"/>
              <a:gd name="connsiteY1" fmla="*/ 1908221 h 3590081"/>
              <a:gd name="connsiteX2" fmla="*/ 245954 w 1117654"/>
              <a:gd name="connsiteY2" fmla="*/ 2275940 h 3590081"/>
              <a:gd name="connsiteX3" fmla="*/ 1081781 w 1117654"/>
              <a:gd name="connsiteY3" fmla="*/ 3368672 h 3590081"/>
              <a:gd name="connsiteX4" fmla="*/ 817727 w 1117654"/>
              <a:gd name="connsiteY4" fmla="*/ 3558338 h 3590081"/>
              <a:gd name="connsiteX5" fmla="*/ 1014612 w 1117654"/>
              <a:gd name="connsiteY5" fmla="*/ 3590081 h 3590081"/>
              <a:gd name="connsiteX0" fmla="*/ 0 w 1364360"/>
              <a:gd name="connsiteY0" fmla="*/ 0 h 3590081"/>
              <a:gd name="connsiteX1" fmla="*/ 115515 w 1364360"/>
              <a:gd name="connsiteY1" fmla="*/ 1908221 h 3590081"/>
              <a:gd name="connsiteX2" fmla="*/ 1364089 w 1364360"/>
              <a:gd name="connsiteY2" fmla="*/ 2250546 h 3590081"/>
              <a:gd name="connsiteX3" fmla="*/ 245954 w 1364360"/>
              <a:gd name="connsiteY3" fmla="*/ 2275940 h 3590081"/>
              <a:gd name="connsiteX4" fmla="*/ 1081781 w 1364360"/>
              <a:gd name="connsiteY4" fmla="*/ 3368672 h 3590081"/>
              <a:gd name="connsiteX5" fmla="*/ 817727 w 1364360"/>
              <a:gd name="connsiteY5" fmla="*/ 3558338 h 3590081"/>
              <a:gd name="connsiteX6" fmla="*/ 1014612 w 1364360"/>
              <a:gd name="connsiteY6" fmla="*/ 3590081 h 3590081"/>
              <a:gd name="connsiteX0" fmla="*/ 0 w 1364350"/>
              <a:gd name="connsiteY0" fmla="*/ 0 h 3590081"/>
              <a:gd name="connsiteX1" fmla="*/ 115515 w 1364350"/>
              <a:gd name="connsiteY1" fmla="*/ 1908221 h 3590081"/>
              <a:gd name="connsiteX2" fmla="*/ 1364089 w 1364350"/>
              <a:gd name="connsiteY2" fmla="*/ 2250546 h 3590081"/>
              <a:gd name="connsiteX3" fmla="*/ 195247 w 1364350"/>
              <a:gd name="connsiteY3" fmla="*/ 2669013 h 3590081"/>
              <a:gd name="connsiteX4" fmla="*/ 1081781 w 1364350"/>
              <a:gd name="connsiteY4" fmla="*/ 3368672 h 3590081"/>
              <a:gd name="connsiteX5" fmla="*/ 817727 w 1364350"/>
              <a:gd name="connsiteY5" fmla="*/ 3558338 h 3590081"/>
              <a:gd name="connsiteX6" fmla="*/ 1014612 w 1364350"/>
              <a:gd name="connsiteY6" fmla="*/ 3590081 h 3590081"/>
              <a:gd name="connsiteX0" fmla="*/ 0 w 1364350"/>
              <a:gd name="connsiteY0" fmla="*/ 0 h 3590081"/>
              <a:gd name="connsiteX1" fmla="*/ 115570 w 1364350"/>
              <a:gd name="connsiteY1" fmla="*/ 1755408 h 3590081"/>
              <a:gd name="connsiteX2" fmla="*/ 1364089 w 1364350"/>
              <a:gd name="connsiteY2" fmla="*/ 2250546 h 3590081"/>
              <a:gd name="connsiteX3" fmla="*/ 195247 w 1364350"/>
              <a:gd name="connsiteY3" fmla="*/ 2669013 h 3590081"/>
              <a:gd name="connsiteX4" fmla="*/ 1081781 w 1364350"/>
              <a:gd name="connsiteY4" fmla="*/ 3368672 h 3590081"/>
              <a:gd name="connsiteX5" fmla="*/ 817727 w 1364350"/>
              <a:gd name="connsiteY5" fmla="*/ 3558338 h 3590081"/>
              <a:gd name="connsiteX6" fmla="*/ 1014612 w 1364350"/>
              <a:gd name="connsiteY6" fmla="*/ 3590081 h 3590081"/>
              <a:gd name="connsiteX0" fmla="*/ 4282 w 1368679"/>
              <a:gd name="connsiteY0" fmla="*/ 0 h 3606572"/>
              <a:gd name="connsiteX1" fmla="*/ 119852 w 1368679"/>
              <a:gd name="connsiteY1" fmla="*/ 1755408 h 3606572"/>
              <a:gd name="connsiteX2" fmla="*/ 1368371 w 1368679"/>
              <a:gd name="connsiteY2" fmla="*/ 2250546 h 3606572"/>
              <a:gd name="connsiteX3" fmla="*/ 199529 w 1368679"/>
              <a:gd name="connsiteY3" fmla="*/ 2669013 h 3606572"/>
              <a:gd name="connsiteX4" fmla="*/ 46938 w 1368679"/>
              <a:gd name="connsiteY4" fmla="*/ 3583732 h 3606572"/>
              <a:gd name="connsiteX5" fmla="*/ 1086063 w 1368679"/>
              <a:gd name="connsiteY5" fmla="*/ 3368672 h 3606572"/>
              <a:gd name="connsiteX6" fmla="*/ 822009 w 1368679"/>
              <a:gd name="connsiteY6" fmla="*/ 3558338 h 3606572"/>
              <a:gd name="connsiteX7" fmla="*/ 1018894 w 1368679"/>
              <a:gd name="connsiteY7" fmla="*/ 3590081 h 3606572"/>
              <a:gd name="connsiteX0" fmla="*/ 0 w 1364397"/>
              <a:gd name="connsiteY0" fmla="*/ 0 h 3643414"/>
              <a:gd name="connsiteX1" fmla="*/ 115570 w 1364397"/>
              <a:gd name="connsiteY1" fmla="*/ 1755408 h 3643414"/>
              <a:gd name="connsiteX2" fmla="*/ 1364089 w 1364397"/>
              <a:gd name="connsiteY2" fmla="*/ 2250546 h 3643414"/>
              <a:gd name="connsiteX3" fmla="*/ 195247 w 1364397"/>
              <a:gd name="connsiteY3" fmla="*/ 2669013 h 3643414"/>
              <a:gd name="connsiteX4" fmla="*/ 42656 w 1364397"/>
              <a:gd name="connsiteY4" fmla="*/ 3583732 h 3643414"/>
              <a:gd name="connsiteX5" fmla="*/ 817727 w 1364397"/>
              <a:gd name="connsiteY5" fmla="*/ 3558338 h 3643414"/>
              <a:gd name="connsiteX6" fmla="*/ 1014612 w 1364397"/>
              <a:gd name="connsiteY6" fmla="*/ 3590081 h 3643414"/>
              <a:gd name="connsiteX0" fmla="*/ 0 w 1364397"/>
              <a:gd name="connsiteY0" fmla="*/ 0 h 3643414"/>
              <a:gd name="connsiteX1" fmla="*/ 115570 w 1364397"/>
              <a:gd name="connsiteY1" fmla="*/ 1755408 h 3643414"/>
              <a:gd name="connsiteX2" fmla="*/ 1364089 w 1364397"/>
              <a:gd name="connsiteY2" fmla="*/ 2250546 h 3643414"/>
              <a:gd name="connsiteX3" fmla="*/ 195247 w 1364397"/>
              <a:gd name="connsiteY3" fmla="*/ 2669013 h 3643414"/>
              <a:gd name="connsiteX4" fmla="*/ 42656 w 1364397"/>
              <a:gd name="connsiteY4" fmla="*/ 3583732 h 3643414"/>
              <a:gd name="connsiteX5" fmla="*/ 817727 w 1364397"/>
              <a:gd name="connsiteY5" fmla="*/ 3558338 h 3643414"/>
              <a:gd name="connsiteX0" fmla="*/ 0 w 1364397"/>
              <a:gd name="connsiteY0" fmla="*/ 0 h 3583732"/>
              <a:gd name="connsiteX1" fmla="*/ 115570 w 1364397"/>
              <a:gd name="connsiteY1" fmla="*/ 1755408 h 3583732"/>
              <a:gd name="connsiteX2" fmla="*/ 1364089 w 1364397"/>
              <a:gd name="connsiteY2" fmla="*/ 2250546 h 3583732"/>
              <a:gd name="connsiteX3" fmla="*/ 195247 w 1364397"/>
              <a:gd name="connsiteY3" fmla="*/ 2669013 h 3583732"/>
              <a:gd name="connsiteX4" fmla="*/ 42656 w 1364397"/>
              <a:gd name="connsiteY4" fmla="*/ 3583732 h 3583732"/>
              <a:gd name="connsiteX0" fmla="*/ 0 w 1367510"/>
              <a:gd name="connsiteY0" fmla="*/ 0 h 3583732"/>
              <a:gd name="connsiteX1" fmla="*/ 115570 w 1367510"/>
              <a:gd name="connsiteY1" fmla="*/ 1755408 h 3583732"/>
              <a:gd name="connsiteX2" fmla="*/ 538193 w 1367510"/>
              <a:gd name="connsiteY2" fmla="*/ 2047392 h 3583732"/>
              <a:gd name="connsiteX3" fmla="*/ 1364089 w 1367510"/>
              <a:gd name="connsiteY3" fmla="*/ 2250546 h 3583732"/>
              <a:gd name="connsiteX4" fmla="*/ 195247 w 1367510"/>
              <a:gd name="connsiteY4" fmla="*/ 2669013 h 3583732"/>
              <a:gd name="connsiteX5" fmla="*/ 42656 w 1367510"/>
              <a:gd name="connsiteY5" fmla="*/ 3583732 h 3583732"/>
              <a:gd name="connsiteX0" fmla="*/ 0 w 1376875"/>
              <a:gd name="connsiteY0" fmla="*/ 0 h 3583732"/>
              <a:gd name="connsiteX1" fmla="*/ 115570 w 1376875"/>
              <a:gd name="connsiteY1" fmla="*/ 1755408 h 3583732"/>
              <a:gd name="connsiteX2" fmla="*/ 1072106 w 1376875"/>
              <a:gd name="connsiteY2" fmla="*/ 2059608 h 3583732"/>
              <a:gd name="connsiteX3" fmla="*/ 1364089 w 1376875"/>
              <a:gd name="connsiteY3" fmla="*/ 2250546 h 3583732"/>
              <a:gd name="connsiteX4" fmla="*/ 195247 w 1376875"/>
              <a:gd name="connsiteY4" fmla="*/ 2669013 h 3583732"/>
              <a:gd name="connsiteX5" fmla="*/ 42656 w 1376875"/>
              <a:gd name="connsiteY5" fmla="*/ 3583732 h 3583732"/>
              <a:gd name="connsiteX0" fmla="*/ 0 w 1308240"/>
              <a:gd name="connsiteY0" fmla="*/ 0 h 3583732"/>
              <a:gd name="connsiteX1" fmla="*/ 115570 w 1308240"/>
              <a:gd name="connsiteY1" fmla="*/ 1755408 h 3583732"/>
              <a:gd name="connsiteX2" fmla="*/ 1072106 w 1308240"/>
              <a:gd name="connsiteY2" fmla="*/ 2059608 h 3583732"/>
              <a:gd name="connsiteX3" fmla="*/ 1288505 w 1308240"/>
              <a:gd name="connsiteY3" fmla="*/ 2503957 h 3583732"/>
              <a:gd name="connsiteX4" fmla="*/ 195247 w 1308240"/>
              <a:gd name="connsiteY4" fmla="*/ 2669013 h 3583732"/>
              <a:gd name="connsiteX5" fmla="*/ 42656 w 1308240"/>
              <a:gd name="connsiteY5" fmla="*/ 3583732 h 3583732"/>
              <a:gd name="connsiteX0" fmla="*/ 0 w 1599978"/>
              <a:gd name="connsiteY0" fmla="*/ 0 h 3583732"/>
              <a:gd name="connsiteX1" fmla="*/ 115570 w 1599978"/>
              <a:gd name="connsiteY1" fmla="*/ 1755408 h 3583732"/>
              <a:gd name="connsiteX2" fmla="*/ 1072106 w 1599978"/>
              <a:gd name="connsiteY2" fmla="*/ 2059608 h 3583732"/>
              <a:gd name="connsiteX3" fmla="*/ 1594067 w 1599978"/>
              <a:gd name="connsiteY3" fmla="*/ 2338307 h 3583732"/>
              <a:gd name="connsiteX4" fmla="*/ 195247 w 1599978"/>
              <a:gd name="connsiteY4" fmla="*/ 2669013 h 3583732"/>
              <a:gd name="connsiteX5" fmla="*/ 42656 w 1599978"/>
              <a:gd name="connsiteY5" fmla="*/ 3583732 h 3583732"/>
              <a:gd name="connsiteX0" fmla="*/ 0 w 1599345"/>
              <a:gd name="connsiteY0" fmla="*/ 0 h 3583732"/>
              <a:gd name="connsiteX1" fmla="*/ 115570 w 1599345"/>
              <a:gd name="connsiteY1" fmla="*/ 1755408 h 3583732"/>
              <a:gd name="connsiteX2" fmla="*/ 1021794 w 1599345"/>
              <a:gd name="connsiteY2" fmla="*/ 2122609 h 3583732"/>
              <a:gd name="connsiteX3" fmla="*/ 1594067 w 1599345"/>
              <a:gd name="connsiteY3" fmla="*/ 2338307 h 3583732"/>
              <a:gd name="connsiteX4" fmla="*/ 195247 w 1599345"/>
              <a:gd name="connsiteY4" fmla="*/ 2669013 h 3583732"/>
              <a:gd name="connsiteX5" fmla="*/ 42656 w 1599345"/>
              <a:gd name="connsiteY5" fmla="*/ 3583732 h 3583732"/>
              <a:gd name="connsiteX0" fmla="*/ 0 w 1599345"/>
              <a:gd name="connsiteY0" fmla="*/ 0 h 3760647"/>
              <a:gd name="connsiteX1" fmla="*/ 115570 w 1599345"/>
              <a:gd name="connsiteY1" fmla="*/ 1755408 h 3760647"/>
              <a:gd name="connsiteX2" fmla="*/ 1021794 w 1599345"/>
              <a:gd name="connsiteY2" fmla="*/ 2122609 h 3760647"/>
              <a:gd name="connsiteX3" fmla="*/ 1594067 w 1599345"/>
              <a:gd name="connsiteY3" fmla="*/ 2338307 h 3760647"/>
              <a:gd name="connsiteX4" fmla="*/ 195247 w 1599345"/>
              <a:gd name="connsiteY4" fmla="*/ 2669013 h 3760647"/>
              <a:gd name="connsiteX5" fmla="*/ 1046436 w 1599345"/>
              <a:gd name="connsiteY5" fmla="*/ 3760647 h 3760647"/>
              <a:gd name="connsiteX0" fmla="*/ 0 w 1599345"/>
              <a:gd name="connsiteY0" fmla="*/ 0 h 3760647"/>
              <a:gd name="connsiteX1" fmla="*/ 115570 w 1599345"/>
              <a:gd name="connsiteY1" fmla="*/ 1755408 h 3760647"/>
              <a:gd name="connsiteX2" fmla="*/ 1021794 w 1599345"/>
              <a:gd name="connsiteY2" fmla="*/ 2122609 h 3760647"/>
              <a:gd name="connsiteX3" fmla="*/ 1594067 w 1599345"/>
              <a:gd name="connsiteY3" fmla="*/ 2338307 h 3760647"/>
              <a:gd name="connsiteX4" fmla="*/ 195247 w 1599345"/>
              <a:gd name="connsiteY4" fmla="*/ 2669013 h 3760647"/>
              <a:gd name="connsiteX5" fmla="*/ 512997 w 1599345"/>
              <a:gd name="connsiteY5" fmla="*/ 3164729 h 3760647"/>
              <a:gd name="connsiteX6" fmla="*/ 1046436 w 1599345"/>
              <a:gd name="connsiteY6" fmla="*/ 3760647 h 3760647"/>
              <a:gd name="connsiteX0" fmla="*/ 0 w 1599345"/>
              <a:gd name="connsiteY0" fmla="*/ 0 h 3760647"/>
              <a:gd name="connsiteX1" fmla="*/ 115570 w 1599345"/>
              <a:gd name="connsiteY1" fmla="*/ 1755408 h 3760647"/>
              <a:gd name="connsiteX2" fmla="*/ 1021794 w 1599345"/>
              <a:gd name="connsiteY2" fmla="*/ 2122609 h 3760647"/>
              <a:gd name="connsiteX3" fmla="*/ 1594067 w 1599345"/>
              <a:gd name="connsiteY3" fmla="*/ 2338307 h 3760647"/>
              <a:gd name="connsiteX4" fmla="*/ 195247 w 1599345"/>
              <a:gd name="connsiteY4" fmla="*/ 2669013 h 3760647"/>
              <a:gd name="connsiteX5" fmla="*/ 271822 w 1599345"/>
              <a:gd name="connsiteY5" fmla="*/ 3240166 h 3760647"/>
              <a:gd name="connsiteX6" fmla="*/ 1046436 w 1599345"/>
              <a:gd name="connsiteY6" fmla="*/ 3760647 h 3760647"/>
              <a:gd name="connsiteX0" fmla="*/ 0 w 1599345"/>
              <a:gd name="connsiteY0" fmla="*/ 0 h 3696277"/>
              <a:gd name="connsiteX1" fmla="*/ 115570 w 1599345"/>
              <a:gd name="connsiteY1" fmla="*/ 1755408 h 3696277"/>
              <a:gd name="connsiteX2" fmla="*/ 1021794 w 1599345"/>
              <a:gd name="connsiteY2" fmla="*/ 2122609 h 3696277"/>
              <a:gd name="connsiteX3" fmla="*/ 1594067 w 1599345"/>
              <a:gd name="connsiteY3" fmla="*/ 2338307 h 3696277"/>
              <a:gd name="connsiteX4" fmla="*/ 195247 w 1599345"/>
              <a:gd name="connsiteY4" fmla="*/ 2669013 h 3696277"/>
              <a:gd name="connsiteX5" fmla="*/ 271822 w 1599345"/>
              <a:gd name="connsiteY5" fmla="*/ 3240166 h 3696277"/>
              <a:gd name="connsiteX6" fmla="*/ 881740 w 1599345"/>
              <a:gd name="connsiteY6" fmla="*/ 3696277 h 3696277"/>
              <a:gd name="connsiteX0" fmla="*/ 0 w 1599345"/>
              <a:gd name="connsiteY0" fmla="*/ 0 h 3696277"/>
              <a:gd name="connsiteX1" fmla="*/ 115570 w 1599345"/>
              <a:gd name="connsiteY1" fmla="*/ 1755408 h 3696277"/>
              <a:gd name="connsiteX2" fmla="*/ 1021794 w 1599345"/>
              <a:gd name="connsiteY2" fmla="*/ 2122609 h 3696277"/>
              <a:gd name="connsiteX3" fmla="*/ 1594067 w 1599345"/>
              <a:gd name="connsiteY3" fmla="*/ 2338307 h 3696277"/>
              <a:gd name="connsiteX4" fmla="*/ 195247 w 1599345"/>
              <a:gd name="connsiteY4" fmla="*/ 2669013 h 3696277"/>
              <a:gd name="connsiteX5" fmla="*/ 271822 w 1599345"/>
              <a:gd name="connsiteY5" fmla="*/ 3240166 h 3696277"/>
              <a:gd name="connsiteX6" fmla="*/ 487585 w 1599345"/>
              <a:gd name="connsiteY6" fmla="*/ 3444064 h 3696277"/>
              <a:gd name="connsiteX7" fmla="*/ 881740 w 1599345"/>
              <a:gd name="connsiteY7" fmla="*/ 3696277 h 3696277"/>
              <a:gd name="connsiteX0" fmla="*/ 0 w 1599345"/>
              <a:gd name="connsiteY0" fmla="*/ 0 h 3696277"/>
              <a:gd name="connsiteX1" fmla="*/ 115570 w 1599345"/>
              <a:gd name="connsiteY1" fmla="*/ 1755408 h 3696277"/>
              <a:gd name="connsiteX2" fmla="*/ 1021794 w 1599345"/>
              <a:gd name="connsiteY2" fmla="*/ 2122609 h 3696277"/>
              <a:gd name="connsiteX3" fmla="*/ 1594067 w 1599345"/>
              <a:gd name="connsiteY3" fmla="*/ 2338307 h 3696277"/>
              <a:gd name="connsiteX4" fmla="*/ 195247 w 1599345"/>
              <a:gd name="connsiteY4" fmla="*/ 2669013 h 3696277"/>
              <a:gd name="connsiteX5" fmla="*/ 271822 w 1599345"/>
              <a:gd name="connsiteY5" fmla="*/ 3240166 h 3696277"/>
              <a:gd name="connsiteX6" fmla="*/ 741925 w 1599345"/>
              <a:gd name="connsiteY6" fmla="*/ 3417860 h 3696277"/>
              <a:gd name="connsiteX7" fmla="*/ 881740 w 1599345"/>
              <a:gd name="connsiteY7" fmla="*/ 3696277 h 3696277"/>
              <a:gd name="connsiteX0" fmla="*/ 0 w 1599345"/>
              <a:gd name="connsiteY0" fmla="*/ 0 h 3581134"/>
              <a:gd name="connsiteX1" fmla="*/ 115570 w 1599345"/>
              <a:gd name="connsiteY1" fmla="*/ 1755408 h 3581134"/>
              <a:gd name="connsiteX2" fmla="*/ 1021794 w 1599345"/>
              <a:gd name="connsiteY2" fmla="*/ 2122609 h 3581134"/>
              <a:gd name="connsiteX3" fmla="*/ 1594067 w 1599345"/>
              <a:gd name="connsiteY3" fmla="*/ 2338307 h 3581134"/>
              <a:gd name="connsiteX4" fmla="*/ 195247 w 1599345"/>
              <a:gd name="connsiteY4" fmla="*/ 2669013 h 3581134"/>
              <a:gd name="connsiteX5" fmla="*/ 271822 w 1599345"/>
              <a:gd name="connsiteY5" fmla="*/ 3240166 h 3581134"/>
              <a:gd name="connsiteX6" fmla="*/ 741925 w 1599345"/>
              <a:gd name="connsiteY6" fmla="*/ 3417860 h 3581134"/>
              <a:gd name="connsiteX7" fmla="*/ 1020321 w 1599345"/>
              <a:gd name="connsiteY7" fmla="*/ 3581134 h 3581134"/>
              <a:gd name="connsiteX0" fmla="*/ 0 w 1599345"/>
              <a:gd name="connsiteY0" fmla="*/ 0 h 3581134"/>
              <a:gd name="connsiteX1" fmla="*/ 115570 w 1599345"/>
              <a:gd name="connsiteY1" fmla="*/ 1755408 h 3581134"/>
              <a:gd name="connsiteX2" fmla="*/ 1021794 w 1599345"/>
              <a:gd name="connsiteY2" fmla="*/ 2122609 h 3581134"/>
              <a:gd name="connsiteX3" fmla="*/ 1594067 w 1599345"/>
              <a:gd name="connsiteY3" fmla="*/ 2338307 h 3581134"/>
              <a:gd name="connsiteX4" fmla="*/ 195247 w 1599345"/>
              <a:gd name="connsiteY4" fmla="*/ 2669013 h 3581134"/>
              <a:gd name="connsiteX5" fmla="*/ 231881 w 1599345"/>
              <a:gd name="connsiteY5" fmla="*/ 3158382 h 3581134"/>
              <a:gd name="connsiteX6" fmla="*/ 271822 w 1599345"/>
              <a:gd name="connsiteY6" fmla="*/ 3240166 h 3581134"/>
              <a:gd name="connsiteX7" fmla="*/ 741925 w 1599345"/>
              <a:gd name="connsiteY7" fmla="*/ 3417860 h 3581134"/>
              <a:gd name="connsiteX8" fmla="*/ 1020321 w 1599345"/>
              <a:gd name="connsiteY8" fmla="*/ 3581134 h 3581134"/>
              <a:gd name="connsiteX0" fmla="*/ 0 w 1599345"/>
              <a:gd name="connsiteY0" fmla="*/ 0 h 3581134"/>
              <a:gd name="connsiteX1" fmla="*/ 115570 w 1599345"/>
              <a:gd name="connsiteY1" fmla="*/ 1755408 h 3581134"/>
              <a:gd name="connsiteX2" fmla="*/ 1021794 w 1599345"/>
              <a:gd name="connsiteY2" fmla="*/ 2122609 h 3581134"/>
              <a:gd name="connsiteX3" fmla="*/ 1594067 w 1599345"/>
              <a:gd name="connsiteY3" fmla="*/ 2338307 h 3581134"/>
              <a:gd name="connsiteX4" fmla="*/ 195247 w 1599345"/>
              <a:gd name="connsiteY4" fmla="*/ 2669013 h 3581134"/>
              <a:gd name="connsiteX5" fmla="*/ 131929 w 1599345"/>
              <a:gd name="connsiteY5" fmla="*/ 3086218 h 3581134"/>
              <a:gd name="connsiteX6" fmla="*/ 271822 w 1599345"/>
              <a:gd name="connsiteY6" fmla="*/ 3240166 h 3581134"/>
              <a:gd name="connsiteX7" fmla="*/ 741925 w 1599345"/>
              <a:gd name="connsiteY7" fmla="*/ 3417860 h 3581134"/>
              <a:gd name="connsiteX8" fmla="*/ 1020321 w 1599345"/>
              <a:gd name="connsiteY8" fmla="*/ 3581134 h 3581134"/>
              <a:gd name="connsiteX0" fmla="*/ 0 w 1599345"/>
              <a:gd name="connsiteY0" fmla="*/ 0 h 3581134"/>
              <a:gd name="connsiteX1" fmla="*/ 115570 w 1599345"/>
              <a:gd name="connsiteY1" fmla="*/ 1755408 h 3581134"/>
              <a:gd name="connsiteX2" fmla="*/ 1021794 w 1599345"/>
              <a:gd name="connsiteY2" fmla="*/ 2122609 h 3581134"/>
              <a:gd name="connsiteX3" fmla="*/ 1594067 w 1599345"/>
              <a:gd name="connsiteY3" fmla="*/ 2338307 h 3581134"/>
              <a:gd name="connsiteX4" fmla="*/ 195247 w 1599345"/>
              <a:gd name="connsiteY4" fmla="*/ 2669013 h 3581134"/>
              <a:gd name="connsiteX5" fmla="*/ 131929 w 1599345"/>
              <a:gd name="connsiteY5" fmla="*/ 3086218 h 3581134"/>
              <a:gd name="connsiteX6" fmla="*/ 271822 w 1599345"/>
              <a:gd name="connsiteY6" fmla="*/ 3240166 h 3581134"/>
              <a:gd name="connsiteX7" fmla="*/ 828029 w 1599345"/>
              <a:gd name="connsiteY7" fmla="*/ 3407533 h 3581134"/>
              <a:gd name="connsiteX8" fmla="*/ 1020321 w 1599345"/>
              <a:gd name="connsiteY8" fmla="*/ 3581134 h 3581134"/>
              <a:gd name="connsiteX0" fmla="*/ 0 w 1614852"/>
              <a:gd name="connsiteY0" fmla="*/ 0 h 3581134"/>
              <a:gd name="connsiteX1" fmla="*/ 115570 w 1614852"/>
              <a:gd name="connsiteY1" fmla="*/ 1755408 h 3581134"/>
              <a:gd name="connsiteX2" fmla="*/ 1021794 w 1614852"/>
              <a:gd name="connsiteY2" fmla="*/ 2122609 h 3581134"/>
              <a:gd name="connsiteX3" fmla="*/ 1594067 w 1614852"/>
              <a:gd name="connsiteY3" fmla="*/ 2338307 h 3581134"/>
              <a:gd name="connsiteX4" fmla="*/ 257278 w 1614852"/>
              <a:gd name="connsiteY4" fmla="*/ 2616010 h 3581134"/>
              <a:gd name="connsiteX5" fmla="*/ 131929 w 1614852"/>
              <a:gd name="connsiteY5" fmla="*/ 3086218 h 3581134"/>
              <a:gd name="connsiteX6" fmla="*/ 271822 w 1614852"/>
              <a:gd name="connsiteY6" fmla="*/ 3240166 h 3581134"/>
              <a:gd name="connsiteX7" fmla="*/ 828029 w 1614852"/>
              <a:gd name="connsiteY7" fmla="*/ 3407533 h 3581134"/>
              <a:gd name="connsiteX8" fmla="*/ 1020321 w 1614852"/>
              <a:gd name="connsiteY8" fmla="*/ 3581134 h 358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4852" h="3581134">
                <a:moveTo>
                  <a:pt x="0" y="0"/>
                </a:moveTo>
                <a:cubicBezTo>
                  <a:pt x="90152" y="737315"/>
                  <a:pt x="-36597" y="1159177"/>
                  <a:pt x="115570" y="1755408"/>
                </a:cubicBezTo>
                <a:cubicBezTo>
                  <a:pt x="205269" y="2096640"/>
                  <a:pt x="813708" y="2040086"/>
                  <a:pt x="1021794" y="2122609"/>
                </a:cubicBezTo>
                <a:cubicBezTo>
                  <a:pt x="1229880" y="2205132"/>
                  <a:pt x="1721486" y="2256074"/>
                  <a:pt x="1594067" y="2338307"/>
                </a:cubicBezTo>
                <a:cubicBezTo>
                  <a:pt x="1466648" y="2420540"/>
                  <a:pt x="484309" y="2479331"/>
                  <a:pt x="257278" y="2616010"/>
                </a:cubicBezTo>
                <a:cubicBezTo>
                  <a:pt x="30247" y="2752689"/>
                  <a:pt x="119167" y="2991026"/>
                  <a:pt x="131929" y="3086218"/>
                </a:cubicBezTo>
                <a:cubicBezTo>
                  <a:pt x="144691" y="3181410"/>
                  <a:pt x="186815" y="3196920"/>
                  <a:pt x="271822" y="3240166"/>
                </a:cubicBezTo>
                <a:cubicBezTo>
                  <a:pt x="356829" y="3283412"/>
                  <a:pt x="726376" y="3331515"/>
                  <a:pt x="828029" y="3407533"/>
                </a:cubicBezTo>
                <a:cubicBezTo>
                  <a:pt x="929682" y="3483551"/>
                  <a:pt x="954629" y="3539099"/>
                  <a:pt x="1020321" y="3581134"/>
                </a:cubicBezTo>
              </a:path>
            </a:pathLst>
          </a:custGeom>
          <a:ln w="38100">
            <a:solidFill>
              <a:srgbClr val="6633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extfeld 1"/>
          <p:cNvSpPr txBox="1"/>
          <p:nvPr/>
        </p:nvSpPr>
        <p:spPr>
          <a:xfrm>
            <a:off x="3011488" y="6129300"/>
            <a:ext cx="2138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>
                <a:solidFill>
                  <a:srgbClr val="663300"/>
                </a:solidFill>
              </a:rPr>
              <a:t>r</a:t>
            </a:r>
            <a:r>
              <a:rPr lang="de-DE" sz="2000" dirty="0" err="1" smtClean="0">
                <a:solidFill>
                  <a:srgbClr val="663300"/>
                </a:solidFill>
              </a:rPr>
              <a:t>etrieved</a:t>
            </a:r>
            <a:r>
              <a:rPr lang="de-DE" sz="2000" dirty="0" smtClean="0">
                <a:solidFill>
                  <a:srgbClr val="663300"/>
                </a:solidFill>
              </a:rPr>
              <a:t> </a:t>
            </a:r>
            <a:r>
              <a:rPr lang="de-DE" sz="2000" dirty="0" err="1" smtClean="0">
                <a:solidFill>
                  <a:srgbClr val="663300"/>
                </a:solidFill>
              </a:rPr>
              <a:t>profile</a:t>
            </a:r>
            <a:endParaRPr lang="en-GB" sz="2000" dirty="0">
              <a:solidFill>
                <a:srgbClr val="6633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987824" y="5769260"/>
            <a:ext cx="2138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86B000"/>
                </a:solidFill>
              </a:rPr>
              <a:t>real </a:t>
            </a:r>
            <a:r>
              <a:rPr lang="de-DE" sz="2000" dirty="0" err="1" smtClean="0">
                <a:solidFill>
                  <a:srgbClr val="86B000"/>
                </a:solidFill>
              </a:rPr>
              <a:t>profile</a:t>
            </a:r>
            <a:endParaRPr lang="en-GB" sz="2000" dirty="0">
              <a:solidFill>
                <a:srgbClr val="86B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  <p:bldP spid="18" grpId="0"/>
      <p:bldP spid="19" grpId="0"/>
      <p:bldP spid="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-108520" y="274638"/>
            <a:ext cx="9397044" cy="569912"/>
          </a:xfrm>
        </p:spPr>
        <p:txBody>
          <a:bodyPr/>
          <a:lstStyle/>
          <a:p>
            <a:r>
              <a:rPr lang="en-GB" dirty="0" smtClean="0"/>
              <a:t>Example: Averaging Kernels for </a:t>
            </a:r>
            <a:r>
              <a:rPr lang="en-GB" dirty="0" smtClean="0"/>
              <a:t>airborne NO</a:t>
            </a:r>
            <a:r>
              <a:rPr lang="en-GB" baseline="-25000" dirty="0" smtClean="0"/>
              <a:t>2</a:t>
            </a:r>
            <a:r>
              <a:rPr lang="en-GB" dirty="0" smtClean="0"/>
              <a:t> measurements</a:t>
            </a:r>
            <a:endParaRPr lang="en-GB" dirty="0" smtClean="0"/>
          </a:p>
        </p:txBody>
      </p:sp>
      <p:sp>
        <p:nvSpPr>
          <p:cNvPr id="20483" name="Inhaltsplatzhalter 2"/>
          <p:cNvSpPr>
            <a:spLocks noGrp="1"/>
          </p:cNvSpPr>
          <p:nvPr>
            <p:ph idx="1"/>
          </p:nvPr>
        </p:nvSpPr>
        <p:spPr>
          <a:xfrm>
            <a:off x="5241925" y="1268760"/>
            <a:ext cx="3605213" cy="2365375"/>
          </a:xfrm>
        </p:spPr>
        <p:txBody>
          <a:bodyPr/>
          <a:lstStyle/>
          <a:p>
            <a:r>
              <a:rPr lang="en-GB" dirty="0" smtClean="0"/>
              <a:t>Aircraft flying successively at different altitudes (“missed approach”)</a:t>
            </a:r>
          </a:p>
          <a:p>
            <a:r>
              <a:rPr lang="en-GB" dirty="0" smtClean="0"/>
              <a:t>Very large sensitivity at flight altitude</a:t>
            </a:r>
          </a:p>
          <a:p>
            <a:r>
              <a:rPr lang="en-GB" dirty="0" smtClean="0"/>
              <a:t>Sharp and well separated averaging kernels </a:t>
            </a:r>
          </a:p>
          <a:p>
            <a:r>
              <a:rPr lang="en-GB" dirty="0" smtClean="0"/>
              <a:t>Large </a:t>
            </a:r>
            <a:r>
              <a:rPr lang="en-GB" b="1" dirty="0">
                <a:solidFill>
                  <a:schemeClr val="accent2"/>
                </a:solidFill>
              </a:rPr>
              <a:t>number of degrees of freedom (DOFS) </a:t>
            </a:r>
            <a:endParaRPr lang="en-GB" b="1" dirty="0" smtClean="0">
              <a:solidFill>
                <a:schemeClr val="accent2"/>
              </a:solidFill>
            </a:endParaRPr>
          </a:p>
          <a:p>
            <a:r>
              <a:rPr lang="en-GB" dirty="0" smtClean="0"/>
              <a:t>Good profile retrieval</a:t>
            </a:r>
            <a:endParaRPr lang="en-GB" dirty="0" smtClean="0"/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3B781D5-2148-4FD0-9069-E78A50ACA417}" type="slidenum">
              <a:rPr lang="de-DE" sz="1200" smtClean="0">
                <a:solidFill>
                  <a:schemeClr val="bg1"/>
                </a:solidFill>
              </a:rPr>
              <a:pPr eaLnBrk="1" hangingPunct="1"/>
              <a:t>22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22535" name="Textfeld 6"/>
          <p:cNvSpPr txBox="1">
            <a:spLocks noChangeArrowheads="1"/>
          </p:cNvSpPr>
          <p:nvPr/>
        </p:nvSpPr>
        <p:spPr bwMode="auto">
          <a:xfrm>
            <a:off x="7938" y="6219825"/>
            <a:ext cx="5387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 dirty="0" err="1" smtClean="0"/>
              <a:t>Baidar</a:t>
            </a:r>
            <a:r>
              <a:rPr lang="en-GB" sz="1200" dirty="0" smtClean="0"/>
              <a:t> et al., Atm. Meas. Tech., 2013</a:t>
            </a:r>
            <a:endParaRPr lang="en-GB" sz="1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4745"/>
            <a:ext cx="4793728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Averaging Kernels for </a:t>
            </a:r>
            <a:r>
              <a:rPr lang="en-GB" dirty="0" smtClean="0"/>
              <a:t>satellite CO</a:t>
            </a:r>
            <a:endParaRPr lang="en-GB" dirty="0" smtClean="0"/>
          </a:p>
        </p:txBody>
      </p:sp>
      <p:sp>
        <p:nvSpPr>
          <p:cNvPr id="20483" name="Inhaltsplatzhalter 2"/>
          <p:cNvSpPr>
            <a:spLocks noGrp="1"/>
          </p:cNvSpPr>
          <p:nvPr>
            <p:ph idx="1"/>
          </p:nvPr>
        </p:nvSpPr>
        <p:spPr>
          <a:xfrm>
            <a:off x="5241925" y="3760788"/>
            <a:ext cx="3605213" cy="2365375"/>
          </a:xfrm>
        </p:spPr>
        <p:txBody>
          <a:bodyPr/>
          <a:lstStyle/>
          <a:p>
            <a:r>
              <a:rPr lang="en-GB" dirty="0" smtClean="0"/>
              <a:t>Depending on spectral resolution and wavelength, the number of degrees of freedom (DOFS) varies, as well as the shape of the averaging kernels </a:t>
            </a:r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3B781D5-2148-4FD0-9069-E78A50ACA417}" type="slidenum">
              <a:rPr lang="de-DE" sz="1200" smtClean="0">
                <a:solidFill>
                  <a:schemeClr val="bg1"/>
                </a:solidFill>
              </a:rPr>
              <a:pPr eaLnBrk="1" hangingPunct="1"/>
              <a:t>23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876300"/>
            <a:ext cx="5099050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35"/>
          <a:stretch>
            <a:fillRect/>
          </a:stretch>
        </p:blipFill>
        <p:spPr bwMode="auto">
          <a:xfrm>
            <a:off x="5146675" y="865188"/>
            <a:ext cx="3106738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feld 6"/>
          <p:cNvSpPr txBox="1">
            <a:spLocks noChangeArrowheads="1"/>
          </p:cNvSpPr>
          <p:nvPr/>
        </p:nvSpPr>
        <p:spPr bwMode="auto">
          <a:xfrm>
            <a:off x="7938" y="6219825"/>
            <a:ext cx="5387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/>
              <a:t>George et al., Atmos. Chem. Phys., 9, 8317–8330, 2009</a:t>
            </a:r>
          </a:p>
        </p:txBody>
      </p:sp>
    </p:spTree>
    <p:extLst>
      <p:ext uri="{BB962C8B-B14F-4D97-AF65-F5344CB8AC3E}">
        <p14:creationId xmlns:p14="http://schemas.microsoft.com/office/powerpoint/2010/main" val="28808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9912"/>
          </a:xfrm>
        </p:spPr>
        <p:txBody>
          <a:bodyPr/>
          <a:lstStyle/>
          <a:p>
            <a:r>
              <a:rPr lang="en-GB" smtClean="0"/>
              <a:t>How do we get vertical resolution in nadir IR observations?</a:t>
            </a:r>
          </a:p>
        </p:txBody>
      </p:sp>
      <p:sp>
        <p:nvSpPr>
          <p:cNvPr id="24579" name="Inhaltsplatzhalter 2"/>
          <p:cNvSpPr>
            <a:spLocks noGrp="1"/>
          </p:cNvSpPr>
          <p:nvPr>
            <p:ph idx="1"/>
          </p:nvPr>
        </p:nvSpPr>
        <p:spPr>
          <a:xfrm>
            <a:off x="457200" y="1076325"/>
            <a:ext cx="8229600" cy="3813175"/>
          </a:xfrm>
        </p:spPr>
        <p:txBody>
          <a:bodyPr/>
          <a:lstStyle/>
          <a:p>
            <a:pPr>
              <a:buFontTx/>
              <a:buNone/>
            </a:pPr>
            <a:r>
              <a:rPr lang="en-GB" smtClean="0"/>
              <a:t>Thermal infrared measurements have intrinsic altitude information from</a:t>
            </a:r>
          </a:p>
          <a:p>
            <a:r>
              <a:rPr lang="en-GB" smtClean="0"/>
              <a:t>Pressure broadening</a:t>
            </a:r>
          </a:p>
          <a:p>
            <a:r>
              <a:rPr lang="en-GB" smtClean="0"/>
              <a:t>Temperature dependence of line strengths</a:t>
            </a:r>
          </a:p>
          <a:p>
            <a:r>
              <a:rPr lang="en-GB" smtClean="0"/>
              <a:t>Pressure shift</a:t>
            </a:r>
          </a:p>
          <a:p>
            <a:endParaRPr lang="en-GB" smtClean="0"/>
          </a:p>
          <a:p>
            <a:pPr>
              <a:buFontTx/>
              <a:buNone/>
            </a:pPr>
            <a:r>
              <a:rPr lang="en-GB" smtClean="0"/>
              <a:t>The amount of vertical information depends on</a:t>
            </a:r>
          </a:p>
          <a:p>
            <a:r>
              <a:rPr lang="en-GB" smtClean="0"/>
              <a:t>Spectral resolution of the measurement</a:t>
            </a:r>
          </a:p>
          <a:p>
            <a:r>
              <a:rPr lang="en-GB" smtClean="0"/>
              <a:t>Signal to noise ratio</a:t>
            </a:r>
          </a:p>
          <a:p>
            <a:r>
              <a:rPr lang="en-GB" smtClean="0"/>
              <a:t>The molecule</a:t>
            </a:r>
          </a:p>
          <a:p>
            <a:r>
              <a:rPr lang="en-GB" smtClean="0"/>
              <a:t>Thermal contrast</a:t>
            </a:r>
          </a:p>
          <a:p>
            <a:pPr>
              <a:buFontTx/>
              <a:buNone/>
            </a:pPr>
            <a:endParaRPr lang="en-GB" smtClean="0"/>
          </a:p>
        </p:txBody>
      </p:sp>
      <p:sp>
        <p:nvSpPr>
          <p:cNvPr id="2355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BEC54E-BFC9-48FE-9C6D-E40CEA0BACE1}" type="slidenum">
              <a:rPr lang="de-DE" sz="1200" smtClean="0">
                <a:solidFill>
                  <a:schemeClr val="bg1"/>
                </a:solidFill>
              </a:rPr>
              <a:pPr eaLnBrk="1" hangingPunct="1"/>
              <a:t>24</a:t>
            </a:fld>
            <a:endParaRPr lang="de-DE" sz="1200" smtClean="0">
              <a:solidFill>
                <a:schemeClr val="bg1"/>
              </a:solidFill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6215063" y="5948363"/>
            <a:ext cx="2519362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rot="5400000" flipH="1" flipV="1">
            <a:off x="5389563" y="5165725"/>
            <a:ext cx="1868488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ihandform 8"/>
          <p:cNvSpPr/>
          <p:nvPr/>
        </p:nvSpPr>
        <p:spPr>
          <a:xfrm>
            <a:off x="6438900" y="4443413"/>
            <a:ext cx="2176463" cy="1574800"/>
          </a:xfrm>
          <a:custGeom>
            <a:avLst/>
            <a:gdLst>
              <a:gd name="connsiteX0" fmla="*/ 0 w 2176529"/>
              <a:gd name="connsiteY0" fmla="*/ 1416675 h 1575515"/>
              <a:gd name="connsiteX1" fmla="*/ 605307 w 2176529"/>
              <a:gd name="connsiteY1" fmla="*/ 1378039 h 1575515"/>
              <a:gd name="connsiteX2" fmla="*/ 978794 w 2176529"/>
              <a:gd name="connsiteY2" fmla="*/ 231819 h 1575515"/>
              <a:gd name="connsiteX3" fmla="*/ 1133340 w 2176529"/>
              <a:gd name="connsiteY3" fmla="*/ 167425 h 1575515"/>
              <a:gd name="connsiteX4" fmla="*/ 1403797 w 2176529"/>
              <a:gd name="connsiteY4" fmla="*/ 1236371 h 1575515"/>
              <a:gd name="connsiteX5" fmla="*/ 1803042 w 2176529"/>
              <a:gd name="connsiteY5" fmla="*/ 1455312 h 1575515"/>
              <a:gd name="connsiteX6" fmla="*/ 2176529 w 2176529"/>
              <a:gd name="connsiteY6" fmla="*/ 1429554 h 1575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6529" h="1575515">
                <a:moveTo>
                  <a:pt x="0" y="1416675"/>
                </a:moveTo>
                <a:cubicBezTo>
                  <a:pt x="221087" y="1496095"/>
                  <a:pt x="442175" y="1575515"/>
                  <a:pt x="605307" y="1378039"/>
                </a:cubicBezTo>
                <a:cubicBezTo>
                  <a:pt x="768439" y="1180563"/>
                  <a:pt x="890789" y="433588"/>
                  <a:pt x="978794" y="231819"/>
                </a:cubicBezTo>
                <a:cubicBezTo>
                  <a:pt x="1066799" y="30050"/>
                  <a:pt x="1062506" y="0"/>
                  <a:pt x="1133340" y="167425"/>
                </a:cubicBezTo>
                <a:cubicBezTo>
                  <a:pt x="1204174" y="334850"/>
                  <a:pt x="1292180" y="1021723"/>
                  <a:pt x="1403797" y="1236371"/>
                </a:cubicBezTo>
                <a:cubicBezTo>
                  <a:pt x="1515414" y="1451019"/>
                  <a:pt x="1674253" y="1423115"/>
                  <a:pt x="1803042" y="1455312"/>
                </a:cubicBezTo>
                <a:cubicBezTo>
                  <a:pt x="1931831" y="1487509"/>
                  <a:pt x="2137892" y="1401650"/>
                  <a:pt x="2176529" y="1429554"/>
                </a:cubicBezTo>
              </a:path>
            </a:pathLst>
          </a:cu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Freihandform 9"/>
          <p:cNvSpPr/>
          <p:nvPr/>
        </p:nvSpPr>
        <p:spPr>
          <a:xfrm>
            <a:off x="6434138" y="4689475"/>
            <a:ext cx="2176462" cy="1319213"/>
          </a:xfrm>
          <a:custGeom>
            <a:avLst/>
            <a:gdLst>
              <a:gd name="connsiteX0" fmla="*/ 0 w 2176529"/>
              <a:gd name="connsiteY0" fmla="*/ 1416675 h 1575515"/>
              <a:gd name="connsiteX1" fmla="*/ 605307 w 2176529"/>
              <a:gd name="connsiteY1" fmla="*/ 1378039 h 1575515"/>
              <a:gd name="connsiteX2" fmla="*/ 978794 w 2176529"/>
              <a:gd name="connsiteY2" fmla="*/ 231819 h 1575515"/>
              <a:gd name="connsiteX3" fmla="*/ 1133340 w 2176529"/>
              <a:gd name="connsiteY3" fmla="*/ 167425 h 1575515"/>
              <a:gd name="connsiteX4" fmla="*/ 1403797 w 2176529"/>
              <a:gd name="connsiteY4" fmla="*/ 1236371 h 1575515"/>
              <a:gd name="connsiteX5" fmla="*/ 1803042 w 2176529"/>
              <a:gd name="connsiteY5" fmla="*/ 1455312 h 1575515"/>
              <a:gd name="connsiteX6" fmla="*/ 2176529 w 2176529"/>
              <a:gd name="connsiteY6" fmla="*/ 1429554 h 1575515"/>
              <a:gd name="connsiteX0" fmla="*/ 0 w 2176529"/>
              <a:gd name="connsiteY0" fmla="*/ 1417521 h 1576361"/>
              <a:gd name="connsiteX1" fmla="*/ 605307 w 2176529"/>
              <a:gd name="connsiteY1" fmla="*/ 1378885 h 1576361"/>
              <a:gd name="connsiteX2" fmla="*/ 978794 w 2176529"/>
              <a:gd name="connsiteY2" fmla="*/ 232665 h 1576361"/>
              <a:gd name="connsiteX3" fmla="*/ 1133340 w 2176529"/>
              <a:gd name="connsiteY3" fmla="*/ 168271 h 1576361"/>
              <a:gd name="connsiteX4" fmla="*/ 1606572 w 2176529"/>
              <a:gd name="connsiteY4" fmla="*/ 1242288 h 1576361"/>
              <a:gd name="connsiteX5" fmla="*/ 1803042 w 2176529"/>
              <a:gd name="connsiteY5" fmla="*/ 1456158 h 1576361"/>
              <a:gd name="connsiteX6" fmla="*/ 2176529 w 2176529"/>
              <a:gd name="connsiteY6" fmla="*/ 1430400 h 1576361"/>
              <a:gd name="connsiteX0" fmla="*/ 0 w 2176529"/>
              <a:gd name="connsiteY0" fmla="*/ 1417521 h 1576361"/>
              <a:gd name="connsiteX1" fmla="*/ 605307 w 2176529"/>
              <a:gd name="connsiteY1" fmla="*/ 1378885 h 1576361"/>
              <a:gd name="connsiteX2" fmla="*/ 978794 w 2176529"/>
              <a:gd name="connsiteY2" fmla="*/ 232665 h 1576361"/>
              <a:gd name="connsiteX3" fmla="*/ 1133340 w 2176529"/>
              <a:gd name="connsiteY3" fmla="*/ 168271 h 1576361"/>
              <a:gd name="connsiteX4" fmla="*/ 1606572 w 2176529"/>
              <a:gd name="connsiteY4" fmla="*/ 1242288 h 1576361"/>
              <a:gd name="connsiteX5" fmla="*/ 1971702 w 2176529"/>
              <a:gd name="connsiteY5" fmla="*/ 1461366 h 1576361"/>
              <a:gd name="connsiteX6" fmla="*/ 2176529 w 2176529"/>
              <a:gd name="connsiteY6" fmla="*/ 1430400 h 1576361"/>
              <a:gd name="connsiteX0" fmla="*/ 0 w 2176529"/>
              <a:gd name="connsiteY0" fmla="*/ 1417521 h 1585816"/>
              <a:gd name="connsiteX1" fmla="*/ 438156 w 2176529"/>
              <a:gd name="connsiteY1" fmla="*/ 1388340 h 1585816"/>
              <a:gd name="connsiteX2" fmla="*/ 978794 w 2176529"/>
              <a:gd name="connsiteY2" fmla="*/ 232665 h 1585816"/>
              <a:gd name="connsiteX3" fmla="*/ 1133340 w 2176529"/>
              <a:gd name="connsiteY3" fmla="*/ 168271 h 1585816"/>
              <a:gd name="connsiteX4" fmla="*/ 1606572 w 2176529"/>
              <a:gd name="connsiteY4" fmla="*/ 1242288 h 1585816"/>
              <a:gd name="connsiteX5" fmla="*/ 1971702 w 2176529"/>
              <a:gd name="connsiteY5" fmla="*/ 1461366 h 1585816"/>
              <a:gd name="connsiteX6" fmla="*/ 2176529 w 2176529"/>
              <a:gd name="connsiteY6" fmla="*/ 1430400 h 1585816"/>
              <a:gd name="connsiteX0" fmla="*/ 0 w 2176529"/>
              <a:gd name="connsiteY0" fmla="*/ 1367421 h 1535716"/>
              <a:gd name="connsiteX1" fmla="*/ 438156 w 2176529"/>
              <a:gd name="connsiteY1" fmla="*/ 1338240 h 1535716"/>
              <a:gd name="connsiteX2" fmla="*/ 978794 w 2176529"/>
              <a:gd name="connsiteY2" fmla="*/ 182565 h 1535716"/>
              <a:gd name="connsiteX3" fmla="*/ 1131903 w 2176529"/>
              <a:gd name="connsiteY3" fmla="*/ 242849 h 1535716"/>
              <a:gd name="connsiteX4" fmla="*/ 1606572 w 2176529"/>
              <a:gd name="connsiteY4" fmla="*/ 1192188 h 1535716"/>
              <a:gd name="connsiteX5" fmla="*/ 1971702 w 2176529"/>
              <a:gd name="connsiteY5" fmla="*/ 1411266 h 1535716"/>
              <a:gd name="connsiteX6" fmla="*/ 2176529 w 2176529"/>
              <a:gd name="connsiteY6" fmla="*/ 1380300 h 1535716"/>
              <a:gd name="connsiteX0" fmla="*/ 0 w 2176529"/>
              <a:gd name="connsiteY0" fmla="*/ 1270624 h 1416701"/>
              <a:gd name="connsiteX1" fmla="*/ 438156 w 2176529"/>
              <a:gd name="connsiteY1" fmla="*/ 1241443 h 1416701"/>
              <a:gd name="connsiteX2" fmla="*/ 949338 w 2176529"/>
              <a:gd name="connsiteY2" fmla="*/ 219078 h 1416701"/>
              <a:gd name="connsiteX3" fmla="*/ 1131903 w 2176529"/>
              <a:gd name="connsiteY3" fmla="*/ 146052 h 1416701"/>
              <a:gd name="connsiteX4" fmla="*/ 1606572 w 2176529"/>
              <a:gd name="connsiteY4" fmla="*/ 1095391 h 1416701"/>
              <a:gd name="connsiteX5" fmla="*/ 1971702 w 2176529"/>
              <a:gd name="connsiteY5" fmla="*/ 1314469 h 1416701"/>
              <a:gd name="connsiteX6" fmla="*/ 2176529 w 2176529"/>
              <a:gd name="connsiteY6" fmla="*/ 1283503 h 1416701"/>
              <a:gd name="connsiteX0" fmla="*/ 0 w 2176529"/>
              <a:gd name="connsiteY0" fmla="*/ 1215855 h 1361932"/>
              <a:gd name="connsiteX1" fmla="*/ 438156 w 2176529"/>
              <a:gd name="connsiteY1" fmla="*/ 1186674 h 1361932"/>
              <a:gd name="connsiteX2" fmla="*/ 949338 w 2176529"/>
              <a:gd name="connsiteY2" fmla="*/ 164309 h 1361932"/>
              <a:gd name="connsiteX3" fmla="*/ 1241442 w 2176529"/>
              <a:gd name="connsiteY3" fmla="*/ 200822 h 1361932"/>
              <a:gd name="connsiteX4" fmla="*/ 1606572 w 2176529"/>
              <a:gd name="connsiteY4" fmla="*/ 1040622 h 1361932"/>
              <a:gd name="connsiteX5" fmla="*/ 1971702 w 2176529"/>
              <a:gd name="connsiteY5" fmla="*/ 1259700 h 1361932"/>
              <a:gd name="connsiteX6" fmla="*/ 2176529 w 2176529"/>
              <a:gd name="connsiteY6" fmla="*/ 1228734 h 1361932"/>
              <a:gd name="connsiteX0" fmla="*/ 0 w 2176529"/>
              <a:gd name="connsiteY0" fmla="*/ 1179343 h 1319334"/>
              <a:gd name="connsiteX1" fmla="*/ 438156 w 2176529"/>
              <a:gd name="connsiteY1" fmla="*/ 1150162 h 1319334"/>
              <a:gd name="connsiteX2" fmla="*/ 876312 w 2176529"/>
              <a:gd name="connsiteY2" fmla="*/ 164309 h 1319334"/>
              <a:gd name="connsiteX3" fmla="*/ 1241442 w 2176529"/>
              <a:gd name="connsiteY3" fmla="*/ 164310 h 1319334"/>
              <a:gd name="connsiteX4" fmla="*/ 1606572 w 2176529"/>
              <a:gd name="connsiteY4" fmla="*/ 1004110 h 1319334"/>
              <a:gd name="connsiteX5" fmla="*/ 1971702 w 2176529"/>
              <a:gd name="connsiteY5" fmla="*/ 1223188 h 1319334"/>
              <a:gd name="connsiteX6" fmla="*/ 2176529 w 2176529"/>
              <a:gd name="connsiteY6" fmla="*/ 1192222 h 131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6529" h="1319334">
                <a:moveTo>
                  <a:pt x="0" y="1179343"/>
                </a:moveTo>
                <a:cubicBezTo>
                  <a:pt x="221087" y="1258763"/>
                  <a:pt x="292104" y="1319334"/>
                  <a:pt x="438156" y="1150162"/>
                </a:cubicBezTo>
                <a:cubicBezTo>
                  <a:pt x="584208" y="980990"/>
                  <a:pt x="742431" y="328618"/>
                  <a:pt x="876312" y="164309"/>
                </a:cubicBezTo>
                <a:cubicBezTo>
                  <a:pt x="1010193" y="0"/>
                  <a:pt x="1119732" y="24343"/>
                  <a:pt x="1241442" y="164310"/>
                </a:cubicBezTo>
                <a:cubicBezTo>
                  <a:pt x="1363152" y="304277"/>
                  <a:pt x="1484862" y="827630"/>
                  <a:pt x="1606572" y="1004110"/>
                </a:cubicBezTo>
                <a:cubicBezTo>
                  <a:pt x="1728282" y="1180590"/>
                  <a:pt x="1876709" y="1191836"/>
                  <a:pt x="1971702" y="1223188"/>
                </a:cubicBezTo>
                <a:cubicBezTo>
                  <a:pt x="2066695" y="1254540"/>
                  <a:pt x="2137892" y="1164318"/>
                  <a:pt x="2176529" y="1192222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7748588" y="4414838"/>
            <a:ext cx="116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b="1">
                <a:solidFill>
                  <a:schemeClr val="accent2"/>
                </a:solidFill>
              </a:rPr>
              <a:t>Low p</a:t>
            </a:r>
          </a:p>
          <a:p>
            <a:pPr eaLnBrk="1" hangingPunct="1"/>
            <a:r>
              <a:rPr lang="en-GB" b="1">
                <a:solidFill>
                  <a:srgbClr val="FF0000"/>
                </a:solidFill>
              </a:rPr>
              <a:t>High p</a:t>
            </a:r>
          </a:p>
        </p:txBody>
      </p: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6507163" y="5984875"/>
            <a:ext cx="2044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b="1"/>
              <a:t>wavenumber</a:t>
            </a: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 rot="-5400000">
            <a:off x="5060157" y="5012531"/>
            <a:ext cx="2044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b="1"/>
              <a:t>intensity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153988" y="274638"/>
            <a:ext cx="8763000" cy="569912"/>
          </a:xfrm>
        </p:spPr>
        <p:txBody>
          <a:bodyPr/>
          <a:lstStyle/>
          <a:p>
            <a:r>
              <a:rPr lang="en-GB" sz="2200" smtClean="0"/>
              <a:t>How do we get vertical resolution in nadir UV/vis observations?</a:t>
            </a:r>
          </a:p>
        </p:txBody>
      </p:sp>
      <p:sp>
        <p:nvSpPr>
          <p:cNvPr id="2457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69D220-18A3-4637-82ED-6676250B1AE6}" type="slidenum">
              <a:rPr lang="de-DE" sz="1200" smtClean="0">
                <a:solidFill>
                  <a:schemeClr val="bg1"/>
                </a:solidFill>
              </a:rPr>
              <a:pPr eaLnBrk="1" hangingPunct="1"/>
              <a:t>25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24581" name="Picture 1027" descr="methode_te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089025"/>
            <a:ext cx="144621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29" descr="methode_c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49663"/>
            <a:ext cx="145732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30" descr="methode_re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89025"/>
            <a:ext cx="1420813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031" descr="methode_l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8" y="1103313"/>
            <a:ext cx="1439862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 Box 1032"/>
          <p:cNvSpPr txBox="1">
            <a:spLocks noChangeArrowheads="1"/>
          </p:cNvSpPr>
          <p:nvPr/>
        </p:nvSpPr>
        <p:spPr bwMode="auto">
          <a:xfrm>
            <a:off x="4800600" y="3748088"/>
            <a:ext cx="36576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000" b="1"/>
              <a:t>Basic problem: 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/>
              <a:t>Nadir measurements contain stratospheric and tropospheric absorptions and in many cases no intrinsic vertical information</a:t>
            </a:r>
          </a:p>
        </p:txBody>
      </p:sp>
      <p:grpSp>
        <p:nvGrpSpPr>
          <p:cNvPr id="2" name="Group 1033"/>
          <p:cNvGrpSpPr>
            <a:grpSpLocks/>
          </p:cNvGrpSpPr>
          <p:nvPr/>
        </p:nvGrpSpPr>
        <p:grpSpPr bwMode="auto">
          <a:xfrm>
            <a:off x="2051050" y="3519488"/>
            <a:ext cx="2449513" cy="2663825"/>
            <a:chOff x="1292" y="2160"/>
            <a:chExt cx="1543" cy="1678"/>
          </a:xfrm>
        </p:grpSpPr>
        <p:sp>
          <p:nvSpPr>
            <p:cNvPr id="24590" name="Rectangle 1034"/>
            <p:cNvSpPr>
              <a:spLocks noChangeArrowheads="1"/>
            </p:cNvSpPr>
            <p:nvPr/>
          </p:nvSpPr>
          <p:spPr bwMode="auto">
            <a:xfrm>
              <a:off x="1292" y="2160"/>
              <a:ext cx="1543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4591" name="Picture 1035" descr="method_limb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2208"/>
              <a:ext cx="1340" cy="1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037"/>
          <p:cNvGrpSpPr>
            <a:grpSpLocks/>
          </p:cNvGrpSpPr>
          <p:nvPr/>
        </p:nvGrpSpPr>
        <p:grpSpPr bwMode="auto">
          <a:xfrm>
            <a:off x="6477000" y="1071563"/>
            <a:ext cx="2057400" cy="2357437"/>
            <a:chOff x="4080" y="576"/>
            <a:chExt cx="1296" cy="1485"/>
          </a:xfrm>
        </p:grpSpPr>
        <p:pic>
          <p:nvPicPr>
            <p:cNvPr id="24588" name="Picture 1028" descr="method_mode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8" y="576"/>
              <a:ext cx="918" cy="1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9" name="Text Box 1036"/>
            <p:cNvSpPr txBox="1">
              <a:spLocks noChangeArrowheads="1"/>
            </p:cNvSpPr>
            <p:nvPr/>
          </p:nvSpPr>
          <p:spPr bwMode="auto">
            <a:xfrm>
              <a:off x="4080" y="661"/>
              <a:ext cx="129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200" b="1"/>
                <a:t>Assimilated Stratosphere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4"/>
          <p:cNvSpPr>
            <a:spLocks noChangeArrowheads="1"/>
          </p:cNvSpPr>
          <p:nvPr/>
        </p:nvSpPr>
        <p:spPr bwMode="auto">
          <a:xfrm>
            <a:off x="107950" y="4797425"/>
            <a:ext cx="4387850" cy="215900"/>
          </a:xfrm>
          <a:prstGeom prst="rect">
            <a:avLst/>
          </a:prstGeom>
          <a:solidFill>
            <a:srgbClr val="99C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5603" name="Rectangle 43"/>
          <p:cNvSpPr>
            <a:spLocks noChangeArrowheads="1"/>
          </p:cNvSpPr>
          <p:nvPr/>
        </p:nvSpPr>
        <p:spPr bwMode="auto">
          <a:xfrm>
            <a:off x="107950" y="5387975"/>
            <a:ext cx="4387850" cy="504825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Clouds in UV/vis : Shielding Effect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3800" y="1219200"/>
            <a:ext cx="3835400" cy="4724400"/>
          </a:xfrm>
        </p:spPr>
        <p:txBody>
          <a:bodyPr/>
          <a:lstStyle/>
          <a:p>
            <a:r>
              <a:rPr lang="en-GB" dirty="0" smtClean="0"/>
              <a:t>the part of an absorber profile situated below a cloud is basically “hidden” from view for the satellite</a:t>
            </a:r>
          </a:p>
          <a:p>
            <a:r>
              <a:rPr lang="en-GB" dirty="0" smtClean="0"/>
              <a:t>only through thin clouds over reflecting surfaces, sensitivity towards the lower part of the profile is still relevant</a:t>
            </a:r>
          </a:p>
          <a:p>
            <a:r>
              <a:rPr lang="en-GB" dirty="0" smtClean="0"/>
              <a:t>the shielding effect is larger than expected from the geometrical size of the cloud because of its brightness </a:t>
            </a:r>
          </a:p>
        </p:txBody>
      </p:sp>
      <p:grpSp>
        <p:nvGrpSpPr>
          <p:cNvPr id="25606" name="Group 5"/>
          <p:cNvGrpSpPr>
            <a:grpSpLocks/>
          </p:cNvGrpSpPr>
          <p:nvPr/>
        </p:nvGrpSpPr>
        <p:grpSpPr bwMode="auto">
          <a:xfrm>
            <a:off x="395288" y="3429000"/>
            <a:ext cx="1439862" cy="647700"/>
            <a:chOff x="567" y="2160"/>
            <a:chExt cx="998" cy="408"/>
          </a:xfrm>
        </p:grpSpPr>
        <p:sp>
          <p:nvSpPr>
            <p:cNvPr id="25630" name="Oval 6"/>
            <p:cNvSpPr>
              <a:spLocks noChangeArrowheads="1"/>
            </p:cNvSpPr>
            <p:nvPr/>
          </p:nvSpPr>
          <p:spPr bwMode="auto">
            <a:xfrm>
              <a:off x="567" y="2341"/>
              <a:ext cx="998" cy="182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31" name="Oval 7"/>
            <p:cNvSpPr>
              <a:spLocks noChangeArrowheads="1"/>
            </p:cNvSpPr>
            <p:nvPr/>
          </p:nvSpPr>
          <p:spPr bwMode="auto">
            <a:xfrm>
              <a:off x="657" y="2251"/>
              <a:ext cx="589" cy="182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32" name="Oval 8"/>
            <p:cNvSpPr>
              <a:spLocks noChangeArrowheads="1"/>
            </p:cNvSpPr>
            <p:nvPr/>
          </p:nvSpPr>
          <p:spPr bwMode="auto">
            <a:xfrm>
              <a:off x="793" y="2160"/>
              <a:ext cx="318" cy="181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33" name="Oval 9"/>
            <p:cNvSpPr>
              <a:spLocks noChangeArrowheads="1"/>
            </p:cNvSpPr>
            <p:nvPr/>
          </p:nvSpPr>
          <p:spPr bwMode="auto">
            <a:xfrm>
              <a:off x="884" y="2296"/>
              <a:ext cx="589" cy="182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5634" name="Oval 10"/>
            <p:cNvSpPr>
              <a:spLocks noChangeArrowheads="1"/>
            </p:cNvSpPr>
            <p:nvPr/>
          </p:nvSpPr>
          <p:spPr bwMode="auto">
            <a:xfrm>
              <a:off x="612" y="2432"/>
              <a:ext cx="363" cy="136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607" name="Line 11"/>
          <p:cNvSpPr>
            <a:spLocks noChangeShapeType="1"/>
          </p:cNvSpPr>
          <p:nvPr/>
        </p:nvSpPr>
        <p:spPr bwMode="auto">
          <a:xfrm>
            <a:off x="250825" y="1773238"/>
            <a:ext cx="720725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8" name="Line 12"/>
          <p:cNvSpPr>
            <a:spLocks noChangeShapeType="1"/>
          </p:cNvSpPr>
          <p:nvPr/>
        </p:nvSpPr>
        <p:spPr bwMode="auto">
          <a:xfrm>
            <a:off x="423863" y="1700213"/>
            <a:ext cx="792162" cy="1871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9" name="Line 13"/>
          <p:cNvSpPr>
            <a:spLocks noChangeShapeType="1"/>
          </p:cNvSpPr>
          <p:nvPr/>
        </p:nvSpPr>
        <p:spPr bwMode="auto">
          <a:xfrm>
            <a:off x="611188" y="1628775"/>
            <a:ext cx="865187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0" name="Line 14"/>
          <p:cNvSpPr>
            <a:spLocks noChangeShapeType="1"/>
          </p:cNvSpPr>
          <p:nvPr/>
        </p:nvSpPr>
        <p:spPr bwMode="auto">
          <a:xfrm>
            <a:off x="755650" y="1557338"/>
            <a:ext cx="936625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1" name="Line 15"/>
          <p:cNvSpPr>
            <a:spLocks noChangeShapeType="1"/>
          </p:cNvSpPr>
          <p:nvPr/>
        </p:nvSpPr>
        <p:spPr bwMode="auto">
          <a:xfrm>
            <a:off x="900113" y="1484313"/>
            <a:ext cx="1727200" cy="388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2" name="Line 21"/>
          <p:cNvSpPr>
            <a:spLocks noChangeShapeType="1"/>
          </p:cNvSpPr>
          <p:nvPr/>
        </p:nvSpPr>
        <p:spPr bwMode="auto">
          <a:xfrm flipV="1">
            <a:off x="971550" y="1647825"/>
            <a:ext cx="1463675" cy="1781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3" name="Line 22"/>
          <p:cNvSpPr>
            <a:spLocks noChangeShapeType="1"/>
          </p:cNvSpPr>
          <p:nvPr/>
        </p:nvSpPr>
        <p:spPr bwMode="auto">
          <a:xfrm flipV="1">
            <a:off x="1187450" y="1863725"/>
            <a:ext cx="1463675" cy="1709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4" name="Line 24"/>
          <p:cNvSpPr>
            <a:spLocks noChangeShapeType="1"/>
          </p:cNvSpPr>
          <p:nvPr/>
        </p:nvSpPr>
        <p:spPr bwMode="auto">
          <a:xfrm flipV="1">
            <a:off x="1692275" y="2276475"/>
            <a:ext cx="1295400" cy="151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5" name="Line 31"/>
          <p:cNvSpPr>
            <a:spLocks noChangeShapeType="1"/>
          </p:cNvSpPr>
          <p:nvPr/>
        </p:nvSpPr>
        <p:spPr bwMode="auto">
          <a:xfrm flipV="1">
            <a:off x="2627313" y="3860800"/>
            <a:ext cx="1295400" cy="151288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6" name="Line 32"/>
          <p:cNvSpPr>
            <a:spLocks noChangeShapeType="1"/>
          </p:cNvSpPr>
          <p:nvPr/>
        </p:nvSpPr>
        <p:spPr bwMode="auto">
          <a:xfrm>
            <a:off x="1042988" y="1341438"/>
            <a:ext cx="1800225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7" name="Line 33"/>
          <p:cNvSpPr>
            <a:spLocks noChangeShapeType="1"/>
          </p:cNvSpPr>
          <p:nvPr/>
        </p:nvSpPr>
        <p:spPr bwMode="auto">
          <a:xfrm>
            <a:off x="1258888" y="1268413"/>
            <a:ext cx="1800225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7330" name="Line 34"/>
          <p:cNvSpPr>
            <a:spLocks noChangeShapeType="1"/>
          </p:cNvSpPr>
          <p:nvPr/>
        </p:nvSpPr>
        <p:spPr bwMode="auto">
          <a:xfrm>
            <a:off x="1403350" y="1125538"/>
            <a:ext cx="1368425" cy="309562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9" name="Text Box 36"/>
          <p:cNvSpPr txBox="1">
            <a:spLocks noChangeArrowheads="1"/>
          </p:cNvSpPr>
          <p:nvPr/>
        </p:nvSpPr>
        <p:spPr bwMode="auto">
          <a:xfrm>
            <a:off x="2195513" y="5522913"/>
            <a:ext cx="1728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336600"/>
                </a:solidFill>
              </a:rPr>
              <a:t>albedo = </a:t>
            </a:r>
            <a:r>
              <a:rPr lang="en-GB" dirty="0" smtClean="0">
                <a:solidFill>
                  <a:srgbClr val="336600"/>
                </a:solidFill>
              </a:rPr>
              <a:t>0.05</a:t>
            </a:r>
            <a:endParaRPr lang="en-GB" dirty="0">
              <a:solidFill>
                <a:srgbClr val="336600"/>
              </a:solidFill>
            </a:endParaRPr>
          </a:p>
        </p:txBody>
      </p:sp>
      <p:sp>
        <p:nvSpPr>
          <p:cNvPr id="25620" name="Text Box 37"/>
          <p:cNvSpPr txBox="1">
            <a:spLocks noChangeArrowheads="1"/>
          </p:cNvSpPr>
          <p:nvPr/>
        </p:nvSpPr>
        <p:spPr bwMode="auto">
          <a:xfrm>
            <a:off x="250825" y="4365625"/>
            <a:ext cx="1728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albedo = 0.75</a:t>
            </a:r>
          </a:p>
        </p:txBody>
      </p:sp>
      <p:sp>
        <p:nvSpPr>
          <p:cNvPr id="567334" name="Line 38"/>
          <p:cNvSpPr>
            <a:spLocks noChangeShapeType="1"/>
          </p:cNvSpPr>
          <p:nvPr/>
        </p:nvSpPr>
        <p:spPr bwMode="auto">
          <a:xfrm flipV="1">
            <a:off x="2771775" y="3141663"/>
            <a:ext cx="936625" cy="10795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2" name="Rectangle 40"/>
          <p:cNvSpPr>
            <a:spLocks noChangeArrowheads="1"/>
          </p:cNvSpPr>
          <p:nvPr/>
        </p:nvSpPr>
        <p:spPr bwMode="auto">
          <a:xfrm rot="-1513659">
            <a:off x="0" y="1268413"/>
            <a:ext cx="1835150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7337" name="Text Box 41"/>
          <p:cNvSpPr txBox="1">
            <a:spLocks noChangeArrowheads="1"/>
          </p:cNvSpPr>
          <p:nvPr/>
        </p:nvSpPr>
        <p:spPr bwMode="auto">
          <a:xfrm>
            <a:off x="2987675" y="2492375"/>
            <a:ext cx="16557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>
                <a:solidFill>
                  <a:srgbClr val="009900"/>
                </a:solidFill>
              </a:rPr>
              <a:t>Rayleigh scattering</a:t>
            </a:r>
          </a:p>
        </p:txBody>
      </p:sp>
      <p:sp>
        <p:nvSpPr>
          <p:cNvPr id="25624" name="Text Box 42"/>
          <p:cNvSpPr txBox="1">
            <a:spLocks noChangeArrowheads="1"/>
          </p:cNvSpPr>
          <p:nvPr/>
        </p:nvSpPr>
        <p:spPr bwMode="auto">
          <a:xfrm>
            <a:off x="3132138" y="1125538"/>
            <a:ext cx="16557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/>
              <a:t>50% cloud cover but only </a:t>
            </a:r>
            <a:r>
              <a:rPr lang="en-GB" dirty="0" smtClean="0"/>
              <a:t>6,25% </a:t>
            </a:r>
            <a:r>
              <a:rPr lang="en-GB" dirty="0"/>
              <a:t>surface contribution!</a:t>
            </a:r>
          </a:p>
        </p:txBody>
      </p:sp>
      <p:sp>
        <p:nvSpPr>
          <p:cNvPr id="25625" name="Line 45"/>
          <p:cNvSpPr>
            <a:spLocks noChangeShapeType="1"/>
          </p:cNvSpPr>
          <p:nvPr/>
        </p:nvSpPr>
        <p:spPr bwMode="auto">
          <a:xfrm flipV="1">
            <a:off x="2916238" y="3860800"/>
            <a:ext cx="1006475" cy="1152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6" name="Line 47"/>
          <p:cNvSpPr>
            <a:spLocks noChangeShapeType="1"/>
          </p:cNvSpPr>
          <p:nvPr/>
        </p:nvSpPr>
        <p:spPr bwMode="auto">
          <a:xfrm>
            <a:off x="2352675" y="4781550"/>
            <a:ext cx="276225" cy="59213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7" name="Line 48"/>
          <p:cNvSpPr>
            <a:spLocks noChangeShapeType="1"/>
          </p:cNvSpPr>
          <p:nvPr/>
        </p:nvSpPr>
        <p:spPr bwMode="auto">
          <a:xfrm>
            <a:off x="2581275" y="4791075"/>
            <a:ext cx="266700" cy="582613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8" name="Line 49"/>
          <p:cNvSpPr>
            <a:spLocks noChangeShapeType="1"/>
          </p:cNvSpPr>
          <p:nvPr/>
        </p:nvSpPr>
        <p:spPr bwMode="auto">
          <a:xfrm>
            <a:off x="2790825" y="4791075"/>
            <a:ext cx="276225" cy="582613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2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5C21EB-C034-4C73-B76B-BC4AAE9B9479}" type="slidenum">
              <a:rPr lang="de-DE" sz="1200" smtClean="0">
                <a:solidFill>
                  <a:schemeClr val="bg1"/>
                </a:solidFill>
              </a:rPr>
              <a:pPr eaLnBrk="1" hangingPunct="1"/>
              <a:t>26</a:t>
            </a:fld>
            <a:endParaRPr lang="de-DE" sz="12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8" grpId="0" animBg="1"/>
      <p:bldP spid="25609" grpId="0" animBg="1"/>
      <p:bldP spid="25610" grpId="0" animBg="1"/>
      <p:bldP spid="25611" grpId="0" animBg="1"/>
      <p:bldP spid="25612" grpId="0" animBg="1"/>
      <p:bldP spid="25613" grpId="0" animBg="1"/>
      <p:bldP spid="25614" grpId="0" animBg="1"/>
      <p:bldP spid="25615" grpId="0" animBg="1"/>
      <p:bldP spid="25616" grpId="0" animBg="1"/>
      <p:bldP spid="25617" grpId="0" animBg="1"/>
      <p:bldP spid="567330" grpId="0" animBg="1"/>
      <p:bldP spid="25619" grpId="0"/>
      <p:bldP spid="25620" grpId="0"/>
      <p:bldP spid="567334" grpId="0" animBg="1"/>
      <p:bldP spid="25622" grpId="0" animBg="1"/>
      <p:bldP spid="567337" grpId="0"/>
      <p:bldP spid="25625" grpId="0" animBg="1"/>
      <p:bldP spid="25626" grpId="0" animBg="1"/>
      <p:bldP spid="25627" grpId="0" animBg="1"/>
      <p:bldP spid="256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5"/>
          <p:cNvSpPr>
            <a:spLocks noChangeArrowheads="1"/>
          </p:cNvSpPr>
          <p:nvPr/>
        </p:nvSpPr>
        <p:spPr bwMode="auto">
          <a:xfrm>
            <a:off x="0" y="4292600"/>
            <a:ext cx="4495800" cy="215900"/>
          </a:xfrm>
          <a:prstGeom prst="rect">
            <a:avLst/>
          </a:prstGeom>
          <a:solidFill>
            <a:srgbClr val="99C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Clouds in UV/vis : Albedo Effect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2363" y="801462"/>
            <a:ext cx="3906837" cy="5142138"/>
          </a:xfrm>
        </p:spPr>
        <p:txBody>
          <a:bodyPr/>
          <a:lstStyle/>
          <a:p>
            <a:r>
              <a:rPr lang="en-GB" dirty="0" smtClean="0"/>
              <a:t>the part of an absorber above a cloud is better visible from space as the ratio of photons that go through it increases through the albedo </a:t>
            </a:r>
            <a:r>
              <a:rPr lang="en-GB" dirty="0" smtClean="0"/>
              <a:t>effect</a:t>
            </a:r>
            <a:endParaRPr lang="en-GB" dirty="0" smtClean="0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07950" y="5387975"/>
            <a:ext cx="4387850" cy="504825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630" name="Line 16"/>
          <p:cNvSpPr>
            <a:spLocks noChangeShapeType="1"/>
          </p:cNvSpPr>
          <p:nvPr/>
        </p:nvSpPr>
        <p:spPr bwMode="auto">
          <a:xfrm>
            <a:off x="-34925" y="1484313"/>
            <a:ext cx="1727200" cy="388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1" name="Line 20"/>
          <p:cNvSpPr>
            <a:spLocks noChangeShapeType="1"/>
          </p:cNvSpPr>
          <p:nvPr/>
        </p:nvSpPr>
        <p:spPr bwMode="auto">
          <a:xfrm flipV="1">
            <a:off x="2000575" y="1492939"/>
            <a:ext cx="2017712" cy="38893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2" name="Line 21"/>
          <p:cNvSpPr>
            <a:spLocks noChangeShapeType="1"/>
          </p:cNvSpPr>
          <p:nvPr/>
        </p:nvSpPr>
        <p:spPr bwMode="auto">
          <a:xfrm>
            <a:off x="106363" y="1341438"/>
            <a:ext cx="1800225" cy="403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3" name="Line 22"/>
          <p:cNvSpPr>
            <a:spLocks noChangeShapeType="1"/>
          </p:cNvSpPr>
          <p:nvPr/>
        </p:nvSpPr>
        <p:spPr bwMode="auto">
          <a:xfrm>
            <a:off x="322263" y="1268413"/>
            <a:ext cx="1800225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4" name="Line 23"/>
          <p:cNvSpPr>
            <a:spLocks noChangeShapeType="1"/>
          </p:cNvSpPr>
          <p:nvPr/>
        </p:nvSpPr>
        <p:spPr bwMode="auto">
          <a:xfrm>
            <a:off x="657225" y="1125538"/>
            <a:ext cx="1368425" cy="309562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5" name="Text Box 24"/>
          <p:cNvSpPr txBox="1">
            <a:spLocks noChangeArrowheads="1"/>
          </p:cNvSpPr>
          <p:nvPr/>
        </p:nvSpPr>
        <p:spPr bwMode="auto">
          <a:xfrm>
            <a:off x="2195513" y="5522913"/>
            <a:ext cx="1728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336600"/>
                </a:solidFill>
              </a:rPr>
              <a:t>albedo = </a:t>
            </a:r>
            <a:r>
              <a:rPr lang="en-GB" dirty="0" smtClean="0">
                <a:solidFill>
                  <a:srgbClr val="336600"/>
                </a:solidFill>
              </a:rPr>
              <a:t>0.05</a:t>
            </a:r>
            <a:endParaRPr lang="en-GB" dirty="0">
              <a:solidFill>
                <a:srgbClr val="336600"/>
              </a:solidFill>
            </a:endParaRPr>
          </a:p>
        </p:txBody>
      </p:sp>
      <p:sp>
        <p:nvSpPr>
          <p:cNvPr id="26636" name="Line 26"/>
          <p:cNvSpPr>
            <a:spLocks noChangeShapeType="1"/>
          </p:cNvSpPr>
          <p:nvPr/>
        </p:nvSpPr>
        <p:spPr bwMode="auto">
          <a:xfrm flipV="1">
            <a:off x="2025650" y="1268413"/>
            <a:ext cx="1441450" cy="295275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7" name="Text Box 28"/>
          <p:cNvSpPr txBox="1">
            <a:spLocks noChangeArrowheads="1"/>
          </p:cNvSpPr>
          <p:nvPr/>
        </p:nvSpPr>
        <p:spPr bwMode="auto">
          <a:xfrm>
            <a:off x="3098800" y="2492375"/>
            <a:ext cx="16557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dirty="0">
                <a:solidFill>
                  <a:srgbClr val="009900"/>
                </a:solidFill>
              </a:rPr>
              <a:t>Rayleigh scattering</a:t>
            </a:r>
          </a:p>
        </p:txBody>
      </p:sp>
      <p:sp>
        <p:nvSpPr>
          <p:cNvPr id="26638" name="Text Box 29"/>
          <p:cNvSpPr txBox="1">
            <a:spLocks noChangeArrowheads="1"/>
          </p:cNvSpPr>
          <p:nvPr/>
        </p:nvSpPr>
        <p:spPr bwMode="auto">
          <a:xfrm>
            <a:off x="1322388" y="836613"/>
            <a:ext cx="16557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some photons are scattered before reaching the absorber</a:t>
            </a:r>
          </a:p>
        </p:txBody>
      </p:sp>
      <p:sp>
        <p:nvSpPr>
          <p:cNvPr id="26639" name="Line 30"/>
          <p:cNvSpPr>
            <a:spLocks noChangeShapeType="1"/>
          </p:cNvSpPr>
          <p:nvPr/>
        </p:nvSpPr>
        <p:spPr bwMode="auto">
          <a:xfrm>
            <a:off x="946150" y="1268413"/>
            <a:ext cx="1079500" cy="2376487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40" name="Line 31"/>
          <p:cNvSpPr>
            <a:spLocks noChangeShapeType="1"/>
          </p:cNvSpPr>
          <p:nvPr/>
        </p:nvSpPr>
        <p:spPr bwMode="auto">
          <a:xfrm flipV="1">
            <a:off x="2025650" y="1196975"/>
            <a:ext cx="1152525" cy="244792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41" name="Line 34"/>
          <p:cNvSpPr>
            <a:spLocks noChangeShapeType="1"/>
          </p:cNvSpPr>
          <p:nvPr/>
        </p:nvSpPr>
        <p:spPr bwMode="auto">
          <a:xfrm>
            <a:off x="0" y="2133600"/>
            <a:ext cx="1450975" cy="3240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43" name="Line 36"/>
          <p:cNvSpPr>
            <a:spLocks noChangeShapeType="1"/>
          </p:cNvSpPr>
          <p:nvPr/>
        </p:nvSpPr>
        <p:spPr bwMode="auto">
          <a:xfrm flipV="1">
            <a:off x="2433962" y="1421501"/>
            <a:ext cx="1584325" cy="3095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44" name="Text Box 38"/>
          <p:cNvSpPr txBox="1">
            <a:spLocks noChangeArrowheads="1"/>
          </p:cNvSpPr>
          <p:nvPr/>
        </p:nvSpPr>
        <p:spPr bwMode="auto">
          <a:xfrm>
            <a:off x="2916238" y="4548188"/>
            <a:ext cx="1655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/>
              <a:t>most photons are absorbed on the ground</a:t>
            </a:r>
          </a:p>
        </p:txBody>
      </p:sp>
      <p:sp>
        <p:nvSpPr>
          <p:cNvPr id="26645" name="Line 39"/>
          <p:cNvSpPr>
            <a:spLocks noChangeShapeType="1"/>
          </p:cNvSpPr>
          <p:nvPr/>
        </p:nvSpPr>
        <p:spPr bwMode="auto">
          <a:xfrm>
            <a:off x="542925" y="1347788"/>
            <a:ext cx="1492250" cy="335915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46" name="Line 40"/>
          <p:cNvSpPr>
            <a:spLocks noChangeShapeType="1"/>
          </p:cNvSpPr>
          <p:nvPr/>
        </p:nvSpPr>
        <p:spPr bwMode="auto">
          <a:xfrm flipV="1">
            <a:off x="2035175" y="1412875"/>
            <a:ext cx="1595438" cy="3294063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47" name="Line 42"/>
          <p:cNvSpPr>
            <a:spLocks noChangeShapeType="1"/>
          </p:cNvSpPr>
          <p:nvPr/>
        </p:nvSpPr>
        <p:spPr bwMode="auto">
          <a:xfrm flipV="1">
            <a:off x="2133600" y="1330325"/>
            <a:ext cx="1538288" cy="31877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48" name="Line 43"/>
          <p:cNvSpPr>
            <a:spLocks noChangeShapeType="1"/>
          </p:cNvSpPr>
          <p:nvPr/>
        </p:nvSpPr>
        <p:spPr bwMode="auto">
          <a:xfrm>
            <a:off x="952500" y="4286250"/>
            <a:ext cx="495300" cy="108743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49" name="Line 44"/>
          <p:cNvSpPr>
            <a:spLocks noChangeShapeType="1"/>
          </p:cNvSpPr>
          <p:nvPr/>
        </p:nvSpPr>
        <p:spPr bwMode="auto">
          <a:xfrm>
            <a:off x="1196975" y="4283075"/>
            <a:ext cx="495300" cy="108743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50" name="Line 45"/>
          <p:cNvSpPr>
            <a:spLocks noChangeShapeType="1"/>
          </p:cNvSpPr>
          <p:nvPr/>
        </p:nvSpPr>
        <p:spPr bwMode="auto">
          <a:xfrm>
            <a:off x="1403350" y="4270375"/>
            <a:ext cx="495300" cy="108743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51" name="Line 46"/>
          <p:cNvSpPr>
            <a:spLocks noChangeShapeType="1"/>
          </p:cNvSpPr>
          <p:nvPr/>
        </p:nvSpPr>
        <p:spPr bwMode="auto">
          <a:xfrm>
            <a:off x="1638300" y="4286250"/>
            <a:ext cx="495300" cy="1087438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52" name="Line 47"/>
          <p:cNvSpPr>
            <a:spLocks noChangeShapeType="1"/>
          </p:cNvSpPr>
          <p:nvPr/>
        </p:nvSpPr>
        <p:spPr bwMode="auto">
          <a:xfrm>
            <a:off x="1847850" y="4295775"/>
            <a:ext cx="190500" cy="4095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5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788784-C863-410D-99B5-A40034011988}" type="slidenum">
              <a:rPr lang="de-DE" sz="1200" smtClean="0">
                <a:solidFill>
                  <a:schemeClr val="bg1"/>
                </a:solidFill>
              </a:rPr>
              <a:pPr eaLnBrk="1" hangingPunct="1"/>
              <a:t>27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26642" name="Rectangle 27"/>
          <p:cNvSpPr>
            <a:spLocks noChangeArrowheads="1"/>
          </p:cNvSpPr>
          <p:nvPr/>
        </p:nvSpPr>
        <p:spPr bwMode="auto">
          <a:xfrm rot="-1513659">
            <a:off x="-244475" y="1092200"/>
            <a:ext cx="1454150" cy="401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4292600"/>
            <a:ext cx="4495800" cy="215900"/>
          </a:xfrm>
          <a:prstGeom prst="rect">
            <a:avLst/>
          </a:prstGeom>
          <a:solidFill>
            <a:srgbClr val="99C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765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Clouds in UV/vis : Albedo Effect</a:t>
            </a:r>
          </a:p>
        </p:txBody>
      </p:sp>
      <p:sp>
        <p:nvSpPr>
          <p:cNvPr id="2765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913635" y="800708"/>
            <a:ext cx="3906837" cy="4724400"/>
          </a:xfrm>
        </p:spPr>
        <p:txBody>
          <a:bodyPr/>
          <a:lstStyle/>
          <a:p>
            <a:r>
              <a:rPr lang="en-GB" dirty="0" smtClean="0"/>
              <a:t>the part of an absorber above a cloud is better visible from space as the ratio of photons that go through it increases through the albedo </a:t>
            </a:r>
            <a:r>
              <a:rPr lang="en-GB" dirty="0" smtClean="0"/>
              <a:t>effect</a:t>
            </a:r>
            <a:endParaRPr lang="en-GB" dirty="0" smtClean="0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107950" y="5387975"/>
            <a:ext cx="4387850" cy="504825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7654" name="Group 7"/>
          <p:cNvGrpSpPr>
            <a:grpSpLocks/>
          </p:cNvGrpSpPr>
          <p:nvPr/>
        </p:nvGrpSpPr>
        <p:grpSpPr bwMode="auto">
          <a:xfrm>
            <a:off x="750888" y="4551363"/>
            <a:ext cx="1512887" cy="574675"/>
            <a:chOff x="567" y="2160"/>
            <a:chExt cx="998" cy="408"/>
          </a:xfrm>
        </p:grpSpPr>
        <p:sp>
          <p:nvSpPr>
            <p:cNvPr id="27683" name="Oval 8"/>
            <p:cNvSpPr>
              <a:spLocks noChangeArrowheads="1"/>
            </p:cNvSpPr>
            <p:nvPr/>
          </p:nvSpPr>
          <p:spPr bwMode="auto">
            <a:xfrm>
              <a:off x="567" y="2341"/>
              <a:ext cx="998" cy="182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684" name="Oval 9"/>
            <p:cNvSpPr>
              <a:spLocks noChangeArrowheads="1"/>
            </p:cNvSpPr>
            <p:nvPr/>
          </p:nvSpPr>
          <p:spPr bwMode="auto">
            <a:xfrm>
              <a:off x="657" y="2251"/>
              <a:ext cx="589" cy="182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685" name="Oval 10"/>
            <p:cNvSpPr>
              <a:spLocks noChangeArrowheads="1"/>
            </p:cNvSpPr>
            <p:nvPr/>
          </p:nvSpPr>
          <p:spPr bwMode="auto">
            <a:xfrm>
              <a:off x="793" y="2160"/>
              <a:ext cx="318" cy="181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686" name="Oval 11"/>
            <p:cNvSpPr>
              <a:spLocks noChangeArrowheads="1"/>
            </p:cNvSpPr>
            <p:nvPr/>
          </p:nvSpPr>
          <p:spPr bwMode="auto">
            <a:xfrm>
              <a:off x="884" y="2296"/>
              <a:ext cx="589" cy="182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687" name="Oval 12"/>
            <p:cNvSpPr>
              <a:spLocks noChangeArrowheads="1"/>
            </p:cNvSpPr>
            <p:nvPr/>
          </p:nvSpPr>
          <p:spPr bwMode="auto">
            <a:xfrm>
              <a:off x="612" y="2432"/>
              <a:ext cx="363" cy="136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655" name="Line 13"/>
          <p:cNvSpPr>
            <a:spLocks noChangeShapeType="1"/>
          </p:cNvSpPr>
          <p:nvPr/>
        </p:nvSpPr>
        <p:spPr bwMode="auto">
          <a:xfrm>
            <a:off x="-34925" y="1484313"/>
            <a:ext cx="1366838" cy="309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6" name="Line 15"/>
          <p:cNvSpPr>
            <a:spLocks noChangeShapeType="1"/>
          </p:cNvSpPr>
          <p:nvPr/>
        </p:nvSpPr>
        <p:spPr bwMode="auto">
          <a:xfrm>
            <a:off x="106363" y="1341438"/>
            <a:ext cx="1441450" cy="3240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7" name="Line 16"/>
          <p:cNvSpPr>
            <a:spLocks noChangeShapeType="1"/>
          </p:cNvSpPr>
          <p:nvPr/>
        </p:nvSpPr>
        <p:spPr bwMode="auto">
          <a:xfrm>
            <a:off x="304800" y="1304925"/>
            <a:ext cx="1501775" cy="3344863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8" name="Line 17"/>
          <p:cNvSpPr>
            <a:spLocks noChangeShapeType="1"/>
          </p:cNvSpPr>
          <p:nvPr/>
        </p:nvSpPr>
        <p:spPr bwMode="auto">
          <a:xfrm>
            <a:off x="466725" y="1125538"/>
            <a:ext cx="1397000" cy="313372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9" name="Text Box 18"/>
          <p:cNvSpPr txBox="1">
            <a:spLocks noChangeArrowheads="1"/>
          </p:cNvSpPr>
          <p:nvPr/>
        </p:nvSpPr>
        <p:spPr bwMode="auto">
          <a:xfrm>
            <a:off x="2195513" y="5522913"/>
            <a:ext cx="1728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dirty="0">
                <a:solidFill>
                  <a:srgbClr val="336600"/>
                </a:solidFill>
              </a:rPr>
              <a:t>albedo = </a:t>
            </a:r>
            <a:r>
              <a:rPr lang="en-GB" dirty="0" smtClean="0">
                <a:solidFill>
                  <a:srgbClr val="336600"/>
                </a:solidFill>
              </a:rPr>
              <a:t>0.05</a:t>
            </a:r>
            <a:endParaRPr lang="en-GB" dirty="0">
              <a:solidFill>
                <a:srgbClr val="336600"/>
              </a:solidFill>
            </a:endParaRPr>
          </a:p>
        </p:txBody>
      </p:sp>
      <p:sp>
        <p:nvSpPr>
          <p:cNvPr id="27660" name="Text Box 19"/>
          <p:cNvSpPr txBox="1">
            <a:spLocks noChangeArrowheads="1"/>
          </p:cNvSpPr>
          <p:nvPr/>
        </p:nvSpPr>
        <p:spPr bwMode="auto">
          <a:xfrm>
            <a:off x="2305050" y="4735513"/>
            <a:ext cx="1728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albedo = 0.75</a:t>
            </a:r>
          </a:p>
        </p:txBody>
      </p:sp>
      <p:sp>
        <p:nvSpPr>
          <p:cNvPr id="27661" name="Line 20"/>
          <p:cNvSpPr>
            <a:spLocks noChangeShapeType="1"/>
          </p:cNvSpPr>
          <p:nvPr/>
        </p:nvSpPr>
        <p:spPr bwMode="auto">
          <a:xfrm flipV="1">
            <a:off x="1873250" y="1249363"/>
            <a:ext cx="1574800" cy="30099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2" name="Text Box 21"/>
          <p:cNvSpPr txBox="1">
            <a:spLocks noChangeArrowheads="1"/>
          </p:cNvSpPr>
          <p:nvPr/>
        </p:nvSpPr>
        <p:spPr bwMode="auto">
          <a:xfrm>
            <a:off x="2987675" y="2492375"/>
            <a:ext cx="16557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>
                <a:solidFill>
                  <a:srgbClr val="009900"/>
                </a:solidFill>
              </a:rPr>
              <a:t>Rayleigh scattering</a:t>
            </a:r>
          </a:p>
        </p:txBody>
      </p:sp>
      <p:sp>
        <p:nvSpPr>
          <p:cNvPr id="27663" name="Line 23"/>
          <p:cNvSpPr>
            <a:spLocks noChangeShapeType="1"/>
          </p:cNvSpPr>
          <p:nvPr/>
        </p:nvSpPr>
        <p:spPr bwMode="auto">
          <a:xfrm>
            <a:off x="755650" y="1268413"/>
            <a:ext cx="1101725" cy="2455862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4" name="Line 24"/>
          <p:cNvSpPr>
            <a:spLocks noChangeShapeType="1"/>
          </p:cNvSpPr>
          <p:nvPr/>
        </p:nvSpPr>
        <p:spPr bwMode="auto">
          <a:xfrm flipV="1">
            <a:off x="1870075" y="1196975"/>
            <a:ext cx="1290638" cy="2519363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5" name="Line 25"/>
          <p:cNvSpPr>
            <a:spLocks noChangeShapeType="1"/>
          </p:cNvSpPr>
          <p:nvPr/>
        </p:nvSpPr>
        <p:spPr bwMode="auto">
          <a:xfrm>
            <a:off x="0" y="2133600"/>
            <a:ext cx="1116013" cy="2519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6" name="Rectangle 26"/>
          <p:cNvSpPr>
            <a:spLocks noChangeArrowheads="1"/>
          </p:cNvSpPr>
          <p:nvPr/>
        </p:nvSpPr>
        <p:spPr bwMode="auto">
          <a:xfrm rot="-1513659">
            <a:off x="-244475" y="1092200"/>
            <a:ext cx="1454150" cy="401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667" name="Line 28"/>
          <p:cNvSpPr>
            <a:spLocks noChangeShapeType="1"/>
          </p:cNvSpPr>
          <p:nvPr/>
        </p:nvSpPr>
        <p:spPr bwMode="auto">
          <a:xfrm flipV="1">
            <a:off x="1552575" y="1268413"/>
            <a:ext cx="1689100" cy="3313112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8" name="Line 29"/>
          <p:cNvSpPr>
            <a:spLocks noChangeShapeType="1"/>
          </p:cNvSpPr>
          <p:nvPr/>
        </p:nvSpPr>
        <p:spPr bwMode="auto">
          <a:xfrm flipV="1">
            <a:off x="1593850" y="1196975"/>
            <a:ext cx="1662113" cy="3311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9" name="Line 30"/>
          <p:cNvSpPr>
            <a:spLocks noChangeShapeType="1"/>
          </p:cNvSpPr>
          <p:nvPr/>
        </p:nvSpPr>
        <p:spPr bwMode="auto">
          <a:xfrm flipV="1">
            <a:off x="1330325" y="1265238"/>
            <a:ext cx="1695450" cy="3316287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70" name="Line 31"/>
          <p:cNvSpPr>
            <a:spLocks noChangeShapeType="1"/>
          </p:cNvSpPr>
          <p:nvPr/>
        </p:nvSpPr>
        <p:spPr bwMode="auto">
          <a:xfrm flipV="1">
            <a:off x="1344613" y="1196975"/>
            <a:ext cx="1727200" cy="3311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71" name="Line 32"/>
          <p:cNvSpPr>
            <a:spLocks noChangeShapeType="1"/>
          </p:cNvSpPr>
          <p:nvPr/>
        </p:nvSpPr>
        <p:spPr bwMode="auto">
          <a:xfrm flipV="1">
            <a:off x="1116013" y="1274763"/>
            <a:ext cx="1693862" cy="3378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72" name="Line 33"/>
          <p:cNvSpPr>
            <a:spLocks noChangeShapeType="1"/>
          </p:cNvSpPr>
          <p:nvPr/>
        </p:nvSpPr>
        <p:spPr bwMode="auto">
          <a:xfrm flipV="1">
            <a:off x="1171575" y="1196975"/>
            <a:ext cx="1685925" cy="332581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73" name="Text Box 34"/>
          <p:cNvSpPr txBox="1">
            <a:spLocks noChangeArrowheads="1"/>
          </p:cNvSpPr>
          <p:nvPr/>
        </p:nvSpPr>
        <p:spPr bwMode="auto">
          <a:xfrm>
            <a:off x="1116013" y="836613"/>
            <a:ext cx="16557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/>
              <a:t>many photons are scattered below the absorber</a:t>
            </a:r>
          </a:p>
        </p:txBody>
      </p:sp>
      <p:sp>
        <p:nvSpPr>
          <p:cNvPr id="27674" name="Line 36"/>
          <p:cNvSpPr>
            <a:spLocks noChangeShapeType="1"/>
          </p:cNvSpPr>
          <p:nvPr/>
        </p:nvSpPr>
        <p:spPr bwMode="auto">
          <a:xfrm>
            <a:off x="952500" y="4292600"/>
            <a:ext cx="158750" cy="355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75" name="Line 37"/>
          <p:cNvSpPr>
            <a:spLocks noChangeShapeType="1"/>
          </p:cNvSpPr>
          <p:nvPr/>
        </p:nvSpPr>
        <p:spPr bwMode="auto">
          <a:xfrm>
            <a:off x="1187450" y="4298950"/>
            <a:ext cx="146050" cy="2857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76" name="Line 38"/>
          <p:cNvSpPr>
            <a:spLocks noChangeShapeType="1"/>
          </p:cNvSpPr>
          <p:nvPr/>
        </p:nvSpPr>
        <p:spPr bwMode="auto">
          <a:xfrm>
            <a:off x="1416050" y="4298950"/>
            <a:ext cx="127000" cy="279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77" name="Line 39"/>
          <p:cNvSpPr>
            <a:spLocks noChangeShapeType="1"/>
          </p:cNvSpPr>
          <p:nvPr/>
        </p:nvSpPr>
        <p:spPr bwMode="auto">
          <a:xfrm>
            <a:off x="1665288" y="4292600"/>
            <a:ext cx="149225" cy="358775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78" name="Line 41"/>
          <p:cNvSpPr>
            <a:spLocks noChangeShapeType="1"/>
          </p:cNvSpPr>
          <p:nvPr/>
        </p:nvSpPr>
        <p:spPr bwMode="auto">
          <a:xfrm flipV="1">
            <a:off x="1919288" y="1327150"/>
            <a:ext cx="1681162" cy="3148013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79" name="Line 43"/>
          <p:cNvSpPr>
            <a:spLocks noChangeShapeType="1"/>
          </p:cNvSpPr>
          <p:nvPr/>
        </p:nvSpPr>
        <p:spPr bwMode="auto">
          <a:xfrm flipV="1">
            <a:off x="1820863" y="1381125"/>
            <a:ext cx="1743075" cy="32829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80" name="Line 44"/>
          <p:cNvSpPr>
            <a:spLocks noChangeShapeType="1"/>
          </p:cNvSpPr>
          <p:nvPr/>
        </p:nvSpPr>
        <p:spPr bwMode="auto">
          <a:xfrm>
            <a:off x="-169863" y="2254250"/>
            <a:ext cx="1116013" cy="2519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81" name="Line 45"/>
          <p:cNvSpPr>
            <a:spLocks noChangeShapeType="1"/>
          </p:cNvSpPr>
          <p:nvPr/>
        </p:nvSpPr>
        <p:spPr bwMode="auto">
          <a:xfrm>
            <a:off x="715963" y="4267200"/>
            <a:ext cx="225425" cy="50165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8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2FE4335-9C59-49AA-9494-60B74201FE0B}" type="slidenum">
              <a:rPr lang="de-DE" sz="1200" smtClean="0">
                <a:solidFill>
                  <a:schemeClr val="bg1"/>
                </a:solidFill>
              </a:rPr>
              <a:pPr eaLnBrk="1" hangingPunct="1"/>
              <a:t>28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131942" y="4274889"/>
            <a:ext cx="2079624" cy="67269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1" name="Rechteck 40"/>
          <p:cNvSpPr/>
          <p:nvPr/>
        </p:nvSpPr>
        <p:spPr>
          <a:xfrm>
            <a:off x="5852145" y="2132856"/>
            <a:ext cx="2279650" cy="426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2" name="Freihandform 41"/>
          <p:cNvSpPr/>
          <p:nvPr/>
        </p:nvSpPr>
        <p:spPr>
          <a:xfrm>
            <a:off x="6199808" y="2621806"/>
            <a:ext cx="1339850" cy="3594100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9403" h="3593206">
                <a:moveTo>
                  <a:pt x="1159099" y="0"/>
                </a:moveTo>
                <a:cubicBezTo>
                  <a:pt x="1249251" y="737315"/>
                  <a:pt x="1339403" y="1474631"/>
                  <a:pt x="1146220" y="2073499"/>
                </a:cubicBezTo>
                <a:cubicBezTo>
                  <a:pt x="953037" y="2672367"/>
                  <a:pt x="165279" y="3354947"/>
                  <a:pt x="0" y="3593206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43" name="Gerade Verbindung mit Pfeil 42"/>
          <p:cNvCxnSpPr/>
          <p:nvPr/>
        </p:nvCxnSpPr>
        <p:spPr>
          <a:xfrm>
            <a:off x="5955333" y="6201618"/>
            <a:ext cx="1957387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V="1">
            <a:off x="6107733" y="2905968"/>
            <a:ext cx="16669" cy="344805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29"/>
          <p:cNvSpPr txBox="1">
            <a:spLocks noChangeArrowheads="1"/>
          </p:cNvSpPr>
          <p:nvPr/>
        </p:nvSpPr>
        <p:spPr bwMode="auto">
          <a:xfrm>
            <a:off x="5877545" y="6187331"/>
            <a:ext cx="2138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FF0000"/>
                </a:solidFill>
              </a:rPr>
              <a:t>sensitivity</a:t>
            </a:r>
          </a:p>
        </p:txBody>
      </p:sp>
      <p:sp>
        <p:nvSpPr>
          <p:cNvPr id="46" name="Textfeld 30"/>
          <p:cNvSpPr txBox="1">
            <a:spLocks noChangeArrowheads="1"/>
          </p:cNvSpPr>
          <p:nvPr/>
        </p:nvSpPr>
        <p:spPr bwMode="auto">
          <a:xfrm rot="-5400000">
            <a:off x="4705970" y="4099897"/>
            <a:ext cx="2292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rgbClr val="0070C0"/>
                </a:solidFill>
              </a:rPr>
              <a:t>altitude</a:t>
            </a:r>
          </a:p>
        </p:txBody>
      </p:sp>
      <p:sp>
        <p:nvSpPr>
          <p:cNvPr id="47" name="Freihandform 46"/>
          <p:cNvSpPr/>
          <p:nvPr/>
        </p:nvSpPr>
        <p:spPr>
          <a:xfrm>
            <a:off x="6110157" y="2617417"/>
            <a:ext cx="2102250" cy="3589520"/>
          </a:xfrm>
          <a:custGeom>
            <a:avLst/>
            <a:gdLst>
              <a:gd name="connsiteX0" fmla="*/ 1159099 w 1339403"/>
              <a:gd name="connsiteY0" fmla="*/ 0 h 3593206"/>
              <a:gd name="connsiteX1" fmla="*/ 1146220 w 1339403"/>
              <a:gd name="connsiteY1" fmla="*/ 2073499 h 3593206"/>
              <a:gd name="connsiteX2" fmla="*/ 0 w 1339403"/>
              <a:gd name="connsiteY2" fmla="*/ 3593206 h 3593206"/>
              <a:gd name="connsiteX0" fmla="*/ 1159099 w 1280754"/>
              <a:gd name="connsiteY0" fmla="*/ 0 h 3593206"/>
              <a:gd name="connsiteX1" fmla="*/ 1259301 w 1280754"/>
              <a:gd name="connsiteY1" fmla="*/ 909788 h 3593206"/>
              <a:gd name="connsiteX2" fmla="*/ 1146220 w 1280754"/>
              <a:gd name="connsiteY2" fmla="*/ 2073499 h 3593206"/>
              <a:gd name="connsiteX3" fmla="*/ 0 w 1280754"/>
              <a:gd name="connsiteY3" fmla="*/ 3593206 h 3593206"/>
              <a:gd name="connsiteX0" fmla="*/ 949732 w 1280754"/>
              <a:gd name="connsiteY0" fmla="*/ 0 h 3682831"/>
              <a:gd name="connsiteX1" fmla="*/ 1259301 w 1280754"/>
              <a:gd name="connsiteY1" fmla="*/ 999413 h 3682831"/>
              <a:gd name="connsiteX2" fmla="*/ 1146220 w 1280754"/>
              <a:gd name="connsiteY2" fmla="*/ 2163124 h 3682831"/>
              <a:gd name="connsiteX3" fmla="*/ 0 w 1280754"/>
              <a:gd name="connsiteY3" fmla="*/ 3682831 h 3682831"/>
              <a:gd name="connsiteX0" fmla="*/ 949732 w 1292774"/>
              <a:gd name="connsiteY0" fmla="*/ 0 h 3682831"/>
              <a:gd name="connsiteX1" fmla="*/ 1259301 w 1292774"/>
              <a:gd name="connsiteY1" fmla="*/ 999413 h 3682831"/>
              <a:gd name="connsiteX2" fmla="*/ 1271617 w 1292774"/>
              <a:gd name="connsiteY2" fmla="*/ 1133851 h 3682831"/>
              <a:gd name="connsiteX3" fmla="*/ 1146220 w 1292774"/>
              <a:gd name="connsiteY3" fmla="*/ 2163124 h 3682831"/>
              <a:gd name="connsiteX4" fmla="*/ 0 w 1292774"/>
              <a:gd name="connsiteY4" fmla="*/ 3682831 h 3682831"/>
              <a:gd name="connsiteX0" fmla="*/ 949732 w 1281529"/>
              <a:gd name="connsiteY0" fmla="*/ 0 h 3682831"/>
              <a:gd name="connsiteX1" fmla="*/ 1259301 w 1281529"/>
              <a:gd name="connsiteY1" fmla="*/ 999413 h 3682831"/>
              <a:gd name="connsiteX2" fmla="*/ 1271617 w 1281529"/>
              <a:gd name="connsiteY2" fmla="*/ 1133851 h 3682831"/>
              <a:gd name="connsiteX3" fmla="*/ 1146220 w 1281529"/>
              <a:gd name="connsiteY3" fmla="*/ 2163124 h 3682831"/>
              <a:gd name="connsiteX4" fmla="*/ 0 w 1281529"/>
              <a:gd name="connsiteY4" fmla="*/ 3682831 h 3682831"/>
              <a:gd name="connsiteX0" fmla="*/ 949732 w 1273003"/>
              <a:gd name="connsiteY0" fmla="*/ 0 h 3682831"/>
              <a:gd name="connsiteX1" fmla="*/ 1259301 w 1273003"/>
              <a:gd name="connsiteY1" fmla="*/ 999413 h 3682831"/>
              <a:gd name="connsiteX2" fmla="*/ 1271617 w 1273003"/>
              <a:gd name="connsiteY2" fmla="*/ 1133851 h 3682831"/>
              <a:gd name="connsiteX3" fmla="*/ 117856 w 1273003"/>
              <a:gd name="connsiteY3" fmla="*/ 2252749 h 3682831"/>
              <a:gd name="connsiteX4" fmla="*/ 0 w 1273003"/>
              <a:gd name="connsiteY4" fmla="*/ 3682831 h 3682831"/>
              <a:gd name="connsiteX0" fmla="*/ 1035942 w 1359213"/>
              <a:gd name="connsiteY0" fmla="*/ 0 h 3638019"/>
              <a:gd name="connsiteX1" fmla="*/ 1345511 w 1359213"/>
              <a:gd name="connsiteY1" fmla="*/ 999413 h 3638019"/>
              <a:gd name="connsiteX2" fmla="*/ 1357827 w 1359213"/>
              <a:gd name="connsiteY2" fmla="*/ 1133851 h 3638019"/>
              <a:gd name="connsiteX3" fmla="*/ 204066 w 1359213"/>
              <a:gd name="connsiteY3" fmla="*/ 2252749 h 3638019"/>
              <a:gd name="connsiteX4" fmla="*/ 0 w 1359213"/>
              <a:gd name="connsiteY4" fmla="*/ 3638019 h 3638019"/>
              <a:gd name="connsiteX0" fmla="*/ 1035942 w 1359213"/>
              <a:gd name="connsiteY0" fmla="*/ 0 h 3638019"/>
              <a:gd name="connsiteX1" fmla="*/ 1345511 w 1359213"/>
              <a:gd name="connsiteY1" fmla="*/ 999413 h 3638019"/>
              <a:gd name="connsiteX2" fmla="*/ 1357827 w 1359213"/>
              <a:gd name="connsiteY2" fmla="*/ 1133851 h 3638019"/>
              <a:gd name="connsiteX3" fmla="*/ 204066 w 1359213"/>
              <a:gd name="connsiteY3" fmla="*/ 2252749 h 3638019"/>
              <a:gd name="connsiteX4" fmla="*/ 0 w 1359213"/>
              <a:gd name="connsiteY4" fmla="*/ 3638019 h 3638019"/>
              <a:gd name="connsiteX0" fmla="*/ 1035942 w 1357827"/>
              <a:gd name="connsiteY0" fmla="*/ 0 h 3638019"/>
              <a:gd name="connsiteX1" fmla="*/ 1203880 w 1357827"/>
              <a:gd name="connsiteY1" fmla="*/ 533364 h 3638019"/>
              <a:gd name="connsiteX2" fmla="*/ 1357827 w 1357827"/>
              <a:gd name="connsiteY2" fmla="*/ 1133851 h 3638019"/>
              <a:gd name="connsiteX3" fmla="*/ 204066 w 1357827"/>
              <a:gd name="connsiteY3" fmla="*/ 2252749 h 3638019"/>
              <a:gd name="connsiteX4" fmla="*/ 0 w 1357827"/>
              <a:gd name="connsiteY4" fmla="*/ 3638019 h 3638019"/>
              <a:gd name="connsiteX0" fmla="*/ 1035942 w 1444037"/>
              <a:gd name="connsiteY0" fmla="*/ 0 h 3638019"/>
              <a:gd name="connsiteX1" fmla="*/ 1203880 w 1444037"/>
              <a:gd name="connsiteY1" fmla="*/ 533364 h 3638019"/>
              <a:gd name="connsiteX2" fmla="*/ 1444037 w 1444037"/>
              <a:gd name="connsiteY2" fmla="*/ 1850850 h 3638019"/>
              <a:gd name="connsiteX3" fmla="*/ 204066 w 1444037"/>
              <a:gd name="connsiteY3" fmla="*/ 2252749 h 3638019"/>
              <a:gd name="connsiteX4" fmla="*/ 0 w 1444037"/>
              <a:gd name="connsiteY4" fmla="*/ 3638019 h 3638019"/>
              <a:gd name="connsiteX0" fmla="*/ 1035942 w 1444037"/>
              <a:gd name="connsiteY0" fmla="*/ 0 h 3638019"/>
              <a:gd name="connsiteX1" fmla="*/ 1160775 w 1444037"/>
              <a:gd name="connsiteY1" fmla="*/ 1348950 h 3638019"/>
              <a:gd name="connsiteX2" fmla="*/ 1444037 w 1444037"/>
              <a:gd name="connsiteY2" fmla="*/ 1850850 h 3638019"/>
              <a:gd name="connsiteX3" fmla="*/ 204066 w 1444037"/>
              <a:gd name="connsiteY3" fmla="*/ 2252749 h 3638019"/>
              <a:gd name="connsiteX4" fmla="*/ 0 w 1444037"/>
              <a:gd name="connsiteY4" fmla="*/ 3638019 h 3638019"/>
              <a:gd name="connsiteX0" fmla="*/ 1035942 w 1444037"/>
              <a:gd name="connsiteY0" fmla="*/ 0 h 3638019"/>
              <a:gd name="connsiteX1" fmla="*/ 1160775 w 1444037"/>
              <a:gd name="connsiteY1" fmla="*/ 1348950 h 3638019"/>
              <a:gd name="connsiteX2" fmla="*/ 1444037 w 1444037"/>
              <a:gd name="connsiteY2" fmla="*/ 1850850 h 3638019"/>
              <a:gd name="connsiteX3" fmla="*/ 204066 w 1444037"/>
              <a:gd name="connsiteY3" fmla="*/ 2252749 h 3638019"/>
              <a:gd name="connsiteX4" fmla="*/ 0 w 1444037"/>
              <a:gd name="connsiteY4" fmla="*/ 3638019 h 3638019"/>
              <a:gd name="connsiteX0" fmla="*/ 1035942 w 1444037"/>
              <a:gd name="connsiteY0" fmla="*/ 0 h 3638019"/>
              <a:gd name="connsiteX1" fmla="*/ 1160775 w 1444037"/>
              <a:gd name="connsiteY1" fmla="*/ 1348950 h 3638019"/>
              <a:gd name="connsiteX2" fmla="*/ 1444037 w 1444037"/>
              <a:gd name="connsiteY2" fmla="*/ 1850850 h 3638019"/>
              <a:gd name="connsiteX3" fmla="*/ 204066 w 1444037"/>
              <a:gd name="connsiteY3" fmla="*/ 2252749 h 3638019"/>
              <a:gd name="connsiteX4" fmla="*/ 0 w 1444037"/>
              <a:gd name="connsiteY4" fmla="*/ 3638019 h 3638019"/>
              <a:gd name="connsiteX0" fmla="*/ 1035942 w 1444037"/>
              <a:gd name="connsiteY0" fmla="*/ 63306 h 3701325"/>
              <a:gd name="connsiteX1" fmla="*/ 914459 w 1444037"/>
              <a:gd name="connsiteY1" fmla="*/ 112698 h 3701325"/>
              <a:gd name="connsiteX2" fmla="*/ 1160775 w 1444037"/>
              <a:gd name="connsiteY2" fmla="*/ 1412256 h 3701325"/>
              <a:gd name="connsiteX3" fmla="*/ 1444037 w 1444037"/>
              <a:gd name="connsiteY3" fmla="*/ 1914156 h 3701325"/>
              <a:gd name="connsiteX4" fmla="*/ 204066 w 1444037"/>
              <a:gd name="connsiteY4" fmla="*/ 2316055 h 3701325"/>
              <a:gd name="connsiteX5" fmla="*/ 0 w 1444037"/>
              <a:gd name="connsiteY5" fmla="*/ 3701325 h 3701325"/>
              <a:gd name="connsiteX0" fmla="*/ 1035942 w 1444037"/>
              <a:gd name="connsiteY0" fmla="*/ 63306 h 3701325"/>
              <a:gd name="connsiteX1" fmla="*/ 914459 w 1444037"/>
              <a:gd name="connsiteY1" fmla="*/ 112698 h 3701325"/>
              <a:gd name="connsiteX2" fmla="*/ 1191565 w 1444037"/>
              <a:gd name="connsiteY2" fmla="*/ 1412256 h 3701325"/>
              <a:gd name="connsiteX3" fmla="*/ 1444037 w 1444037"/>
              <a:gd name="connsiteY3" fmla="*/ 1914156 h 3701325"/>
              <a:gd name="connsiteX4" fmla="*/ 204066 w 1444037"/>
              <a:gd name="connsiteY4" fmla="*/ 2316055 h 3701325"/>
              <a:gd name="connsiteX5" fmla="*/ 0 w 1444037"/>
              <a:gd name="connsiteY5" fmla="*/ 3701325 h 3701325"/>
              <a:gd name="connsiteX0" fmla="*/ 914459 w 1444037"/>
              <a:gd name="connsiteY0" fmla="*/ 0 h 3588627"/>
              <a:gd name="connsiteX1" fmla="*/ 1191565 w 1444037"/>
              <a:gd name="connsiteY1" fmla="*/ 1299558 h 3588627"/>
              <a:gd name="connsiteX2" fmla="*/ 1444037 w 1444037"/>
              <a:gd name="connsiteY2" fmla="*/ 1801458 h 3588627"/>
              <a:gd name="connsiteX3" fmla="*/ 204066 w 1444037"/>
              <a:gd name="connsiteY3" fmla="*/ 2203357 h 3588627"/>
              <a:gd name="connsiteX4" fmla="*/ 0 w 1444037"/>
              <a:gd name="connsiteY4" fmla="*/ 3588627 h 358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4037" h="3588627">
                <a:moveTo>
                  <a:pt x="914459" y="0"/>
                </a:moveTo>
                <a:cubicBezTo>
                  <a:pt x="935264" y="224825"/>
                  <a:pt x="1124854" y="997821"/>
                  <a:pt x="1191565" y="1299558"/>
                </a:cubicBezTo>
                <a:cubicBezTo>
                  <a:pt x="1312949" y="1516915"/>
                  <a:pt x="1358200" y="1598543"/>
                  <a:pt x="1444037" y="1801458"/>
                </a:cubicBezTo>
                <a:cubicBezTo>
                  <a:pt x="1425190" y="1995410"/>
                  <a:pt x="416002" y="1762096"/>
                  <a:pt x="204066" y="2203357"/>
                </a:cubicBezTo>
                <a:cubicBezTo>
                  <a:pt x="10883" y="2802225"/>
                  <a:pt x="17491" y="3251781"/>
                  <a:pt x="0" y="3588627"/>
                </a:cubicBezTo>
              </a:path>
            </a:pathLst>
          </a:custGeom>
          <a:ln w="38100">
            <a:solidFill>
              <a:srgbClr val="99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8" name="Textfeld 47"/>
          <p:cNvSpPr txBox="1"/>
          <p:nvPr/>
        </p:nvSpPr>
        <p:spPr>
          <a:xfrm>
            <a:off x="7404307" y="4629993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996600"/>
                </a:solidFill>
              </a:rPr>
              <a:t>cloud</a:t>
            </a:r>
            <a:endParaRPr lang="de-DE" b="1" dirty="0">
              <a:solidFill>
                <a:srgbClr val="99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6" grpId="0"/>
      <p:bldP spid="47" grpId="0" animBg="1"/>
      <p:bldP spid="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Satellite Orbits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8188" y="723900"/>
            <a:ext cx="6905625" cy="5400675"/>
          </a:xfrm>
        </p:spPr>
        <p:txBody>
          <a:bodyPr/>
          <a:lstStyle/>
          <a:p>
            <a:pPr>
              <a:buFontTx/>
              <a:buNone/>
            </a:pPr>
            <a:r>
              <a:rPr lang="en-GB" b="1" dirty="0" smtClean="0">
                <a:solidFill>
                  <a:schemeClr val="accent2"/>
                </a:solidFill>
              </a:rPr>
              <a:t>(Near) Polar Orbit:</a:t>
            </a:r>
          </a:p>
          <a:p>
            <a:r>
              <a:rPr lang="en-GB" dirty="0" smtClean="0"/>
              <a:t>orbits cross close to the pole</a:t>
            </a:r>
          </a:p>
          <a:p>
            <a:r>
              <a:rPr lang="en-GB" dirty="0" smtClean="0"/>
              <a:t>global measurements are possible</a:t>
            </a:r>
          </a:p>
          <a:p>
            <a:r>
              <a:rPr lang="en-GB" dirty="0" smtClean="0"/>
              <a:t>low earth orbit LEO (several 100 km)</a:t>
            </a:r>
          </a:p>
          <a:p>
            <a:r>
              <a:rPr lang="en-GB" dirty="0" smtClean="0"/>
              <a:t>ascending and descending branch</a:t>
            </a:r>
          </a:p>
          <a:p>
            <a:r>
              <a:rPr lang="en-GB" dirty="0" smtClean="0"/>
              <a:t>special case: </a:t>
            </a:r>
            <a:r>
              <a:rPr lang="en-GB" b="1" dirty="0" smtClean="0">
                <a:solidFill>
                  <a:schemeClr val="accent2"/>
                </a:solidFill>
              </a:rPr>
              <a:t>sun-synchronous orbit</a:t>
            </a:r>
            <a:r>
              <a:rPr lang="en-GB" b="1" dirty="0" smtClean="0"/>
              <a:t>:</a:t>
            </a:r>
          </a:p>
          <a:p>
            <a:pPr lvl="1"/>
            <a:r>
              <a:rPr lang="en-GB" dirty="0" smtClean="0"/>
              <a:t>overpass over given latitude always at the same local time, providing similar illumination</a:t>
            </a:r>
          </a:p>
          <a:p>
            <a:pPr lvl="1"/>
            <a:r>
              <a:rPr lang="en-GB" dirty="0" smtClean="0"/>
              <a:t>for sun-synchronous orbits: day and night branches</a:t>
            </a:r>
          </a:p>
          <a:p>
            <a:endParaRPr lang="en-GB" dirty="0" smtClean="0"/>
          </a:p>
          <a:p>
            <a:pPr>
              <a:buFontTx/>
              <a:buNone/>
            </a:pPr>
            <a:r>
              <a:rPr lang="en-GB" b="1" dirty="0" smtClean="0">
                <a:solidFill>
                  <a:schemeClr val="accent2"/>
                </a:solidFill>
              </a:rPr>
              <a:t>Geostationary Orbit:</a:t>
            </a:r>
          </a:p>
          <a:p>
            <a:r>
              <a:rPr lang="en-GB" dirty="0" smtClean="0"/>
              <a:t>satellite has fixed position relative to the Earth</a:t>
            </a:r>
          </a:p>
          <a:p>
            <a:r>
              <a:rPr lang="en-GB" dirty="0" smtClean="0"/>
              <a:t>parallel measurements in a limited area from low to middle latitudes</a:t>
            </a:r>
          </a:p>
          <a:p>
            <a:r>
              <a:rPr lang="en-GB" dirty="0" smtClean="0"/>
              <a:t>36 000 km flight altitude, equatorial orbit</a:t>
            </a:r>
          </a:p>
        </p:txBody>
      </p:sp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27075"/>
            <a:ext cx="7842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871788"/>
            <a:ext cx="9525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4591050"/>
            <a:ext cx="14859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10"/>
          <p:cNvSpPr>
            <a:spLocks noChangeArrowheads="1"/>
          </p:cNvSpPr>
          <p:nvPr/>
        </p:nvSpPr>
        <p:spPr bwMode="auto">
          <a:xfrm>
            <a:off x="7938" y="6111875"/>
            <a:ext cx="31099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/>
              <a:t>http://www2.jpl.nasa.gov/basics/bsf5-1.htm </a:t>
            </a:r>
          </a:p>
        </p:txBody>
      </p:sp>
      <p:sp>
        <p:nvSpPr>
          <p:cNvPr id="29704" name="Rectangle 11"/>
          <p:cNvSpPr>
            <a:spLocks noChangeArrowheads="1"/>
          </p:cNvSpPr>
          <p:nvPr/>
        </p:nvSpPr>
        <p:spPr bwMode="auto">
          <a:xfrm>
            <a:off x="46038" y="6272213"/>
            <a:ext cx="5848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/>
              <a:t>http://www.ccrs.nrcan.gc.ca/ccrs/learn/tutorials/fundam/chapter2/chapter2_2_e.html </a:t>
            </a:r>
          </a:p>
        </p:txBody>
      </p:sp>
      <p:sp>
        <p:nvSpPr>
          <p:cNvPr id="2970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9F04E2-34A3-4002-B711-B2A3D0CBE91D}" type="slidenum">
              <a:rPr lang="de-DE" sz="1200" smtClean="0">
                <a:solidFill>
                  <a:schemeClr val="bg1"/>
                </a:solidFill>
              </a:rPr>
              <a:pPr eaLnBrk="1" hangingPunct="1"/>
              <a:t>29</a:t>
            </a:fld>
            <a:endParaRPr lang="de-DE" sz="12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301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am I?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08720"/>
            <a:ext cx="8543292" cy="5217443"/>
          </a:xfrm>
        </p:spPr>
        <p:txBody>
          <a:bodyPr/>
          <a:lstStyle/>
          <a:p>
            <a:r>
              <a:rPr lang="en-GB" dirty="0" smtClean="0"/>
              <a:t>Leading UV/vis remote sensing group at Institute of Environmental Physics, University of Bremen, head: </a:t>
            </a:r>
            <a:r>
              <a:rPr lang="en-GB" dirty="0" err="1" smtClean="0"/>
              <a:t>Prof.</a:t>
            </a:r>
            <a:r>
              <a:rPr lang="en-GB" dirty="0" smtClean="0"/>
              <a:t> John Burrows.</a:t>
            </a:r>
          </a:p>
          <a:p>
            <a:endParaRPr lang="en-GB" sz="1400" dirty="0" smtClean="0"/>
          </a:p>
          <a:p>
            <a:pPr marL="2781300" indent="-355600"/>
            <a:r>
              <a:rPr lang="en-GB" dirty="0" smtClean="0"/>
              <a:t>Working on all aspects of UV/vis remote sensing</a:t>
            </a:r>
          </a:p>
          <a:p>
            <a:pPr marL="3136900" lvl="1" indent="-355600"/>
            <a:r>
              <a:rPr lang="en-GB" dirty="0" smtClean="0"/>
              <a:t>Instruments (ground, airborne, satellite)</a:t>
            </a:r>
          </a:p>
          <a:p>
            <a:pPr marL="3136900" lvl="1" indent="-355600"/>
            <a:r>
              <a:rPr lang="en-GB" dirty="0" smtClean="0"/>
              <a:t>Radiative transfer</a:t>
            </a:r>
          </a:p>
          <a:p>
            <a:pPr marL="3136900" lvl="1" indent="-355600"/>
            <a:r>
              <a:rPr lang="en-GB" dirty="0" smtClean="0"/>
              <a:t>Retrieval algorithms</a:t>
            </a:r>
          </a:p>
          <a:p>
            <a:pPr marL="3136900" lvl="1" indent="-355600"/>
            <a:r>
              <a:rPr lang="en-GB" dirty="0" smtClean="0"/>
              <a:t>Data interpretation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Some atmospheric topics I‘m interested in</a:t>
            </a:r>
          </a:p>
          <a:p>
            <a:pPr lvl="1"/>
            <a:r>
              <a:rPr lang="en-GB" dirty="0" smtClean="0"/>
              <a:t>NOx emissions, distributions</a:t>
            </a:r>
            <a:br>
              <a:rPr lang="en-GB" dirty="0" smtClean="0"/>
            </a:br>
            <a:r>
              <a:rPr lang="en-GB" dirty="0" smtClean="0"/>
              <a:t>and chemistry</a:t>
            </a:r>
          </a:p>
          <a:p>
            <a:pPr lvl="1"/>
            <a:r>
              <a:rPr lang="en-GB" dirty="0" smtClean="0"/>
              <a:t>Emission changes / trends</a:t>
            </a:r>
          </a:p>
          <a:p>
            <a:pPr lvl="1"/>
            <a:r>
              <a:rPr lang="en-GB" dirty="0" smtClean="0"/>
              <a:t>Halogen chemistry in</a:t>
            </a:r>
            <a:br>
              <a:rPr lang="en-GB" dirty="0" smtClean="0"/>
            </a:br>
            <a:r>
              <a:rPr lang="en-GB" dirty="0" smtClean="0"/>
              <a:t>polar regions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71EDE-F247-4689-A506-5F33B0C63DD3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287524" y="6027675"/>
            <a:ext cx="370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2"/>
                </a:solidFill>
              </a:rPr>
              <a:t>www.doas-bremen.de</a:t>
            </a:r>
            <a:endParaRPr lang="en-GB" sz="2400" b="1" dirty="0">
              <a:solidFill>
                <a:schemeClr val="accent2"/>
              </a:solidFill>
            </a:endParaRPr>
          </a:p>
        </p:txBody>
      </p:sp>
      <p:pic>
        <p:nvPicPr>
          <p:cNvPr id="6" name="Picture 4" descr="scia_no2_2006_glob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29100"/>
            <a:ext cx="4455728" cy="204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nhaltsplatzhalt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8" y="1942812"/>
            <a:ext cx="2269616" cy="170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156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Grafik 5" descr="resolution_gome2_backwar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900113"/>
            <a:ext cx="6770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Effect of Spatial Resolution: Example NO</a:t>
            </a:r>
            <a:r>
              <a:rPr lang="en-GB" baseline="-25000" smtClean="0"/>
              <a:t>2</a:t>
            </a:r>
          </a:p>
        </p:txBody>
      </p:sp>
      <p:pic>
        <p:nvPicPr>
          <p:cNvPr id="23555" name="Inhaltsplatzhalter 4" descr="resolution_gome2_forward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3" y="900113"/>
            <a:ext cx="6770687" cy="3600450"/>
          </a:xfrm>
        </p:spPr>
      </p:pic>
      <p:sp>
        <p:nvSpPr>
          <p:cNvPr id="2867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BAC40B-EEEE-4182-B000-8EEF3516AC9C}" type="slidenum">
              <a:rPr lang="de-DE" sz="1200" smtClean="0">
                <a:solidFill>
                  <a:schemeClr val="bg1"/>
                </a:solidFill>
              </a:rPr>
              <a:pPr eaLnBrk="1" hangingPunct="1"/>
              <a:t>30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23558" name="Grafik 6" descr="resolution_OMI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900113"/>
            <a:ext cx="6770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12750" y="4675188"/>
            <a:ext cx="691515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For species with short  atmospheric life time, horizontal variability is large</a:t>
            </a:r>
          </a:p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Spatial resolution of sensor is relevant for interpretation</a:t>
            </a:r>
          </a:p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Spatial resolution also influences cloud fraction</a:t>
            </a:r>
          </a:p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Time of overpass may also play a role!</a:t>
            </a: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7161213" y="2781300"/>
            <a:ext cx="15573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OMI: 13:30 LT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Why do we need satellite measurements?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not all measurement locations are accessible (atmosphere, ice, ocean)</a:t>
            </a:r>
          </a:p>
          <a:p>
            <a:pPr>
              <a:defRPr/>
            </a:pPr>
            <a:r>
              <a:rPr lang="en-GB" dirty="0" smtClean="0"/>
              <a:t>remote sensing facilitates analysis of long time series and extended measurement areas</a:t>
            </a:r>
          </a:p>
          <a:p>
            <a:pPr>
              <a:defRPr/>
            </a:pPr>
            <a:r>
              <a:rPr lang="en-GB" dirty="0" smtClean="0"/>
              <a:t>for many phenomena, global measurements are needed</a:t>
            </a:r>
          </a:p>
          <a:p>
            <a:pPr>
              <a:defRPr/>
            </a:pPr>
            <a:r>
              <a:rPr lang="en-GB" dirty="0" smtClean="0"/>
              <a:t>remote sensing measurements usually can be automated</a:t>
            </a:r>
          </a:p>
          <a:p>
            <a:pPr>
              <a:defRPr/>
            </a:pPr>
            <a:r>
              <a:rPr lang="en-GB" dirty="0" smtClean="0"/>
              <a:t>often, several parameters can be measured at the same time</a:t>
            </a:r>
          </a:p>
          <a:p>
            <a:pPr>
              <a:defRPr/>
            </a:pPr>
            <a:r>
              <a:rPr lang="en-GB" dirty="0" smtClean="0"/>
              <a:t>on a per measurement basis, remote sensing measurements usually are less expensive than in-situ measurements</a:t>
            </a:r>
          </a:p>
          <a:p>
            <a:pPr marL="381000" indent="-381000" eaLnBrk="1" hangingPunct="1">
              <a:buFontTx/>
              <a:buAutoNum type="arabicPeriod"/>
              <a:defRPr/>
            </a:pPr>
            <a:endParaRPr lang="en-GB" dirty="0" smtClean="0"/>
          </a:p>
        </p:txBody>
      </p:sp>
      <p:sp>
        <p:nvSpPr>
          <p:cNvPr id="3072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5364BE-BB09-46FB-A8F9-529C60749F2C}" type="slidenum">
              <a:rPr lang="de-DE" sz="1200" smtClean="0">
                <a:solidFill>
                  <a:schemeClr val="bg1"/>
                </a:solidFill>
              </a:rPr>
              <a:pPr eaLnBrk="1" hangingPunct="1"/>
              <a:t>31</a:t>
            </a:fld>
            <a:endParaRPr lang="de-DE" sz="12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What is problematic about satellite measurements?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remote sensing measurements are always indirect measurements</a:t>
            </a:r>
          </a:p>
          <a:p>
            <a:pPr>
              <a:defRPr/>
            </a:pPr>
            <a:r>
              <a:rPr lang="en-GB" dirty="0" smtClean="0"/>
              <a:t>the electromagnetic signal is often affected by more things than just the quantity to be measured</a:t>
            </a:r>
          </a:p>
          <a:p>
            <a:pPr>
              <a:defRPr/>
            </a:pPr>
            <a:r>
              <a:rPr lang="en-GB" dirty="0" smtClean="0"/>
              <a:t>usually, additional assumptions and models are needed for the interpretation of the measurements</a:t>
            </a:r>
          </a:p>
          <a:p>
            <a:pPr>
              <a:defRPr/>
            </a:pPr>
            <a:r>
              <a:rPr lang="en-GB" dirty="0" smtClean="0"/>
              <a:t>usually, the measurement area / volume is relatively large</a:t>
            </a:r>
          </a:p>
          <a:p>
            <a:pPr>
              <a:defRPr/>
            </a:pPr>
            <a:r>
              <a:rPr lang="en-GB" dirty="0" smtClean="0"/>
              <a:t>validation of remote sensing measurements is a major task and often not possible in a strict sense</a:t>
            </a:r>
          </a:p>
          <a:p>
            <a:pPr>
              <a:defRPr/>
            </a:pPr>
            <a:r>
              <a:rPr lang="en-GB" dirty="0" smtClean="0"/>
              <a:t>estimation of the errors of a remote sensing measurement often is difficult</a:t>
            </a:r>
          </a:p>
          <a:p>
            <a:pPr marL="381000" indent="-381000" eaLnBrk="1" hangingPunct="1">
              <a:buFontTx/>
              <a:buAutoNum type="arabicPeriod"/>
              <a:defRPr/>
            </a:pPr>
            <a:endParaRPr lang="en-GB" dirty="0" smtClean="0"/>
          </a:p>
        </p:txBody>
      </p:sp>
      <p:sp>
        <p:nvSpPr>
          <p:cNvPr id="3174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CD2C10-09D9-423E-938F-4B3EDCFA74AC}" type="slidenum">
              <a:rPr lang="de-DE" sz="1200" smtClean="0">
                <a:solidFill>
                  <a:schemeClr val="bg1"/>
                </a:solidFill>
              </a:rPr>
              <a:pPr eaLnBrk="1" hangingPunct="1"/>
              <a:t>32</a:t>
            </a:fld>
            <a:endParaRPr lang="de-DE" sz="12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Comparison of different observation options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6D9FD-4079-4A80-AA0C-8B356596F7DB}" type="slidenum">
              <a:rPr lang="de-DE" smtClean="0">
                <a:latin typeface="+mn-lt"/>
              </a:rPr>
              <a:pPr>
                <a:defRPr/>
              </a:pPr>
              <a:t>33</a:t>
            </a:fld>
            <a:endParaRPr lang="de-DE" dirty="0">
              <a:latin typeface="+mn-lt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76200" y="2811463"/>
            <a:ext cx="8915400" cy="3276600"/>
          </a:xfrm>
          <a:prstGeom prst="rect">
            <a:avLst/>
          </a:prstGeom>
          <a:solidFill>
            <a:srgbClr val="B7DB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>
              <a:latin typeface="+mn-lt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6200" y="982663"/>
            <a:ext cx="8915400" cy="1752600"/>
          </a:xfrm>
          <a:prstGeom prst="rect">
            <a:avLst/>
          </a:prstGeom>
          <a:solidFill>
            <a:srgbClr val="FDCFC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 sz="2000">
              <a:latin typeface="+mn-lt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28600" y="1058863"/>
            <a:ext cx="4267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2000" b="1" kern="0" dirty="0">
                <a:solidFill>
                  <a:schemeClr val="accent2"/>
                </a:solidFill>
                <a:latin typeface="+mn-lt"/>
              </a:rPr>
              <a:t>Nadir: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kern="0" dirty="0">
                <a:latin typeface="+mn-lt"/>
              </a:rPr>
              <a:t>view to the surface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kern="0" dirty="0">
                <a:latin typeface="+mn-lt"/>
              </a:rPr>
              <a:t>good spatial resolution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kern="0" dirty="0">
                <a:latin typeface="+mn-lt"/>
              </a:rPr>
              <a:t>little vertical resolution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endParaRPr lang="en-GB" sz="2000" kern="0" dirty="0">
              <a:latin typeface="+mn-lt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648200" y="1058863"/>
            <a:ext cx="4267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2000" b="1" dirty="0">
                <a:solidFill>
                  <a:schemeClr val="accent2"/>
                </a:solidFill>
                <a:latin typeface="+mn-lt"/>
              </a:rPr>
              <a:t>Limb: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good vertical resolution, 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but only in the UT/LS region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large cloud probability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GB" sz="2000" dirty="0">
              <a:latin typeface="+mn-lt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28600" y="2887663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2000" b="1" dirty="0">
                <a:solidFill>
                  <a:schemeClr val="accent2"/>
                </a:solidFill>
                <a:latin typeface="+mn-lt"/>
              </a:rPr>
              <a:t>UV/</a:t>
            </a:r>
            <a:r>
              <a:rPr lang="en-GB" sz="2000" b="1" dirty="0" err="1">
                <a:solidFill>
                  <a:schemeClr val="accent2"/>
                </a:solidFill>
                <a:latin typeface="+mn-lt"/>
              </a:rPr>
              <a:t>vis</a:t>
            </a:r>
            <a:r>
              <a:rPr lang="en-GB" sz="2000" b="1" dirty="0">
                <a:solidFill>
                  <a:schemeClr val="accent2"/>
                </a:solidFill>
                <a:latin typeface="+mn-lt"/>
              </a:rPr>
              <a:t>/NIR: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sensitivity down to surface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relevant species observable 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limited number of species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daytime only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no intrinsic vertical resolution in nadir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aerosols introduce uncertainties in light path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GB" sz="2000" dirty="0">
              <a:latin typeface="+mn-lt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648200" y="2887663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2000" b="1" dirty="0">
                <a:solidFill>
                  <a:schemeClr val="accent2"/>
                </a:solidFill>
                <a:latin typeface="+mn-lt"/>
              </a:rPr>
              <a:t>IR: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large number of potential species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day and night measurements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some vertical resolution in nadir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weighted towards middle troposphere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problems with strong absorbers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Tx/>
              <a:buChar char="•"/>
              <a:defRPr/>
            </a:pPr>
            <a:r>
              <a:rPr lang="en-GB" sz="2000" dirty="0">
                <a:latin typeface="+mn-lt"/>
              </a:rPr>
              <a:t>problems with dark (solar IR) or</a:t>
            </a:r>
            <a:br>
              <a:rPr lang="en-GB" sz="2000" dirty="0">
                <a:latin typeface="+mn-lt"/>
              </a:rPr>
            </a:br>
            <a:r>
              <a:rPr lang="en-GB" sz="2000" dirty="0">
                <a:latin typeface="+mn-lt"/>
              </a:rPr>
              <a:t>cold (thermal IR) surfaces </a:t>
            </a:r>
          </a:p>
        </p:txBody>
      </p:sp>
      <p:sp>
        <p:nvSpPr>
          <p:cNvPr id="32778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MOPITT</a:t>
            </a:r>
          </a:p>
        </p:txBody>
      </p:sp>
      <p:sp>
        <p:nvSpPr>
          <p:cNvPr id="33795" name="Inhaltsplatzhalter 2"/>
          <p:cNvSpPr>
            <a:spLocks noGrp="1"/>
          </p:cNvSpPr>
          <p:nvPr>
            <p:ph idx="1"/>
          </p:nvPr>
        </p:nvSpPr>
        <p:spPr>
          <a:xfrm>
            <a:off x="457200" y="4133850"/>
            <a:ext cx="8686800" cy="1992313"/>
          </a:xfrm>
        </p:spPr>
        <p:txBody>
          <a:bodyPr/>
          <a:lstStyle/>
          <a:p>
            <a:r>
              <a:rPr lang="en-GB" smtClean="0"/>
              <a:t>Instrument: IR gas correlation spectrometer with pressure modulation</a:t>
            </a:r>
          </a:p>
          <a:p>
            <a:r>
              <a:rPr lang="en-GB" smtClean="0"/>
              <a:t>Operational since March 2000</a:t>
            </a:r>
          </a:p>
          <a:p>
            <a:r>
              <a:rPr lang="en-GB" smtClean="0"/>
              <a:t>Spatial resolution: 22 x 22 km</a:t>
            </a:r>
            <a:r>
              <a:rPr lang="en-GB" baseline="30000" smtClean="0"/>
              <a:t>2</a:t>
            </a:r>
          </a:p>
          <a:p>
            <a:r>
              <a:rPr lang="en-GB" smtClean="0"/>
              <a:t>Day + night measurements</a:t>
            </a:r>
          </a:p>
          <a:p>
            <a:r>
              <a:rPr lang="en-GB" smtClean="0"/>
              <a:t>Global coverage: 3.5 days</a:t>
            </a:r>
          </a:p>
          <a:p>
            <a:r>
              <a:rPr lang="en-GB" smtClean="0"/>
              <a:t>Species: CO (1 – 2 DOFS)</a:t>
            </a:r>
          </a:p>
        </p:txBody>
      </p:sp>
      <p:sp>
        <p:nvSpPr>
          <p:cNvPr id="3379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BCA7BF-7371-46A9-AFD8-DE22F8282711}" type="slidenum">
              <a:rPr lang="de-DE" sz="1200" smtClean="0">
                <a:solidFill>
                  <a:schemeClr val="bg1"/>
                </a:solidFill>
              </a:rPr>
              <a:pPr eaLnBrk="1" hangingPunct="1"/>
              <a:t>34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33797" name="Picture 2" descr="Fig: correlation radiom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985838"/>
            <a:ext cx="59150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MOPITT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203200"/>
            <a:ext cx="10572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MOPITT: CO column</a:t>
            </a:r>
          </a:p>
        </p:txBody>
      </p:sp>
      <p:sp>
        <p:nvSpPr>
          <p:cNvPr id="3481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E48E03-1C7E-4DBA-B6B7-18F46633D26C}" type="slidenum">
              <a:rPr lang="de-DE" sz="1200" smtClean="0">
                <a:solidFill>
                  <a:schemeClr val="bg1"/>
                </a:solidFill>
              </a:rPr>
              <a:pPr eaLnBrk="1" hangingPunct="1"/>
              <a:t>35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34820" name="Rechteck 4"/>
          <p:cNvSpPr>
            <a:spLocks noChangeArrowheads="1"/>
          </p:cNvSpPr>
          <p:nvPr/>
        </p:nvSpPr>
        <p:spPr bwMode="auto">
          <a:xfrm>
            <a:off x="5434013" y="6156325"/>
            <a:ext cx="30384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http://www.acd.ucar.edu/mopitt/</a:t>
            </a:r>
          </a:p>
        </p:txBody>
      </p:sp>
      <p:pic>
        <p:nvPicPr>
          <p:cNvPr id="34821" name="Picture 4" descr="MOPITT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203200"/>
            <a:ext cx="10572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2" name="Gruppieren 11"/>
          <p:cNvGrpSpPr>
            <a:grpSpLocks/>
          </p:cNvGrpSpPr>
          <p:nvPr/>
        </p:nvGrpSpPr>
        <p:grpSpPr bwMode="auto">
          <a:xfrm>
            <a:off x="409575" y="981075"/>
            <a:ext cx="7910513" cy="4029075"/>
            <a:chOff x="410264" y="980645"/>
            <a:chExt cx="7909493" cy="4029237"/>
          </a:xfrm>
        </p:grpSpPr>
        <p:grpSp>
          <p:nvGrpSpPr>
            <p:cNvPr id="34824" name="Gruppieren 8"/>
            <p:cNvGrpSpPr>
              <a:grpSpLocks/>
            </p:cNvGrpSpPr>
            <p:nvPr/>
          </p:nvGrpSpPr>
          <p:grpSpPr bwMode="auto">
            <a:xfrm>
              <a:off x="801019" y="1085017"/>
              <a:ext cx="7518738" cy="3834712"/>
              <a:chOff x="620713" y="1716088"/>
              <a:chExt cx="8705850" cy="4419600"/>
            </a:xfrm>
          </p:grpSpPr>
          <p:pic>
            <p:nvPicPr>
              <p:cNvPr id="34827" name="Picture 4" descr="http://www.acd.ucar.edu/mopitt/MOPITT/data/plots/maps/months/MOP03-Web-200901-0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713" y="1716088"/>
                <a:ext cx="8705850" cy="4419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28" name="Textfeld 7"/>
              <p:cNvSpPr txBox="1">
                <a:spLocks noChangeArrowheads="1"/>
              </p:cNvSpPr>
              <p:nvPr/>
            </p:nvSpPr>
            <p:spPr bwMode="auto">
              <a:xfrm>
                <a:off x="1648496" y="1772498"/>
                <a:ext cx="6469979" cy="532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sz="2400" b="1"/>
                  <a:t>MOPITT CO column January 2009</a:t>
                </a:r>
              </a:p>
            </p:txBody>
          </p:sp>
        </p:grpSp>
        <p:sp>
          <p:nvSpPr>
            <p:cNvPr id="34825" name="Textfeld 9"/>
            <p:cNvSpPr txBox="1">
              <a:spLocks noChangeArrowheads="1"/>
            </p:cNvSpPr>
            <p:nvPr/>
          </p:nvSpPr>
          <p:spPr bwMode="auto">
            <a:xfrm rot="-5400000">
              <a:off x="-1262138" y="2653047"/>
              <a:ext cx="36833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/>
                <a:t>CO total column [101</a:t>
              </a:r>
              <a:r>
                <a:rPr lang="en-GB" b="1" baseline="30000"/>
                <a:t>8</a:t>
              </a:r>
              <a:r>
                <a:rPr lang="en-GB" b="1"/>
                <a:t> moelc cm</a:t>
              </a:r>
              <a:r>
                <a:rPr lang="en-GB" b="1" baseline="30000"/>
                <a:t>-2</a:t>
              </a:r>
              <a:r>
                <a:rPr lang="en-GB" b="1"/>
                <a:t>]</a:t>
              </a: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253114" y="4495511"/>
              <a:ext cx="4701569" cy="514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34823" name="Inhaltsplatzhalter 2"/>
          <p:cNvSpPr>
            <a:spLocks noGrp="1"/>
          </p:cNvSpPr>
          <p:nvPr>
            <p:ph idx="1"/>
          </p:nvPr>
        </p:nvSpPr>
        <p:spPr>
          <a:xfrm>
            <a:off x="457200" y="4791075"/>
            <a:ext cx="8229600" cy="1038225"/>
          </a:xfrm>
        </p:spPr>
        <p:txBody>
          <a:bodyPr/>
          <a:lstStyle/>
          <a:p>
            <a:r>
              <a:rPr lang="en-GB" smtClean="0"/>
              <a:t>Hemispheric gradient</a:t>
            </a:r>
          </a:p>
          <a:p>
            <a:r>
              <a:rPr lang="en-GB" smtClean="0"/>
              <a:t>Topography</a:t>
            </a:r>
          </a:p>
          <a:p>
            <a:r>
              <a:rPr lang="en-GB" smtClean="0"/>
              <a:t>Pollution in Asia</a:t>
            </a:r>
          </a:p>
          <a:p>
            <a:r>
              <a:rPr lang="en-GB" smtClean="0"/>
              <a:t>Biomass burning in Africa</a:t>
            </a:r>
          </a:p>
          <a:p>
            <a:endParaRPr lang="en-GB" smtClean="0"/>
          </a:p>
          <a:p>
            <a:endParaRPr lang="en-GB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TOMS</a:t>
            </a:r>
          </a:p>
        </p:txBody>
      </p:sp>
      <p:sp>
        <p:nvSpPr>
          <p:cNvPr id="35843" name="Inhaltsplatzhalter 2"/>
          <p:cNvSpPr>
            <a:spLocks noGrp="1"/>
          </p:cNvSpPr>
          <p:nvPr>
            <p:ph idx="1"/>
          </p:nvPr>
        </p:nvSpPr>
        <p:spPr>
          <a:xfrm>
            <a:off x="457200" y="4211638"/>
            <a:ext cx="8229600" cy="1914525"/>
          </a:xfrm>
        </p:spPr>
        <p:txBody>
          <a:bodyPr/>
          <a:lstStyle/>
          <a:p>
            <a:r>
              <a:rPr lang="en-GB" smtClean="0"/>
              <a:t>Instrument: UV discrete (6) wavelengths grating spectrometer</a:t>
            </a:r>
          </a:p>
          <a:p>
            <a:r>
              <a:rPr lang="en-GB" smtClean="0"/>
              <a:t>Operational: October 1978 - 2004</a:t>
            </a:r>
          </a:p>
          <a:p>
            <a:r>
              <a:rPr lang="en-GB" smtClean="0"/>
              <a:t>Spatial resolution: 50 x 50 km</a:t>
            </a:r>
            <a:r>
              <a:rPr lang="en-GB" baseline="30000" smtClean="0"/>
              <a:t>2</a:t>
            </a:r>
          </a:p>
          <a:p>
            <a:r>
              <a:rPr lang="en-GB" smtClean="0"/>
              <a:t>Global coverage: 1.5 days</a:t>
            </a:r>
          </a:p>
          <a:p>
            <a:r>
              <a:rPr lang="en-GB" smtClean="0"/>
              <a:t>Species: O</a:t>
            </a:r>
            <a:r>
              <a:rPr lang="en-GB" baseline="-25000" smtClean="0"/>
              <a:t>3</a:t>
            </a:r>
            <a:r>
              <a:rPr lang="en-GB" smtClean="0"/>
              <a:t>, SO</a:t>
            </a:r>
            <a:r>
              <a:rPr lang="en-GB" baseline="-25000" smtClean="0"/>
              <a:t>2</a:t>
            </a:r>
          </a:p>
          <a:p>
            <a:endParaRPr lang="en-GB" smtClean="0"/>
          </a:p>
        </p:txBody>
      </p:sp>
      <p:sp>
        <p:nvSpPr>
          <p:cNvPr id="3584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64EB80-9730-441D-B6EB-C11564AFAE0B}" type="slidenum">
              <a:rPr lang="de-DE" sz="1200" smtClean="0">
                <a:solidFill>
                  <a:schemeClr val="bg1"/>
                </a:solidFill>
              </a:rPr>
              <a:pPr eaLnBrk="1" hangingPunct="1"/>
              <a:t>36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35845" name="Picture 4" descr="toms_sc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955675"/>
            <a:ext cx="4462463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TOMS: Ozone columns </a:t>
            </a:r>
          </a:p>
        </p:txBody>
      </p:sp>
      <p:sp>
        <p:nvSpPr>
          <p:cNvPr id="36867" name="Inhaltsplatzhalter 2"/>
          <p:cNvSpPr>
            <a:spLocks noGrp="1"/>
          </p:cNvSpPr>
          <p:nvPr>
            <p:ph idx="1"/>
          </p:nvPr>
        </p:nvSpPr>
        <p:spPr>
          <a:xfrm>
            <a:off x="5911850" y="1076325"/>
            <a:ext cx="2774950" cy="5049838"/>
          </a:xfrm>
        </p:spPr>
        <p:txBody>
          <a:bodyPr/>
          <a:lstStyle/>
          <a:p>
            <a:r>
              <a:rPr lang="en-GB" smtClean="0"/>
              <a:t>Large scale tropospheric ozone patterns retrieved using the cloud slicing method</a:t>
            </a:r>
          </a:p>
          <a:p>
            <a:r>
              <a:rPr lang="en-GB" smtClean="0"/>
              <a:t>During El Nino year, clear ozone maximum over Indonesia</a:t>
            </a:r>
          </a:p>
          <a:p>
            <a:r>
              <a:rPr lang="en-GB" smtClean="0"/>
              <a:t>Origins: photochemical smog from biomass burning and change in circulation pattern</a:t>
            </a:r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AD845B-D36E-4E43-9CAD-9D865E924584}" type="slidenum">
              <a:rPr lang="de-DE" sz="1200" smtClean="0">
                <a:solidFill>
                  <a:schemeClr val="bg1"/>
                </a:solidFill>
              </a:rPr>
              <a:pPr eaLnBrk="1" hangingPunct="1"/>
              <a:t>37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36869" name="Rechteck 4"/>
          <p:cNvSpPr>
            <a:spLocks noChangeArrowheads="1"/>
          </p:cNvSpPr>
          <p:nvPr/>
        </p:nvSpPr>
        <p:spPr bwMode="auto">
          <a:xfrm>
            <a:off x="322263" y="561975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/>
              <a:t>Ziemke, J. R et al., (2001), “Cloud slicing”: A new technique to derive upper tropospheric ozone from satellite measurements, </a:t>
            </a:r>
            <a:r>
              <a:rPr lang="en-GB" sz="1200" i="1"/>
              <a:t>J. Geophys. Res.</a:t>
            </a:r>
            <a:r>
              <a:rPr lang="en-GB" sz="1200"/>
              <a:t>, 106(D9), 9853–9867</a:t>
            </a:r>
          </a:p>
        </p:txBody>
      </p:sp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041400"/>
            <a:ext cx="5630863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GOME / GOME-2</a:t>
            </a:r>
          </a:p>
        </p:txBody>
      </p:sp>
      <p:sp>
        <p:nvSpPr>
          <p:cNvPr id="37891" name="Inhaltsplatzhalter 2"/>
          <p:cNvSpPr>
            <a:spLocks noGrp="1"/>
          </p:cNvSpPr>
          <p:nvPr>
            <p:ph idx="1"/>
          </p:nvPr>
        </p:nvSpPr>
        <p:spPr>
          <a:xfrm>
            <a:off x="134938" y="4533900"/>
            <a:ext cx="8229600" cy="1450975"/>
          </a:xfrm>
        </p:spPr>
        <p:txBody>
          <a:bodyPr/>
          <a:lstStyle/>
          <a:p>
            <a:r>
              <a:rPr lang="en-GB" dirty="0" smtClean="0"/>
              <a:t>Instrument: 4 </a:t>
            </a:r>
            <a:r>
              <a:rPr lang="en-GB" dirty="0" err="1" smtClean="0"/>
              <a:t>channelUV</a:t>
            </a:r>
            <a:r>
              <a:rPr lang="en-GB" dirty="0" smtClean="0"/>
              <a:t>/</a:t>
            </a:r>
            <a:r>
              <a:rPr lang="en-GB" dirty="0" err="1" smtClean="0"/>
              <a:t>vis</a:t>
            </a:r>
            <a:r>
              <a:rPr lang="en-GB" dirty="0" smtClean="0"/>
              <a:t> grating spectrometer</a:t>
            </a:r>
          </a:p>
          <a:p>
            <a:r>
              <a:rPr lang="en-GB" dirty="0" smtClean="0"/>
              <a:t>Operational on ERS-2 7.1995 – 6.2003 - 2011</a:t>
            </a:r>
          </a:p>
          <a:p>
            <a:r>
              <a:rPr lang="en-GB" dirty="0" smtClean="0"/>
              <a:t>Spatial resolution 320 x 40 km</a:t>
            </a:r>
            <a:r>
              <a:rPr lang="en-GB" baseline="30000" dirty="0" smtClean="0"/>
              <a:t>2</a:t>
            </a:r>
          </a:p>
          <a:p>
            <a:r>
              <a:rPr lang="en-GB" dirty="0" smtClean="0"/>
              <a:t>Global coverage: 3 days</a:t>
            </a:r>
          </a:p>
          <a:p>
            <a:r>
              <a:rPr lang="en-GB" dirty="0" smtClean="0"/>
              <a:t>Species: O</a:t>
            </a:r>
            <a:r>
              <a:rPr lang="en-GB" baseline="-25000" dirty="0" smtClean="0"/>
              <a:t>3</a:t>
            </a:r>
            <a:r>
              <a:rPr lang="en-GB" dirty="0" smtClean="0"/>
              <a:t>, NO</a:t>
            </a:r>
            <a:r>
              <a:rPr lang="en-GB" baseline="-25000" dirty="0" smtClean="0"/>
              <a:t>2</a:t>
            </a:r>
            <a:r>
              <a:rPr lang="en-GB" dirty="0" smtClean="0"/>
              <a:t>, HCHO, CHOCHO, </a:t>
            </a:r>
            <a:r>
              <a:rPr lang="en-GB" dirty="0" err="1" smtClean="0"/>
              <a:t>BrO</a:t>
            </a:r>
            <a:r>
              <a:rPr lang="en-GB" dirty="0" smtClean="0"/>
              <a:t>, IO, SO</a:t>
            </a:r>
            <a:r>
              <a:rPr lang="en-GB" baseline="-25000" dirty="0" smtClean="0"/>
              <a:t>2</a:t>
            </a:r>
            <a:r>
              <a:rPr lang="en-GB" dirty="0" smtClean="0"/>
              <a:t>, H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  <a:endParaRPr lang="en-GB" baseline="-250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3789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97C00D-1BA3-4D01-8A6F-E13F6AFECCE5}" type="slidenum">
              <a:rPr lang="de-DE" sz="1200" smtClean="0">
                <a:solidFill>
                  <a:schemeClr val="bg1"/>
                </a:solidFill>
              </a:rPr>
              <a:pPr eaLnBrk="1" hangingPunct="1"/>
              <a:t>38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37893" name="Picture 6" descr="gome nrt log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63"/>
          <a:stretch>
            <a:fillRect/>
          </a:stretch>
        </p:blipFill>
        <p:spPr bwMode="auto">
          <a:xfrm>
            <a:off x="8016875" y="315913"/>
            <a:ext cx="865188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633095" y="1268760"/>
            <a:ext cx="3805238" cy="1515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0363" indent="-360363">
              <a:spcBef>
                <a:spcPts val="480"/>
              </a:spcBef>
              <a:buClr>
                <a:schemeClr val="accent2"/>
              </a:buClr>
              <a:defRPr/>
            </a:pPr>
            <a:r>
              <a:rPr lang="en-GB" sz="2000" b="1" dirty="0" smtClean="0">
                <a:solidFill>
                  <a:schemeClr val="accent2"/>
                </a:solidFill>
                <a:latin typeface="+mn-lt"/>
              </a:rPr>
              <a:t>GOME-2 A</a:t>
            </a:r>
            <a:endParaRPr lang="en-GB" sz="2000" b="1" dirty="0">
              <a:solidFill>
                <a:schemeClr val="accent2"/>
              </a:solidFill>
              <a:latin typeface="+mn-lt"/>
            </a:endParaRPr>
          </a:p>
          <a:p>
            <a:pPr marL="360363" indent="-360363">
              <a:spcBef>
                <a:spcPts val="480"/>
              </a:spcBef>
              <a:buClr>
                <a:schemeClr val="accent2"/>
              </a:buClr>
              <a:defRPr/>
            </a:pPr>
            <a:r>
              <a:rPr lang="en-GB" sz="2000" dirty="0">
                <a:latin typeface="+mn-lt"/>
              </a:rPr>
              <a:t>on </a:t>
            </a:r>
            <a:r>
              <a:rPr lang="en-GB" sz="2000" dirty="0" err="1">
                <a:latin typeface="+mn-lt"/>
              </a:rPr>
              <a:t>MetOp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A since </a:t>
            </a:r>
            <a:r>
              <a:rPr lang="en-GB" sz="2000" dirty="0">
                <a:latin typeface="+mn-lt"/>
              </a:rPr>
              <a:t>1.2007</a:t>
            </a:r>
          </a:p>
          <a:p>
            <a:pPr marL="360363" indent="-360363">
              <a:spcBef>
                <a:spcPts val="480"/>
              </a:spcBef>
              <a:buClr>
                <a:schemeClr val="accent2"/>
              </a:buClr>
              <a:defRPr/>
            </a:pPr>
            <a:r>
              <a:rPr lang="en-GB" sz="2000" dirty="0">
                <a:latin typeface="+mn-lt"/>
              </a:rPr>
              <a:t>80 x 40 </a:t>
            </a:r>
            <a:r>
              <a:rPr lang="en-GB" sz="2000" dirty="0" smtClean="0">
                <a:latin typeface="+mn-lt"/>
              </a:rPr>
              <a:t>km</a:t>
            </a:r>
            <a:r>
              <a:rPr lang="en-GB" sz="2000" baseline="30000" dirty="0" smtClean="0">
                <a:latin typeface="+mn-lt"/>
              </a:rPr>
              <a:t>2</a:t>
            </a:r>
            <a:endParaRPr lang="en-GB" sz="2000" dirty="0">
              <a:latin typeface="+mn-lt"/>
            </a:endParaRPr>
          </a:p>
          <a:p>
            <a:pPr marL="360363" indent="-360363">
              <a:spcBef>
                <a:spcPts val="480"/>
              </a:spcBef>
              <a:buClr>
                <a:schemeClr val="accent2"/>
              </a:buClr>
              <a:defRPr/>
            </a:pPr>
            <a:r>
              <a:rPr lang="en-GB" sz="2000" dirty="0" smtClean="0">
                <a:latin typeface="+mn-lt"/>
              </a:rPr>
              <a:t>1.5 </a:t>
            </a:r>
            <a:r>
              <a:rPr lang="en-GB" sz="2000" dirty="0">
                <a:latin typeface="+mn-lt"/>
              </a:rPr>
              <a:t>days</a:t>
            </a:r>
          </a:p>
        </p:txBody>
      </p:sp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911225"/>
            <a:ext cx="4494212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616116" y="2780928"/>
            <a:ext cx="3805238" cy="151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60363" indent="-360363">
              <a:spcBef>
                <a:spcPts val="480"/>
              </a:spcBef>
              <a:buClr>
                <a:schemeClr val="accent2"/>
              </a:buClr>
              <a:defRPr/>
            </a:pPr>
            <a:r>
              <a:rPr lang="en-GB" sz="2000" b="1" dirty="0" smtClean="0">
                <a:solidFill>
                  <a:schemeClr val="accent2"/>
                </a:solidFill>
                <a:latin typeface="+mn-lt"/>
              </a:rPr>
              <a:t>GOME-2 B</a:t>
            </a:r>
            <a:endParaRPr lang="en-GB" sz="2000" b="1" dirty="0">
              <a:solidFill>
                <a:schemeClr val="accent2"/>
              </a:solidFill>
              <a:latin typeface="+mn-lt"/>
            </a:endParaRPr>
          </a:p>
          <a:p>
            <a:pPr marL="360363" indent="-360363">
              <a:spcBef>
                <a:spcPts val="480"/>
              </a:spcBef>
              <a:buClr>
                <a:schemeClr val="accent2"/>
              </a:buClr>
              <a:defRPr/>
            </a:pPr>
            <a:r>
              <a:rPr lang="en-GB" sz="2000" dirty="0">
                <a:latin typeface="+mn-lt"/>
              </a:rPr>
              <a:t>on </a:t>
            </a:r>
            <a:r>
              <a:rPr lang="en-GB" sz="2000" dirty="0" err="1">
                <a:latin typeface="+mn-lt"/>
              </a:rPr>
              <a:t>MetOp</a:t>
            </a:r>
            <a:r>
              <a:rPr lang="en-GB" sz="2000" dirty="0">
                <a:latin typeface="+mn-lt"/>
              </a:rPr>
              <a:t> </a:t>
            </a:r>
            <a:r>
              <a:rPr lang="en-GB" sz="2000" dirty="0" smtClean="0">
                <a:latin typeface="+mn-lt"/>
              </a:rPr>
              <a:t>B since 1.2013</a:t>
            </a:r>
            <a:endParaRPr lang="en-GB" sz="2000" dirty="0">
              <a:latin typeface="+mn-lt"/>
            </a:endParaRPr>
          </a:p>
          <a:p>
            <a:pPr marL="360363" indent="-360363">
              <a:spcBef>
                <a:spcPts val="480"/>
              </a:spcBef>
              <a:buClr>
                <a:schemeClr val="accent2"/>
              </a:buClr>
              <a:defRPr/>
            </a:pPr>
            <a:r>
              <a:rPr lang="en-GB" sz="2000" dirty="0">
                <a:latin typeface="+mn-lt"/>
              </a:rPr>
              <a:t>80 x 40 km</a:t>
            </a:r>
            <a:r>
              <a:rPr lang="en-GB" sz="2000" baseline="30000" dirty="0">
                <a:latin typeface="+mn-lt"/>
              </a:rPr>
              <a:t>2</a:t>
            </a:r>
          </a:p>
          <a:p>
            <a:pPr marL="360363" indent="-360363">
              <a:spcBef>
                <a:spcPts val="480"/>
              </a:spcBef>
              <a:buClr>
                <a:schemeClr val="accent2"/>
              </a:buClr>
              <a:defRPr/>
            </a:pPr>
            <a:r>
              <a:rPr lang="en-GB" sz="2000" dirty="0">
                <a:latin typeface="+mn-lt"/>
              </a:rPr>
              <a:t>1.5 days</a:t>
            </a:r>
          </a:p>
        </p:txBody>
      </p:sp>
      <p:sp>
        <p:nvSpPr>
          <p:cNvPr id="2" name="Rechteck 1"/>
          <p:cNvSpPr/>
          <p:nvPr/>
        </p:nvSpPr>
        <p:spPr>
          <a:xfrm>
            <a:off x="7105101" y="2026660"/>
            <a:ext cx="1895391" cy="772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363" indent="-360363">
              <a:spcBef>
                <a:spcPts val="480"/>
              </a:spcBef>
              <a:buClr>
                <a:schemeClr val="accent2"/>
              </a:buClr>
              <a:buFont typeface="Symbol"/>
              <a:buChar char="Þ"/>
              <a:defRPr/>
            </a:pPr>
            <a:r>
              <a:rPr lang="en-GB" sz="2000" dirty="0" smtClean="0"/>
              <a:t>40 </a:t>
            </a:r>
            <a:r>
              <a:rPr lang="en-GB" sz="2000" dirty="0"/>
              <a:t>x 40 </a:t>
            </a:r>
            <a:r>
              <a:rPr lang="en-GB" sz="2000" dirty="0" smtClean="0"/>
              <a:t>km</a:t>
            </a:r>
            <a:r>
              <a:rPr lang="en-GB" sz="2000" baseline="30000" dirty="0" smtClean="0"/>
              <a:t>2</a:t>
            </a:r>
          </a:p>
          <a:p>
            <a:pPr marL="360363" indent="-360363">
              <a:spcBef>
                <a:spcPts val="480"/>
              </a:spcBef>
              <a:buClr>
                <a:schemeClr val="accent2"/>
              </a:buClr>
              <a:buFont typeface="Symbol"/>
              <a:buChar char="Þ"/>
              <a:defRPr/>
            </a:pPr>
            <a:r>
              <a:rPr lang="de-DE" sz="2000" dirty="0" smtClean="0"/>
              <a:t>3 </a:t>
            </a:r>
            <a:r>
              <a:rPr lang="de-DE" sz="2000" dirty="0" err="1" smtClean="0"/>
              <a:t>days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GOME: Polar springtime BrO</a:t>
            </a:r>
          </a:p>
        </p:txBody>
      </p:sp>
      <p:sp>
        <p:nvSpPr>
          <p:cNvPr id="38915" name="Inhaltsplatzhalter 2"/>
          <p:cNvSpPr>
            <a:spLocks noGrp="1"/>
          </p:cNvSpPr>
          <p:nvPr>
            <p:ph idx="1"/>
          </p:nvPr>
        </p:nvSpPr>
        <p:spPr>
          <a:xfrm>
            <a:off x="457200" y="4945063"/>
            <a:ext cx="8416925" cy="1181100"/>
          </a:xfrm>
        </p:spPr>
        <p:txBody>
          <a:bodyPr/>
          <a:lstStyle/>
          <a:p>
            <a:r>
              <a:rPr lang="en-GB" smtClean="0"/>
              <a:t>Large regions of enhanced boundary layer BrO in polar spring</a:t>
            </a:r>
          </a:p>
          <a:p>
            <a:r>
              <a:rPr lang="en-GB" smtClean="0"/>
              <a:t>Autocatalytic release of Br from sea salt from aerosols / frost flowers /</a:t>
            </a:r>
            <a:br>
              <a:rPr lang="en-GB" smtClean="0"/>
            </a:br>
            <a:r>
              <a:rPr lang="en-GB" smtClean="0"/>
              <a:t> ice surfaces</a:t>
            </a:r>
          </a:p>
          <a:p>
            <a:r>
              <a:rPr lang="en-GB" smtClean="0"/>
              <a:t>Rapid ozone destruction and link to Hg chemistry</a:t>
            </a:r>
          </a:p>
        </p:txBody>
      </p:sp>
      <p:sp>
        <p:nvSpPr>
          <p:cNvPr id="3891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30B29C-7C28-43C9-A75C-56BC6989CE82}" type="slidenum">
              <a:rPr lang="de-DE" sz="1200" smtClean="0">
                <a:solidFill>
                  <a:schemeClr val="bg1"/>
                </a:solidFill>
              </a:rPr>
              <a:pPr eaLnBrk="1" hangingPunct="1"/>
              <a:t>39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088"/>
            <a:ext cx="7426325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hteck 6"/>
          <p:cNvSpPr>
            <a:spLocks noChangeArrowheads="1"/>
          </p:cNvSpPr>
          <p:nvPr/>
        </p:nvSpPr>
        <p:spPr bwMode="auto">
          <a:xfrm rot="-5400000">
            <a:off x="6284912" y="2349501"/>
            <a:ext cx="4456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/>
              <a:t>Richter, A. et al., GOME observations of tropospheric BrO in Northern Hemispheric spring and summer 1997, </a:t>
            </a:r>
            <a:r>
              <a:rPr lang="en-GB" sz="1200" i="1"/>
              <a:t>Geophys. Res. Lett</a:t>
            </a:r>
            <a:r>
              <a:rPr lang="en-GB" sz="1200"/>
              <a:t>., No. </a:t>
            </a:r>
            <a:r>
              <a:rPr lang="en-GB" sz="1200" b="1"/>
              <a:t>25</a:t>
            </a:r>
            <a:r>
              <a:rPr lang="en-GB" sz="1200"/>
              <a:t>, pp. 2683-2686, 1998.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607175" y="1341438"/>
          <a:ext cx="8763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CorelPhotoPaint.Image.10" r:id="rId4" imgW="876522" imgH="952045" progId="CorelPhotoPaint.Image.10">
                  <p:embed/>
                </p:oleObj>
              </mc:Choice>
              <mc:Fallback>
                <p:oleObj name="CorelPhotoPaint.Image.10" r:id="rId4" imgW="876522" imgH="952045" progId="CorelPhotoPaint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7175" y="1341438"/>
                        <a:ext cx="8763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Eye as a Remote Sensing Instrument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0038" y="857250"/>
            <a:ext cx="4546600" cy="1684338"/>
          </a:xfrm>
        </p:spPr>
        <p:txBody>
          <a:bodyPr/>
          <a:lstStyle/>
          <a:p>
            <a:pPr marL="182563" indent="-182563">
              <a:lnSpc>
                <a:spcPct val="80000"/>
              </a:lnSpc>
            </a:pPr>
            <a:r>
              <a:rPr lang="en-GB" sz="1600" b="1" smtClean="0">
                <a:solidFill>
                  <a:srgbClr val="3333FF"/>
                </a:solidFill>
              </a:rPr>
              <a:t>eye:</a:t>
            </a:r>
            <a:r>
              <a:rPr lang="en-GB" sz="1600" smtClean="0"/>
              <a:t> remote sensing instrument in the visible wavelength region (350 - 750 nm)</a:t>
            </a:r>
          </a:p>
          <a:p>
            <a:pPr marL="182563" indent="-182563">
              <a:lnSpc>
                <a:spcPct val="80000"/>
              </a:lnSpc>
            </a:pPr>
            <a:r>
              <a:rPr lang="en-GB" sz="1600" smtClean="0"/>
              <a:t>signal processing in the eye and in the brain</a:t>
            </a:r>
          </a:p>
          <a:p>
            <a:pPr marL="182563" indent="-182563">
              <a:lnSpc>
                <a:spcPct val="80000"/>
              </a:lnSpc>
            </a:pPr>
            <a:r>
              <a:rPr lang="en-GB" sz="1600" smtClean="0"/>
              <a:t>colour (RGB) and relative intensity are used to identify surface types </a:t>
            </a:r>
          </a:p>
          <a:p>
            <a:pPr marL="182563" indent="-182563">
              <a:lnSpc>
                <a:spcPct val="80000"/>
              </a:lnSpc>
            </a:pPr>
            <a:r>
              <a:rPr lang="en-GB" sz="1600" smtClean="0"/>
              <a:t>large data base and neuronal network used to derive object properties</a:t>
            </a:r>
          </a:p>
          <a:p>
            <a:pPr marL="182563" indent="-182563">
              <a:lnSpc>
                <a:spcPct val="80000"/>
              </a:lnSpc>
            </a:pPr>
            <a:endParaRPr lang="en-GB" sz="1600" smtClean="0"/>
          </a:p>
        </p:txBody>
      </p:sp>
      <p:pic>
        <p:nvPicPr>
          <p:cNvPr id="4101" name="Picture 5" descr="br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"/>
          <a:stretch>
            <a:fillRect/>
          </a:stretch>
        </p:blipFill>
        <p:spPr bwMode="auto">
          <a:xfrm rot="-1168403">
            <a:off x="250825" y="3789363"/>
            <a:ext cx="294322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9388" y="2565400"/>
            <a:ext cx="1296987" cy="1081088"/>
            <a:chOff x="113" y="1616"/>
            <a:chExt cx="817" cy="681"/>
          </a:xfrm>
        </p:grpSpPr>
        <p:sp>
          <p:nvSpPr>
            <p:cNvPr id="4107" name="AutoShape 6"/>
            <p:cNvSpPr>
              <a:spLocks noChangeArrowheads="1"/>
            </p:cNvSpPr>
            <p:nvPr/>
          </p:nvSpPr>
          <p:spPr bwMode="auto">
            <a:xfrm>
              <a:off x="113" y="1616"/>
              <a:ext cx="817" cy="681"/>
            </a:xfrm>
            <a:prstGeom prst="cloudCallout">
              <a:avLst>
                <a:gd name="adj1" fmla="val 5444"/>
                <a:gd name="adj2" fmla="val 8142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pic>
          <p:nvPicPr>
            <p:cNvPr id="4108" name="Picture 7" descr="lea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" y="1674"/>
              <a:ext cx="406" cy="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3" name="Line 8"/>
          <p:cNvSpPr>
            <a:spLocks noChangeShapeType="1"/>
          </p:cNvSpPr>
          <p:nvPr/>
        </p:nvSpPr>
        <p:spPr bwMode="auto">
          <a:xfrm flipV="1">
            <a:off x="2555875" y="1412875"/>
            <a:ext cx="4248150" cy="338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04" name="Line 9"/>
          <p:cNvSpPr>
            <a:spLocks noChangeShapeType="1"/>
          </p:cNvSpPr>
          <p:nvPr/>
        </p:nvSpPr>
        <p:spPr bwMode="auto">
          <a:xfrm flipV="1">
            <a:off x="2627313" y="2205038"/>
            <a:ext cx="4681537" cy="2519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105" name="Picture 13" descr="ey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0" y="4381500"/>
            <a:ext cx="21907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B2E37BF-A71F-4BEC-A045-DF44113CE297}" type="slidenum">
              <a:rPr lang="de-DE" sz="1200" smtClean="0">
                <a:solidFill>
                  <a:schemeClr val="bg1"/>
                </a:solidFill>
              </a:rPr>
              <a:pPr eaLnBrk="1" hangingPunct="1"/>
              <a:t>4</a:t>
            </a:fld>
            <a:endParaRPr lang="de-DE" sz="12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SCIAMACHY</a:t>
            </a:r>
          </a:p>
        </p:txBody>
      </p:sp>
      <p:sp>
        <p:nvSpPr>
          <p:cNvPr id="39939" name="Inhaltsplatzhalter 2"/>
          <p:cNvSpPr>
            <a:spLocks noGrp="1"/>
          </p:cNvSpPr>
          <p:nvPr>
            <p:ph idx="1"/>
          </p:nvPr>
        </p:nvSpPr>
        <p:spPr>
          <a:xfrm>
            <a:off x="457200" y="4249738"/>
            <a:ext cx="8686800" cy="1876425"/>
          </a:xfrm>
        </p:spPr>
        <p:txBody>
          <a:bodyPr/>
          <a:lstStyle/>
          <a:p>
            <a:r>
              <a:rPr lang="en-GB" dirty="0" smtClean="0"/>
              <a:t>Instrument: 8 channel UV/</a:t>
            </a:r>
            <a:r>
              <a:rPr lang="en-GB" dirty="0" err="1" smtClean="0"/>
              <a:t>vis</a:t>
            </a:r>
            <a:r>
              <a:rPr lang="en-GB" dirty="0" smtClean="0"/>
              <a:t>/NIR grating spectrometer</a:t>
            </a:r>
            <a:br>
              <a:rPr lang="en-GB" dirty="0" smtClean="0"/>
            </a:br>
            <a:r>
              <a:rPr lang="en-GB" dirty="0" smtClean="0"/>
              <a:t>nadir, limb + occultation measurements</a:t>
            </a:r>
          </a:p>
          <a:p>
            <a:r>
              <a:rPr lang="en-GB" dirty="0" smtClean="0"/>
              <a:t>Operational on ENVISAT 8.2003 – 4.2012</a:t>
            </a:r>
          </a:p>
          <a:p>
            <a:r>
              <a:rPr lang="en-GB" dirty="0" smtClean="0"/>
              <a:t>Spatial resolution (30) 60 x 30 km</a:t>
            </a:r>
            <a:r>
              <a:rPr lang="en-GB" baseline="30000" dirty="0" smtClean="0"/>
              <a:t>2</a:t>
            </a:r>
          </a:p>
          <a:p>
            <a:r>
              <a:rPr lang="en-GB" dirty="0" smtClean="0"/>
              <a:t>Global coverage: 6 days</a:t>
            </a:r>
          </a:p>
          <a:p>
            <a:r>
              <a:rPr lang="en-GB" dirty="0" smtClean="0"/>
              <a:t>Species: O</a:t>
            </a:r>
            <a:r>
              <a:rPr lang="en-GB" baseline="-25000" dirty="0" smtClean="0"/>
              <a:t>3</a:t>
            </a:r>
            <a:r>
              <a:rPr lang="en-GB" dirty="0" smtClean="0"/>
              <a:t>, NO</a:t>
            </a:r>
            <a:r>
              <a:rPr lang="en-GB" baseline="-25000" dirty="0" smtClean="0"/>
              <a:t>2</a:t>
            </a:r>
            <a:r>
              <a:rPr lang="en-GB" dirty="0" smtClean="0"/>
              <a:t>, HCHO, CHOCHO, </a:t>
            </a:r>
            <a:r>
              <a:rPr lang="en-GB" dirty="0" err="1" smtClean="0"/>
              <a:t>BrO</a:t>
            </a:r>
            <a:r>
              <a:rPr lang="en-GB" dirty="0" smtClean="0"/>
              <a:t>, IO, SO</a:t>
            </a:r>
            <a:r>
              <a:rPr lang="en-GB" baseline="-25000" dirty="0" smtClean="0"/>
              <a:t>2</a:t>
            </a:r>
            <a:r>
              <a:rPr lang="en-GB" dirty="0" smtClean="0"/>
              <a:t>, H</a:t>
            </a:r>
            <a:r>
              <a:rPr lang="en-GB" baseline="-25000" dirty="0" smtClean="0"/>
              <a:t>2</a:t>
            </a:r>
            <a:r>
              <a:rPr lang="en-GB" dirty="0" smtClean="0"/>
              <a:t>O, CH</a:t>
            </a:r>
            <a:r>
              <a:rPr lang="en-GB" baseline="-25000" dirty="0" smtClean="0"/>
              <a:t>4</a:t>
            </a:r>
            <a:r>
              <a:rPr lang="en-GB" dirty="0" smtClean="0"/>
              <a:t>, CO</a:t>
            </a:r>
            <a:r>
              <a:rPr lang="en-GB" baseline="-25000" dirty="0" smtClean="0"/>
              <a:t>2</a:t>
            </a:r>
            <a:r>
              <a:rPr lang="en-GB" dirty="0" smtClean="0"/>
              <a:t>, CO</a:t>
            </a:r>
            <a:endParaRPr lang="en-GB" baseline="-25000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95F3DA4-2278-4D56-AAC3-01D05F698E98}" type="slidenum">
              <a:rPr lang="de-DE" sz="1200" smtClean="0">
                <a:solidFill>
                  <a:schemeClr val="bg1"/>
                </a:solidFill>
              </a:rPr>
              <a:pPr eaLnBrk="1" hangingPunct="1"/>
              <a:t>40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39941" name="Picture 3" descr="level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296988"/>
            <a:ext cx="313690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4" descr="level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1322388"/>
            <a:ext cx="3132138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54163" y="1173163"/>
            <a:ext cx="28638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1200" kern="0" dirty="0">
                <a:solidFill>
                  <a:srgbClr val="66FFFF"/>
                </a:solidFill>
                <a:latin typeface="+mn-lt"/>
              </a:rPr>
              <a:t>scanner modules</a:t>
            </a:r>
            <a:r>
              <a:rPr lang="en-GB" sz="1200" kern="0" dirty="0">
                <a:latin typeface="+mn-lt"/>
              </a:rPr>
              <a:t> 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1200" kern="0" dirty="0">
                <a:solidFill>
                  <a:srgbClr val="33CC33"/>
                </a:solidFill>
                <a:latin typeface="+mn-lt"/>
              </a:rPr>
              <a:t>telescope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1200" kern="0" dirty="0">
                <a:solidFill>
                  <a:srgbClr val="FF66FF"/>
                </a:solidFill>
                <a:latin typeface="+mn-lt"/>
              </a:rPr>
              <a:t>pre-disperser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GB" sz="1200" kern="0" dirty="0">
                <a:solidFill>
                  <a:schemeClr val="accent2"/>
                </a:solidFill>
                <a:latin typeface="+mn-lt"/>
              </a:rPr>
              <a:t>UV channels 1-2</a:t>
            </a:r>
          </a:p>
        </p:txBody>
      </p:sp>
      <p:sp>
        <p:nvSpPr>
          <p:cNvPr id="39944" name="Rectangle 5"/>
          <p:cNvSpPr>
            <a:spLocks noChangeArrowheads="1"/>
          </p:cNvSpPr>
          <p:nvPr/>
        </p:nvSpPr>
        <p:spPr bwMode="auto">
          <a:xfrm>
            <a:off x="5010150" y="1160463"/>
            <a:ext cx="2781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GB" sz="1200">
                <a:solidFill>
                  <a:srgbClr val="FF66FF"/>
                </a:solidFill>
              </a:rPr>
              <a:t>Vis channels 3-4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GB" sz="1200">
                <a:solidFill>
                  <a:srgbClr val="FF66FF"/>
                </a:solidFill>
              </a:rPr>
              <a:t>NIR channels 5-6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GB" sz="1200">
                <a:solidFill>
                  <a:srgbClr val="FF0707"/>
                </a:solidFill>
              </a:rPr>
              <a:t>SWIR channels 7-8</a:t>
            </a:r>
          </a:p>
        </p:txBody>
      </p:sp>
      <p:sp>
        <p:nvSpPr>
          <p:cNvPr id="39945" name="Textfeld 8"/>
          <p:cNvSpPr txBox="1">
            <a:spLocks noChangeArrowheads="1"/>
          </p:cNvSpPr>
          <p:nvPr/>
        </p:nvSpPr>
        <p:spPr bwMode="auto">
          <a:xfrm rot="-5400000">
            <a:off x="7727951" y="3116262"/>
            <a:ext cx="1905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/>
              <a:t>www.sciamachy.de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SCIAMACHY: Methane: The missing tropical source</a:t>
            </a:r>
          </a:p>
        </p:txBody>
      </p:sp>
      <p:grpSp>
        <p:nvGrpSpPr>
          <p:cNvPr id="40963" name="Gruppieren 10"/>
          <p:cNvGrpSpPr>
            <a:grpSpLocks/>
          </p:cNvGrpSpPr>
          <p:nvPr/>
        </p:nvGrpSpPr>
        <p:grpSpPr bwMode="auto">
          <a:xfrm>
            <a:off x="0" y="814388"/>
            <a:ext cx="4884738" cy="2879725"/>
            <a:chOff x="0" y="814469"/>
            <a:chExt cx="4885362" cy="2880000"/>
          </a:xfrm>
        </p:grpSpPr>
        <p:pic>
          <p:nvPicPr>
            <p:cNvPr id="40973" name="Picture 2" descr="http://www.sciencemag.org/content/vol308/issue5724/images/large/308_1010_F2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4469"/>
              <a:ext cx="4885362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4" name="Textfeld 5"/>
            <p:cNvSpPr txBox="1">
              <a:spLocks noChangeArrowheads="1"/>
            </p:cNvSpPr>
            <p:nvPr/>
          </p:nvSpPr>
          <p:spPr bwMode="auto">
            <a:xfrm>
              <a:off x="223024" y="1059366"/>
              <a:ext cx="1438508" cy="338554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chemeClr val="accent2"/>
                  </a:solidFill>
                </a:rPr>
                <a:t>SCIAMACHY</a:t>
              </a:r>
            </a:p>
          </p:txBody>
        </p:sp>
      </p:grpSp>
      <p:grpSp>
        <p:nvGrpSpPr>
          <p:cNvPr id="3" name="Gruppieren 8"/>
          <p:cNvGrpSpPr>
            <a:grpSpLocks/>
          </p:cNvGrpSpPr>
          <p:nvPr/>
        </p:nvGrpSpPr>
        <p:grpSpPr bwMode="auto">
          <a:xfrm>
            <a:off x="46038" y="3660775"/>
            <a:ext cx="4749800" cy="2881313"/>
            <a:chOff x="46361" y="3661382"/>
            <a:chExt cx="4750063" cy="2880000"/>
          </a:xfrm>
        </p:grpSpPr>
        <p:pic>
          <p:nvPicPr>
            <p:cNvPr id="409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1" y="3661382"/>
              <a:ext cx="4750063" cy="28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2" name="Textfeld 6"/>
            <p:cNvSpPr txBox="1">
              <a:spLocks noChangeArrowheads="1"/>
            </p:cNvSpPr>
            <p:nvPr/>
          </p:nvSpPr>
          <p:spPr bwMode="auto">
            <a:xfrm>
              <a:off x="185853" y="3943814"/>
              <a:ext cx="1438508" cy="338554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chemeClr val="accent2"/>
                  </a:solidFill>
                </a:rPr>
                <a:t>TM3 (model)</a:t>
              </a:r>
            </a:p>
          </p:txBody>
        </p:sp>
      </p:grpSp>
      <p:grpSp>
        <p:nvGrpSpPr>
          <p:cNvPr id="4" name="Gruppieren 9"/>
          <p:cNvGrpSpPr>
            <a:grpSpLocks/>
          </p:cNvGrpSpPr>
          <p:nvPr/>
        </p:nvGrpSpPr>
        <p:grpSpPr bwMode="auto">
          <a:xfrm>
            <a:off x="358775" y="1873250"/>
            <a:ext cx="4864100" cy="2881313"/>
            <a:chOff x="1685577" y="2041138"/>
            <a:chExt cx="4863652" cy="2880000"/>
          </a:xfrm>
        </p:grpSpPr>
        <p:pic>
          <p:nvPicPr>
            <p:cNvPr id="8602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85577" y="2041138"/>
              <a:ext cx="4863652" cy="288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970" name="Textfeld 7"/>
            <p:cNvSpPr txBox="1">
              <a:spLocks noChangeArrowheads="1"/>
            </p:cNvSpPr>
            <p:nvPr/>
          </p:nvSpPr>
          <p:spPr bwMode="auto">
            <a:xfrm>
              <a:off x="1914292" y="2360342"/>
              <a:ext cx="2077845" cy="338554"/>
            </a:xfrm>
            <a:prstGeom prst="rect">
              <a:avLst/>
            </a:prstGeom>
            <a:solidFill>
              <a:srgbClr val="FFFFFF">
                <a:alpha val="7215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b="1">
                  <a:solidFill>
                    <a:schemeClr val="accent2"/>
                  </a:solidFill>
                </a:rPr>
                <a:t>SCIAMACHY – TM3</a:t>
              </a:r>
            </a:p>
          </p:txBody>
        </p:sp>
      </p:grpSp>
      <p:sp>
        <p:nvSpPr>
          <p:cNvPr id="12" name="Textfeld 11"/>
          <p:cNvSpPr txBox="1">
            <a:spLocks noChangeArrowheads="1"/>
          </p:cNvSpPr>
          <p:nvPr/>
        </p:nvSpPr>
        <p:spPr bwMode="auto">
          <a:xfrm>
            <a:off x="5475288" y="981075"/>
            <a:ext cx="35242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SCIAMACHY measurements and atmospheric models agree well over most of the globe</a:t>
            </a:r>
          </a:p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In the tropics, the model underestimates SCIAMACHY measurements</a:t>
            </a:r>
          </a:p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This indicates a tropical CH</a:t>
            </a:r>
            <a:r>
              <a:rPr lang="en-GB" sz="2000" baseline="-25000"/>
              <a:t>4</a:t>
            </a:r>
            <a:r>
              <a:rPr lang="en-GB" sz="2000"/>
              <a:t> source missing in current models</a:t>
            </a:r>
          </a:p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Important to assess impact of anthropogenic activities </a:t>
            </a:r>
          </a:p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Effect is smaller using current satellite data version but still there</a:t>
            </a:r>
          </a:p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endParaRPr lang="en-GB" sz="2000"/>
          </a:p>
        </p:txBody>
      </p:sp>
      <p:sp>
        <p:nvSpPr>
          <p:cNvPr id="40967" name="Rechteck 12"/>
          <p:cNvSpPr>
            <a:spLocks noChangeArrowheads="1"/>
          </p:cNvSpPr>
          <p:nvPr/>
        </p:nvSpPr>
        <p:spPr bwMode="auto">
          <a:xfrm>
            <a:off x="4895850" y="6027738"/>
            <a:ext cx="424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>
                <a:solidFill>
                  <a:schemeClr val="accent2"/>
                </a:solidFill>
              </a:rPr>
              <a:t>Frankenberg et al., science, 308. no. 5724, pp. 1010 - 1014</a:t>
            </a:r>
            <a:br>
              <a:rPr lang="en-GB" sz="1200">
                <a:solidFill>
                  <a:schemeClr val="accent2"/>
                </a:solidFill>
              </a:rPr>
            </a:br>
            <a:r>
              <a:rPr lang="en-GB" sz="1200">
                <a:solidFill>
                  <a:schemeClr val="accent2"/>
                </a:solidFill>
              </a:rPr>
              <a:t>DOI: 10.1126/science.1106644, 2005</a:t>
            </a:r>
          </a:p>
        </p:txBody>
      </p:sp>
      <p:sp>
        <p:nvSpPr>
          <p:cNvPr id="4096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E6E0F2-058A-45F8-BC26-294B56D4536E}" type="slidenum">
              <a:rPr lang="en-GB" sz="1200" smtClean="0">
                <a:solidFill>
                  <a:schemeClr val="bg1"/>
                </a:solidFill>
              </a:rPr>
              <a:pPr eaLnBrk="1" hangingPunct="1"/>
              <a:t>41</a:t>
            </a:fld>
            <a:endParaRPr lang="en-GB" sz="12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27" descr="C:\Dokumente und Einstellungen\MichaelBuchwitz\Eigene Dateien\ARBEIT\WFMD_5years_CO2\PPT_9Apr2008\co2_qani_0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4"/>
          <a:stretch>
            <a:fillRect/>
          </a:stretch>
        </p:blipFill>
        <p:spPr bwMode="auto">
          <a:xfrm>
            <a:off x="261938" y="833438"/>
            <a:ext cx="6164262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 rot="16200000">
            <a:off x="6294438" y="281383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400" dirty="0">
                <a:solidFill>
                  <a:schemeClr val="accent2"/>
                </a:solidFill>
                <a:latin typeface="+mn-lt"/>
              </a:rPr>
              <a:t>Buchwitz et al., ACP, 2007; </a:t>
            </a:r>
          </a:p>
          <a:p>
            <a:pPr>
              <a:spcBef>
                <a:spcPct val="50000"/>
              </a:spcBef>
              <a:defRPr/>
            </a:pPr>
            <a:r>
              <a:rPr lang="en-GB" sz="1400" dirty="0">
                <a:solidFill>
                  <a:schemeClr val="accent2"/>
                </a:solidFill>
                <a:latin typeface="+mn-lt"/>
              </a:rPr>
              <a:t>Schneising et al., ACP, </a:t>
            </a:r>
            <a:r>
              <a:rPr lang="en-GB" sz="1400" dirty="0" smtClean="0">
                <a:solidFill>
                  <a:schemeClr val="accent2"/>
                </a:solidFill>
                <a:latin typeface="+mn-lt"/>
              </a:rPr>
              <a:t>2008</a:t>
            </a:r>
          </a:p>
          <a:p>
            <a:pPr>
              <a:spcBef>
                <a:spcPct val="50000"/>
              </a:spcBef>
              <a:defRPr/>
            </a:pPr>
            <a:r>
              <a:rPr lang="de-DE" sz="1400" dirty="0" smtClean="0">
                <a:solidFill>
                  <a:schemeClr val="accent2"/>
                </a:solidFill>
                <a:latin typeface="+mn-lt"/>
              </a:rPr>
              <a:t>Buchwitz et al., personal </a:t>
            </a:r>
            <a:r>
              <a:rPr lang="de-DE" sz="1400" dirty="0" err="1" smtClean="0">
                <a:solidFill>
                  <a:schemeClr val="accent2"/>
                </a:solidFill>
                <a:latin typeface="+mn-lt"/>
              </a:rPr>
              <a:t>communication</a:t>
            </a:r>
            <a:r>
              <a:rPr lang="de-DE" sz="1400" dirty="0" smtClean="0">
                <a:solidFill>
                  <a:schemeClr val="accent2"/>
                </a:solidFill>
                <a:latin typeface="+mn-lt"/>
              </a:rPr>
              <a:t>, 2014</a:t>
            </a:r>
            <a:endParaRPr lang="en-GB" sz="1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1988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SCIAMACHY: CO</a:t>
            </a:r>
            <a:r>
              <a:rPr lang="en-GB" baseline="-25000" dirty="0" smtClean="0"/>
              <a:t>2</a:t>
            </a:r>
            <a:r>
              <a:rPr lang="en-GB" dirty="0" smtClean="0"/>
              <a:t> in the Northern Hemisphere</a:t>
            </a:r>
          </a:p>
        </p:txBody>
      </p:sp>
      <p:sp>
        <p:nvSpPr>
          <p:cNvPr id="41989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9FC872-5F49-414A-8C02-1F91094485CF}" type="slidenum">
              <a:rPr lang="en-GB" sz="1200" smtClean="0">
                <a:solidFill>
                  <a:schemeClr val="bg1"/>
                </a:solidFill>
              </a:rPr>
              <a:pPr eaLnBrk="1" hangingPunct="1"/>
              <a:t>42</a:t>
            </a:fld>
            <a:endParaRPr lang="en-GB" sz="1200" smtClean="0">
              <a:solidFill>
                <a:schemeClr val="bg1"/>
              </a:solidFill>
            </a:endParaRPr>
          </a:p>
        </p:txBody>
      </p:sp>
      <p:sp>
        <p:nvSpPr>
          <p:cNvPr id="41990" name="Textfeld 5"/>
          <p:cNvSpPr txBox="1">
            <a:spLocks noChangeArrowheads="1"/>
          </p:cNvSpPr>
          <p:nvPr/>
        </p:nvSpPr>
        <p:spPr bwMode="auto">
          <a:xfrm>
            <a:off x="219075" y="5216525"/>
            <a:ext cx="79597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Detection of annual cycle</a:t>
            </a:r>
          </a:p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Detection of year-to-year increase</a:t>
            </a:r>
          </a:p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Detection of spatial variability</a:t>
            </a:r>
          </a:p>
          <a:p>
            <a:pPr eaLnBrk="1" hangingPunct="1">
              <a:buClr>
                <a:schemeClr val="accent2"/>
              </a:buClr>
              <a:buFont typeface="Arial" charset="0"/>
              <a:buChar char="•"/>
            </a:pPr>
            <a:r>
              <a:rPr lang="en-GB" sz="2000"/>
              <a:t>Not yet accurate enough for Kyoto monitoring on country level</a:t>
            </a:r>
          </a:p>
        </p:txBody>
      </p:sp>
      <p:pic>
        <p:nvPicPr>
          <p:cNvPr id="7" name="Grafik 6" descr="BESD_TCCON_LAMONT_DARWIN_MACCII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4" t="-5589" r="-5721" b="-6346"/>
          <a:stretch/>
        </p:blipFill>
        <p:spPr bwMode="auto">
          <a:xfrm>
            <a:off x="261938" y="833438"/>
            <a:ext cx="7118374" cy="42545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Titel 4"/>
          <p:cNvSpPr txBox="1">
            <a:spLocks/>
          </p:cNvSpPr>
          <p:nvPr/>
        </p:nvSpPr>
        <p:spPr bwMode="auto">
          <a:xfrm>
            <a:off x="467544" y="296652"/>
            <a:ext cx="8229600" cy="5699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r>
              <a:rPr lang="en-GB" kern="0" dirty="0" smtClean="0"/>
              <a:t>SCIAMACHY and GOSAT: CO</a:t>
            </a:r>
            <a:r>
              <a:rPr lang="en-GB" kern="0" baseline="-25000" dirty="0" smtClean="0"/>
              <a:t>2</a:t>
            </a:r>
            <a:endParaRPr lang="en-GB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OMI</a:t>
            </a:r>
          </a:p>
        </p:txBody>
      </p:sp>
      <p:sp>
        <p:nvSpPr>
          <p:cNvPr id="43011" name="Inhaltsplatzhalter 2"/>
          <p:cNvSpPr>
            <a:spLocks noGrp="1"/>
          </p:cNvSpPr>
          <p:nvPr>
            <p:ph idx="1"/>
          </p:nvPr>
        </p:nvSpPr>
        <p:spPr>
          <a:xfrm>
            <a:off x="457200" y="4108450"/>
            <a:ext cx="8229600" cy="2017713"/>
          </a:xfrm>
        </p:spPr>
        <p:txBody>
          <a:bodyPr/>
          <a:lstStyle/>
          <a:p>
            <a:r>
              <a:rPr lang="en-GB" smtClean="0"/>
              <a:t>Instrument: UV/vis imaging grating spectrometer (push-broom)</a:t>
            </a:r>
          </a:p>
          <a:p>
            <a:r>
              <a:rPr lang="en-GB" smtClean="0"/>
              <a:t>Operational on Aura since October 2004</a:t>
            </a:r>
          </a:p>
          <a:p>
            <a:r>
              <a:rPr lang="en-GB" smtClean="0"/>
              <a:t>Spatial resolution: up to 13 x 24 km</a:t>
            </a:r>
            <a:r>
              <a:rPr lang="en-GB" baseline="30000" smtClean="0"/>
              <a:t>2</a:t>
            </a:r>
          </a:p>
          <a:p>
            <a:r>
              <a:rPr lang="en-GB" smtClean="0"/>
              <a:t>Global coverage: 1 day</a:t>
            </a:r>
          </a:p>
          <a:p>
            <a:r>
              <a:rPr lang="en-GB" smtClean="0"/>
              <a:t>Species: O</a:t>
            </a:r>
            <a:r>
              <a:rPr lang="en-GB" baseline="-25000" smtClean="0"/>
              <a:t>3</a:t>
            </a:r>
            <a:r>
              <a:rPr lang="en-GB" smtClean="0"/>
              <a:t>, NO</a:t>
            </a:r>
            <a:r>
              <a:rPr lang="en-GB" baseline="-25000" smtClean="0"/>
              <a:t>2</a:t>
            </a:r>
            <a:r>
              <a:rPr lang="en-GB" smtClean="0"/>
              <a:t>, HCHO, CHOCHO, BrO, SO</a:t>
            </a:r>
            <a:r>
              <a:rPr lang="en-GB" baseline="-25000" smtClean="0"/>
              <a:t>2</a:t>
            </a:r>
          </a:p>
          <a:p>
            <a:endParaRPr lang="en-GB" smtClean="0"/>
          </a:p>
          <a:p>
            <a:endParaRPr lang="en-GB" smtClean="0"/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60D60A-3D99-4D80-B43D-EF76F1C0B9F4}" type="slidenum">
              <a:rPr lang="de-DE" sz="1200" smtClean="0">
                <a:solidFill>
                  <a:schemeClr val="bg1"/>
                </a:solidFill>
              </a:rPr>
              <a:pPr eaLnBrk="1" hangingPunct="1"/>
              <a:t>43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854075"/>
            <a:ext cx="561022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10" descr="Logo OMI - Back to the HOME p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239713"/>
            <a:ext cx="11303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hteck 6"/>
          <p:cNvSpPr>
            <a:spLocks noChangeArrowheads="1"/>
          </p:cNvSpPr>
          <p:nvPr/>
        </p:nvSpPr>
        <p:spPr bwMode="auto">
          <a:xfrm>
            <a:off x="6851650" y="6246813"/>
            <a:ext cx="1851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i="1"/>
              <a:t>www.</a:t>
            </a:r>
            <a:r>
              <a:rPr lang="en-GB" b="1" i="1"/>
              <a:t>knmi</a:t>
            </a:r>
            <a:r>
              <a:rPr lang="en-GB" i="1"/>
              <a:t>.nl/</a:t>
            </a:r>
            <a:r>
              <a:rPr lang="en-GB" b="1" i="1"/>
              <a:t>omi</a:t>
            </a:r>
            <a:r>
              <a:rPr lang="en-GB" i="1"/>
              <a:t>/</a:t>
            </a:r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OMI: SO</a:t>
            </a:r>
            <a:r>
              <a:rPr lang="en-GB" baseline="-25000" smtClean="0"/>
              <a:t>2</a:t>
            </a:r>
            <a:r>
              <a:rPr lang="en-GB" smtClean="0"/>
              <a:t> columns</a:t>
            </a:r>
          </a:p>
        </p:txBody>
      </p:sp>
      <p:sp>
        <p:nvSpPr>
          <p:cNvPr id="44035" name="Inhaltsplatzhalter 2"/>
          <p:cNvSpPr>
            <a:spLocks noGrp="1"/>
          </p:cNvSpPr>
          <p:nvPr>
            <p:ph idx="1"/>
          </p:nvPr>
        </p:nvSpPr>
        <p:spPr>
          <a:xfrm>
            <a:off x="5434013" y="1076325"/>
            <a:ext cx="3252787" cy="5049838"/>
          </a:xfrm>
        </p:spPr>
        <p:txBody>
          <a:bodyPr/>
          <a:lstStyle/>
          <a:p>
            <a:r>
              <a:rPr lang="en-GB" smtClean="0"/>
              <a:t>SO</a:t>
            </a:r>
            <a:r>
              <a:rPr lang="en-GB" baseline="-25000" smtClean="0"/>
              <a:t>2</a:t>
            </a:r>
            <a:r>
              <a:rPr lang="en-GB" smtClean="0"/>
              <a:t> signals from volcanoes in Ecuador and Columbia  </a:t>
            </a:r>
          </a:p>
          <a:p>
            <a:r>
              <a:rPr lang="en-GB" smtClean="0"/>
              <a:t>Clear signature of Peruvian copper smelters</a:t>
            </a:r>
          </a:p>
          <a:p>
            <a:r>
              <a:rPr lang="en-GB" smtClean="0"/>
              <a:t>Very large sources of local pollution</a:t>
            </a:r>
          </a:p>
          <a:p>
            <a:r>
              <a:rPr lang="en-GB" smtClean="0"/>
              <a:t>Effect of (temporary) shut down and (permanent) implementation of emission reductions (H</a:t>
            </a:r>
            <a:r>
              <a:rPr lang="en-GB" baseline="-25000" smtClean="0"/>
              <a:t>2</a:t>
            </a:r>
            <a:r>
              <a:rPr lang="en-GB" smtClean="0"/>
              <a:t>SO</a:t>
            </a:r>
            <a:r>
              <a:rPr lang="en-GB" baseline="-25000" smtClean="0"/>
              <a:t>4</a:t>
            </a:r>
            <a:r>
              <a:rPr lang="en-GB" smtClean="0"/>
              <a:t> production) can be monitored</a:t>
            </a:r>
          </a:p>
          <a:p>
            <a:endParaRPr lang="en-GB" smtClean="0"/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8124F5-C446-424F-AE02-CA9BA3636FE2}" type="slidenum">
              <a:rPr lang="de-DE" sz="1200" smtClean="0">
                <a:solidFill>
                  <a:schemeClr val="bg1"/>
                </a:solidFill>
              </a:rPr>
              <a:pPr eaLnBrk="1" hangingPunct="1"/>
              <a:t>44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44037" name="Rechteck 5"/>
          <p:cNvSpPr>
            <a:spLocks noChangeArrowheads="1"/>
          </p:cNvSpPr>
          <p:nvPr/>
        </p:nvSpPr>
        <p:spPr bwMode="auto">
          <a:xfrm>
            <a:off x="233363" y="5672138"/>
            <a:ext cx="4572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/>
              <a:t>Carn, S. A., et al., t (2007), Sulfur dioxide emissions from Peruvian copper smelters detected by the Ozone Monitoring Instrument, Geophys. Res. Lett., 34, L09801, doi:10.1029/2006GL029020.</a:t>
            </a:r>
          </a:p>
        </p:txBody>
      </p:sp>
      <p:grpSp>
        <p:nvGrpSpPr>
          <p:cNvPr id="44038" name="Gruppieren 8"/>
          <p:cNvGrpSpPr>
            <a:grpSpLocks/>
          </p:cNvGrpSpPr>
          <p:nvPr/>
        </p:nvGrpSpPr>
        <p:grpSpPr bwMode="auto">
          <a:xfrm>
            <a:off x="93663" y="893763"/>
            <a:ext cx="4781550" cy="4391025"/>
            <a:chOff x="93616" y="894050"/>
            <a:chExt cx="4781550" cy="4391025"/>
          </a:xfrm>
        </p:grpSpPr>
        <p:pic>
          <p:nvPicPr>
            <p:cNvPr id="4403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16" y="894050"/>
              <a:ext cx="4781550" cy="439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0" name="Textfeld 7"/>
            <p:cNvSpPr txBox="1">
              <a:spLocks noChangeArrowheads="1"/>
            </p:cNvSpPr>
            <p:nvPr/>
          </p:nvSpPr>
          <p:spPr bwMode="auto">
            <a:xfrm>
              <a:off x="644317" y="4541204"/>
              <a:ext cx="176253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b="1"/>
                <a:t>9.2004 – 6.2005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TROPOMI on Sentinel 5-P</a:t>
            </a:r>
            <a:endParaRPr lang="en-GB" dirty="0" smtClean="0"/>
          </a:p>
        </p:txBody>
      </p:sp>
      <p:sp>
        <p:nvSpPr>
          <p:cNvPr id="43011" name="Inhaltsplatzhalter 2"/>
          <p:cNvSpPr>
            <a:spLocks noGrp="1"/>
          </p:cNvSpPr>
          <p:nvPr>
            <p:ph idx="1"/>
          </p:nvPr>
        </p:nvSpPr>
        <p:spPr>
          <a:xfrm>
            <a:off x="431540" y="4219599"/>
            <a:ext cx="8399276" cy="2017713"/>
          </a:xfrm>
        </p:spPr>
        <p:txBody>
          <a:bodyPr/>
          <a:lstStyle/>
          <a:p>
            <a:r>
              <a:rPr lang="en-GB" dirty="0" smtClean="0"/>
              <a:t>Instrument: </a:t>
            </a:r>
            <a:r>
              <a:rPr lang="en-GB" dirty="0" smtClean="0"/>
              <a:t>UV/vis/SWIR </a:t>
            </a:r>
            <a:r>
              <a:rPr lang="en-GB" dirty="0" smtClean="0"/>
              <a:t>imaging grating spectrometer (push-broom)</a:t>
            </a:r>
          </a:p>
          <a:p>
            <a:r>
              <a:rPr lang="en-GB" dirty="0" smtClean="0"/>
              <a:t>Launched</a:t>
            </a:r>
            <a:r>
              <a:rPr lang="en-GB" dirty="0" smtClean="0"/>
              <a:t> </a:t>
            </a:r>
            <a:r>
              <a:rPr lang="en-GB" dirty="0" smtClean="0"/>
              <a:t>October </a:t>
            </a:r>
            <a:r>
              <a:rPr lang="en-GB" dirty="0" smtClean="0"/>
              <a:t>2017, operational from July 2018</a:t>
            </a:r>
            <a:endParaRPr lang="en-GB" dirty="0" smtClean="0"/>
          </a:p>
          <a:p>
            <a:r>
              <a:rPr lang="en-GB" dirty="0" smtClean="0"/>
              <a:t>Spatial resolution: up to </a:t>
            </a:r>
            <a:r>
              <a:rPr lang="en-GB" dirty="0" smtClean="0"/>
              <a:t>3.5 </a:t>
            </a:r>
            <a:r>
              <a:rPr lang="en-GB" dirty="0" smtClean="0"/>
              <a:t>x </a:t>
            </a:r>
            <a:r>
              <a:rPr lang="en-GB" dirty="0"/>
              <a:t>7</a:t>
            </a:r>
            <a:r>
              <a:rPr lang="en-GB" dirty="0" smtClean="0"/>
              <a:t> </a:t>
            </a:r>
            <a:r>
              <a:rPr lang="en-GB" dirty="0" smtClean="0"/>
              <a:t>km</a:t>
            </a:r>
            <a:r>
              <a:rPr lang="en-GB" baseline="30000" dirty="0" smtClean="0"/>
              <a:t>2</a:t>
            </a:r>
          </a:p>
          <a:p>
            <a:r>
              <a:rPr lang="en-GB" dirty="0" smtClean="0"/>
              <a:t>Global coverage: 1 day</a:t>
            </a:r>
          </a:p>
          <a:p>
            <a:r>
              <a:rPr lang="en-GB" dirty="0" smtClean="0"/>
              <a:t>Species: O</a:t>
            </a:r>
            <a:r>
              <a:rPr lang="en-GB" baseline="-25000" dirty="0" smtClean="0"/>
              <a:t>3</a:t>
            </a:r>
            <a:r>
              <a:rPr lang="en-GB" dirty="0" smtClean="0"/>
              <a:t>, NO</a:t>
            </a:r>
            <a:r>
              <a:rPr lang="en-GB" baseline="-25000" dirty="0" smtClean="0"/>
              <a:t>2</a:t>
            </a:r>
            <a:r>
              <a:rPr lang="en-GB" dirty="0" smtClean="0"/>
              <a:t>, HCHO, CHOCHO, </a:t>
            </a:r>
            <a:r>
              <a:rPr lang="en-GB" dirty="0" err="1" smtClean="0"/>
              <a:t>BrO</a:t>
            </a:r>
            <a:r>
              <a:rPr lang="en-GB" dirty="0" smtClean="0"/>
              <a:t>, </a:t>
            </a:r>
            <a:r>
              <a:rPr lang="en-GB" dirty="0" smtClean="0"/>
              <a:t>SO</a:t>
            </a:r>
            <a:r>
              <a:rPr lang="en-GB" baseline="-25000" dirty="0" smtClean="0"/>
              <a:t>2</a:t>
            </a:r>
            <a:r>
              <a:rPr lang="en-GB" dirty="0" smtClean="0"/>
              <a:t>, H</a:t>
            </a:r>
            <a:r>
              <a:rPr lang="en-GB" baseline="-25000" dirty="0" smtClean="0"/>
              <a:t>2</a:t>
            </a:r>
            <a:r>
              <a:rPr lang="en-GB" dirty="0" smtClean="0"/>
              <a:t>O, CO, CH</a:t>
            </a:r>
            <a:r>
              <a:rPr lang="en-GB" baseline="-25000" dirty="0" smtClean="0"/>
              <a:t>4</a:t>
            </a:r>
            <a:r>
              <a:rPr lang="en-GB" dirty="0" smtClean="0"/>
              <a:t>, CO</a:t>
            </a:r>
            <a:r>
              <a:rPr lang="en-GB" baseline="-25000" dirty="0" smtClean="0"/>
              <a:t>2</a:t>
            </a:r>
            <a:endParaRPr lang="en-GB" baseline="-25000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60D60A-3D99-4D80-B43D-EF76F1C0B9F4}" type="slidenum">
              <a:rPr lang="de-DE" sz="1200" smtClean="0">
                <a:solidFill>
                  <a:schemeClr val="bg1"/>
                </a:solidFill>
              </a:rPr>
              <a:pPr eaLnBrk="1" hangingPunct="1"/>
              <a:t>45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43015" name="Rechteck 6"/>
          <p:cNvSpPr>
            <a:spLocks noChangeArrowheads="1"/>
          </p:cNvSpPr>
          <p:nvPr/>
        </p:nvSpPr>
        <p:spPr bwMode="auto">
          <a:xfrm>
            <a:off x="6851650" y="6246813"/>
            <a:ext cx="16432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dirty="0" smtClean="0"/>
              <a:t>www.</a:t>
            </a:r>
            <a:r>
              <a:rPr lang="en-GB" dirty="0" smtClean="0"/>
              <a:t>tropomi.eu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6316" y="152636"/>
            <a:ext cx="1568645" cy="147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785995"/>
            <a:ext cx="4894003" cy="342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399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S5P: NO</a:t>
            </a:r>
            <a:r>
              <a:rPr lang="de-DE" baseline="-25000" dirty="0" smtClean="0"/>
              <a:t>2</a:t>
            </a:r>
            <a:r>
              <a:rPr lang="de-DE" dirty="0" smtClean="0"/>
              <a:t> </a:t>
            </a:r>
            <a:r>
              <a:rPr lang="de-DE" dirty="0" err="1" smtClean="0"/>
              <a:t>columns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1540" y="4869160"/>
            <a:ext cx="8229600" cy="1220999"/>
          </a:xfrm>
        </p:spPr>
        <p:txBody>
          <a:bodyPr/>
          <a:lstStyle/>
          <a:p>
            <a:r>
              <a:rPr lang="en-GB" dirty="0" smtClean="0"/>
              <a:t>Preliminary test data from December 2018, IUP Bremen analysis, not quantitative, no cloud screening, no error flagging, no QA</a:t>
            </a:r>
          </a:p>
          <a:p>
            <a:r>
              <a:rPr lang="en-GB" dirty="0" smtClean="0"/>
              <a:t>Very large improvement in spatial detail, separation of cities and power plants, atmospheric transport, … 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71EDE-F247-4689-A506-5F33B0C63DD3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41" y="1124744"/>
            <a:ext cx="5210847" cy="360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/>
          <a:stretch/>
        </p:blipFill>
        <p:spPr>
          <a:xfrm>
            <a:off x="4204447" y="1116922"/>
            <a:ext cx="4864266" cy="3600000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 rot="1089978">
            <a:off x="6769829" y="40306"/>
            <a:ext cx="2807804" cy="1844824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 err="1" smtClean="0">
                <a:solidFill>
                  <a:srgbClr val="FF0000"/>
                </a:solidFill>
              </a:rPr>
              <a:t>Preliminary</a:t>
            </a:r>
            <a:r>
              <a:rPr lang="de-DE" sz="1800" b="1" dirty="0" smtClean="0">
                <a:solidFill>
                  <a:srgbClr val="FF0000"/>
                </a:solidFill>
              </a:rPr>
              <a:t>!</a:t>
            </a:r>
            <a:endParaRPr lang="de-DE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8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7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IASI</a:t>
            </a:r>
          </a:p>
        </p:txBody>
      </p:sp>
      <p:sp>
        <p:nvSpPr>
          <p:cNvPr id="45059" name="Inhaltsplatzhalter 2"/>
          <p:cNvSpPr>
            <a:spLocks noGrp="1"/>
          </p:cNvSpPr>
          <p:nvPr>
            <p:ph idx="1"/>
          </p:nvPr>
        </p:nvSpPr>
        <p:spPr>
          <a:xfrm>
            <a:off x="457200" y="4378325"/>
            <a:ext cx="8229600" cy="1674813"/>
          </a:xfrm>
        </p:spPr>
        <p:txBody>
          <a:bodyPr/>
          <a:lstStyle/>
          <a:p>
            <a:r>
              <a:rPr lang="en-GB" dirty="0" smtClean="0"/>
              <a:t>Instrument: IR Fourier Transform Spectrometer, 0.5 cm</a:t>
            </a:r>
            <a:r>
              <a:rPr lang="en-GB" baseline="30000" dirty="0" smtClean="0"/>
              <a:t>-1</a:t>
            </a:r>
          </a:p>
          <a:p>
            <a:r>
              <a:rPr lang="en-GB" dirty="0" smtClean="0"/>
              <a:t>Operational on </a:t>
            </a:r>
            <a:r>
              <a:rPr lang="en-GB" dirty="0" err="1" smtClean="0"/>
              <a:t>MetOp</a:t>
            </a:r>
            <a:r>
              <a:rPr lang="en-GB" dirty="0" smtClean="0"/>
              <a:t>-A since Jan. 2007, on </a:t>
            </a:r>
            <a:r>
              <a:rPr lang="en-GB" dirty="0" err="1" smtClean="0"/>
              <a:t>MetOp</a:t>
            </a:r>
            <a:r>
              <a:rPr lang="en-GB" dirty="0" smtClean="0"/>
              <a:t>-B </a:t>
            </a:r>
            <a:r>
              <a:rPr lang="en-GB" smtClean="0"/>
              <a:t>since 1.2013</a:t>
            </a:r>
            <a:endParaRPr lang="en-GB" dirty="0" smtClean="0"/>
          </a:p>
          <a:p>
            <a:r>
              <a:rPr lang="en-GB" dirty="0" smtClean="0"/>
              <a:t>Spatial resolution: circular,  12 km diameter</a:t>
            </a:r>
            <a:endParaRPr lang="en-GB" baseline="30000" dirty="0" smtClean="0"/>
          </a:p>
          <a:p>
            <a:r>
              <a:rPr lang="en-GB" dirty="0" smtClean="0"/>
              <a:t>Global coverage 2x per day  (day and night)</a:t>
            </a:r>
          </a:p>
          <a:p>
            <a:r>
              <a:rPr lang="en-GB" dirty="0" smtClean="0"/>
              <a:t>Species: H</a:t>
            </a:r>
            <a:r>
              <a:rPr lang="en-GB" baseline="-25000" dirty="0" smtClean="0"/>
              <a:t>2</a:t>
            </a:r>
            <a:r>
              <a:rPr lang="en-GB" dirty="0" smtClean="0"/>
              <a:t>O, HDO, CH</a:t>
            </a:r>
            <a:r>
              <a:rPr lang="en-GB" baseline="-25000" dirty="0" smtClean="0"/>
              <a:t>4</a:t>
            </a:r>
            <a:r>
              <a:rPr lang="en-GB" dirty="0" smtClean="0"/>
              <a:t>, O</a:t>
            </a:r>
            <a:r>
              <a:rPr lang="en-GB" baseline="-25000" dirty="0" smtClean="0"/>
              <a:t>3</a:t>
            </a:r>
            <a:r>
              <a:rPr lang="en-GB" dirty="0" smtClean="0"/>
              <a:t>, CO, HNO</a:t>
            </a:r>
            <a:r>
              <a:rPr lang="en-GB" baseline="-25000" dirty="0" smtClean="0"/>
              <a:t>3</a:t>
            </a:r>
            <a:r>
              <a:rPr lang="en-GB" dirty="0" smtClean="0"/>
              <a:t>, NH</a:t>
            </a:r>
            <a:r>
              <a:rPr lang="en-GB" baseline="-25000" dirty="0" smtClean="0"/>
              <a:t>3</a:t>
            </a:r>
            <a:r>
              <a:rPr lang="en-GB" dirty="0" smtClean="0"/>
              <a:t>, CH</a:t>
            </a:r>
            <a:r>
              <a:rPr lang="en-GB" baseline="-25000" dirty="0" smtClean="0"/>
              <a:t>3</a:t>
            </a:r>
            <a:r>
              <a:rPr lang="en-GB" dirty="0" smtClean="0"/>
              <a:t>OH, HCOOH, C</a:t>
            </a:r>
            <a:r>
              <a:rPr lang="en-GB" baseline="-25000" dirty="0" smtClean="0"/>
              <a:t>2</a:t>
            </a:r>
            <a:r>
              <a:rPr lang="en-GB" dirty="0" smtClean="0"/>
              <a:t>H</a:t>
            </a:r>
            <a:r>
              <a:rPr lang="en-GB" baseline="-25000" dirty="0" smtClean="0"/>
              <a:t>4</a:t>
            </a:r>
            <a:r>
              <a:rPr lang="en-GB" dirty="0" smtClean="0"/>
              <a:t>, SO</a:t>
            </a:r>
            <a:r>
              <a:rPr lang="en-GB" baseline="-25000" dirty="0" smtClean="0"/>
              <a:t>2</a:t>
            </a:r>
            <a:r>
              <a:rPr lang="en-GB" dirty="0" smtClean="0"/>
              <a:t>, CO</a:t>
            </a:r>
            <a:r>
              <a:rPr lang="en-GB" baseline="-25000" dirty="0" smtClean="0"/>
              <a:t>2</a:t>
            </a:r>
            <a:r>
              <a:rPr lang="en-GB" dirty="0" smtClean="0"/>
              <a:t>, N</a:t>
            </a:r>
            <a:r>
              <a:rPr lang="en-GB" baseline="-25000" dirty="0" smtClean="0"/>
              <a:t>2</a:t>
            </a:r>
            <a:r>
              <a:rPr lang="en-GB" dirty="0" smtClean="0"/>
              <a:t>O, CFC-11, CFC-12, HCF-22, OCS, ...</a:t>
            </a:r>
            <a:endParaRPr lang="en-GB" baseline="-25000" dirty="0" smtClean="0"/>
          </a:p>
          <a:p>
            <a:endParaRPr lang="en-GB" dirty="0" smtClean="0"/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A76C42-2649-4880-B59E-DF65A565A102}" type="slidenum">
              <a:rPr lang="de-DE" sz="1200" smtClean="0">
                <a:solidFill>
                  <a:schemeClr val="bg1"/>
                </a:solidFill>
              </a:rPr>
              <a:pPr eaLnBrk="1" hangingPunct="1"/>
              <a:t>47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763588"/>
            <a:ext cx="4783138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982663"/>
            <a:ext cx="30241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feld 6"/>
          <p:cNvSpPr txBox="1">
            <a:spLocks noChangeArrowheads="1"/>
          </p:cNvSpPr>
          <p:nvPr/>
        </p:nvSpPr>
        <p:spPr bwMode="auto">
          <a:xfrm rot="-5400000">
            <a:off x="6408738" y="2468563"/>
            <a:ext cx="47101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1200"/>
              <a:t>Clerbaux, C., et al., Atmos. Chem. Phys., 9, 6041–6054, 2009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IASI: NH</a:t>
            </a:r>
            <a:r>
              <a:rPr lang="en-GB" baseline="-25000" smtClean="0"/>
              <a:t>3</a:t>
            </a:r>
          </a:p>
        </p:txBody>
      </p:sp>
      <p:sp>
        <p:nvSpPr>
          <p:cNvPr id="46083" name="Inhaltsplatzhalter 2"/>
          <p:cNvSpPr>
            <a:spLocks noGrp="1"/>
          </p:cNvSpPr>
          <p:nvPr>
            <p:ph idx="1"/>
          </p:nvPr>
        </p:nvSpPr>
        <p:spPr>
          <a:xfrm>
            <a:off x="457200" y="5048250"/>
            <a:ext cx="8229600" cy="1314450"/>
          </a:xfrm>
        </p:spPr>
        <p:txBody>
          <a:bodyPr/>
          <a:lstStyle/>
          <a:p>
            <a:r>
              <a:rPr lang="en-GB" smtClean="0"/>
              <a:t>First global measurement of Ammonia</a:t>
            </a:r>
          </a:p>
          <a:p>
            <a:r>
              <a:rPr lang="en-GB" smtClean="0"/>
              <a:t>Ammonia hot-spots where intense agriculture / livestock leads to high emissions</a:t>
            </a:r>
          </a:p>
          <a:p>
            <a:r>
              <a:rPr lang="en-GB" smtClean="0"/>
              <a:t>Relevant for particulate formation and acidification / eutrophication</a:t>
            </a:r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93FEA2-6CD4-4CD8-B33A-AB9453A2F2A2}" type="slidenum">
              <a:rPr lang="de-DE" sz="1200" smtClean="0">
                <a:solidFill>
                  <a:schemeClr val="bg1"/>
                </a:solidFill>
              </a:rPr>
              <a:pPr eaLnBrk="1" hangingPunct="1"/>
              <a:t>48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879475"/>
            <a:ext cx="6176962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feld 5"/>
          <p:cNvSpPr txBox="1">
            <a:spLocks noChangeArrowheads="1"/>
          </p:cNvSpPr>
          <p:nvPr/>
        </p:nvSpPr>
        <p:spPr bwMode="auto">
          <a:xfrm rot="-5400000">
            <a:off x="4180682" y="2721769"/>
            <a:ext cx="4687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1200"/>
              <a:t>Clarisse et al., nature geoscience, doi:10.1038/ngeo551,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Summary and Conclusions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Satellite observations of tropospheric composition in the UV/vis, NIR and thermal IR provide consistent global datasets for many species including major air pollutants such as O</a:t>
            </a:r>
            <a:r>
              <a:rPr lang="en-GB" baseline="-25000" dirty="0" smtClean="0"/>
              <a:t>3</a:t>
            </a:r>
            <a:r>
              <a:rPr lang="en-GB" dirty="0" smtClean="0"/>
              <a:t>, CO, NO</a:t>
            </a:r>
            <a:r>
              <a:rPr lang="en-GB" baseline="-25000" dirty="0" smtClean="0"/>
              <a:t>2</a:t>
            </a:r>
            <a:r>
              <a:rPr lang="en-GB" dirty="0" smtClean="0"/>
              <a:t>, and HCHO</a:t>
            </a:r>
          </a:p>
          <a:p>
            <a:r>
              <a:rPr lang="en-GB" dirty="0" smtClean="0"/>
              <a:t>The measurements are averaged horizontally and vertically which makes them difficult to compare to point measurements</a:t>
            </a:r>
          </a:p>
          <a:p>
            <a:r>
              <a:rPr lang="en-GB" dirty="0" smtClean="0"/>
              <a:t>Remote sensing in an indirect method that necessitates use of a priori information in the data retrieval which has an impact on the results</a:t>
            </a:r>
          </a:p>
          <a:p>
            <a:r>
              <a:rPr lang="en-GB" dirty="0" smtClean="0"/>
              <a:t>Visible and NIR measurements provide good sensitivity to the boundary layer, the thermal IR has intrinsic vertical information</a:t>
            </a:r>
          </a:p>
          <a:p>
            <a:endParaRPr lang="en-GB" dirty="0" smtClean="0"/>
          </a:p>
          <a:p>
            <a:r>
              <a:rPr lang="en-GB" dirty="0" smtClean="0"/>
              <a:t>In spite of the relative large uncertainties involved in satellite remote sensing, they provide a unique source of information on the composition of the troposphere</a:t>
            </a:r>
          </a:p>
          <a:p>
            <a:endParaRPr lang="en-GB" dirty="0" smtClean="0"/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53C9CB-2D69-4AC8-B769-9B5A1CFDFB10}" type="slidenum">
              <a:rPr lang="de-DE" sz="1200" smtClean="0">
                <a:solidFill>
                  <a:schemeClr val="bg1"/>
                </a:solidFill>
              </a:rPr>
              <a:pPr eaLnBrk="1" hangingPunct="1"/>
              <a:t>49</a:t>
            </a:fld>
            <a:endParaRPr lang="de-DE" sz="12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Eye as a Remote Sensing Instrument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00975" y="5338763"/>
            <a:ext cx="1163638" cy="898525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5124" name="Picture 4" descr="b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"/>
          <a:stretch>
            <a:fillRect/>
          </a:stretch>
        </p:blipFill>
        <p:spPr bwMode="auto">
          <a:xfrm rot="-1168403">
            <a:off x="250825" y="3789363"/>
            <a:ext cx="294322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1619250" y="2060575"/>
            <a:ext cx="1296988" cy="1154113"/>
          </a:xfrm>
          <a:prstGeom prst="cloudCallout">
            <a:avLst>
              <a:gd name="adj1" fmla="val -26134"/>
              <a:gd name="adj2" fmla="val 83565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05038"/>
            <a:ext cx="717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Line 7"/>
          <p:cNvSpPr>
            <a:spLocks noChangeShapeType="1"/>
          </p:cNvSpPr>
          <p:nvPr/>
        </p:nvSpPr>
        <p:spPr bwMode="auto">
          <a:xfrm flipV="1">
            <a:off x="2555875" y="1916113"/>
            <a:ext cx="4608513" cy="288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8" name="Line 9"/>
          <p:cNvSpPr>
            <a:spLocks noChangeShapeType="1"/>
          </p:cNvSpPr>
          <p:nvPr/>
        </p:nvSpPr>
        <p:spPr bwMode="auto">
          <a:xfrm flipV="1">
            <a:off x="2555875" y="3068638"/>
            <a:ext cx="5111750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300038" y="923925"/>
            <a:ext cx="45466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2563" indent="-182563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GB"/>
              <a:t>eyes are scanning the environment with up to 60 frames per second </a:t>
            </a:r>
          </a:p>
          <a:p>
            <a:pPr marL="182563" indent="-182563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GB"/>
              <a:t>170° field of view, 30° focus	</a:t>
            </a:r>
          </a:p>
        </p:txBody>
      </p:sp>
      <p:graphicFrame>
        <p:nvGraphicFramePr>
          <p:cNvPr id="5130" name="Object 2"/>
          <p:cNvGraphicFramePr>
            <a:graphicFrameLocks noChangeAspect="1"/>
          </p:cNvGraphicFramePr>
          <p:nvPr/>
        </p:nvGraphicFramePr>
        <p:xfrm>
          <a:off x="6818313" y="1854200"/>
          <a:ext cx="1176337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CorelPhotoPaint.Image.10" r:id="rId6" imgW="1177043" imgH="1282540" progId="CorelPhotoPaint.Image.10">
                  <p:embed/>
                </p:oleObj>
              </mc:Choice>
              <mc:Fallback>
                <p:oleObj name="CorelPhotoPaint.Image.10" r:id="rId6" imgW="1177043" imgH="1282540" progId="CorelPhotoPaint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8313" y="1854200"/>
                        <a:ext cx="1176337" cy="128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1" name="Object 3"/>
          <p:cNvGraphicFramePr>
            <a:graphicFrameLocks noChangeAspect="1"/>
          </p:cNvGraphicFramePr>
          <p:nvPr/>
        </p:nvGraphicFramePr>
        <p:xfrm>
          <a:off x="6607175" y="1341438"/>
          <a:ext cx="8763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CorelPhotoPaint.Image.10" r:id="rId8" imgW="876522" imgH="952045" progId="CorelPhotoPaint.Image.10">
                  <p:embed/>
                </p:oleObj>
              </mc:Choice>
              <mc:Fallback>
                <p:oleObj name="CorelPhotoPaint.Image.10" r:id="rId8" imgW="876522" imgH="952045" progId="CorelPhotoPaint.Image.1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7175" y="1341438"/>
                        <a:ext cx="8763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4B5BFB-C5FF-4E02-931E-AFAF8FCC6B67}" type="slidenum">
              <a:rPr lang="de-DE" sz="1200" smtClean="0">
                <a:solidFill>
                  <a:schemeClr val="bg1"/>
                </a:solidFill>
              </a:rPr>
              <a:pPr eaLnBrk="1" hangingPunct="1"/>
              <a:t>5</a:t>
            </a:fld>
            <a:endParaRPr lang="de-DE" sz="12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What is the future of satellite measurements of tropospheric trace gases?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350" y="1076325"/>
            <a:ext cx="8758238" cy="5049838"/>
          </a:xfrm>
        </p:spPr>
        <p:txBody>
          <a:bodyPr/>
          <a:lstStyle/>
          <a:p>
            <a:pPr eaLnBrk="1" hangingPunct="1"/>
            <a:r>
              <a:rPr lang="en-US" dirty="0" smtClean="0"/>
              <a:t>Satellite measurements will be improved by</a:t>
            </a:r>
          </a:p>
          <a:p>
            <a:pPr lvl="1" eaLnBrk="1" hangingPunct="1"/>
            <a:r>
              <a:rPr lang="en-US" dirty="0" smtClean="0"/>
              <a:t>Better spatial resolution </a:t>
            </a:r>
            <a:r>
              <a:rPr lang="en-US" dirty="0" smtClean="0">
                <a:solidFill>
                  <a:srgbClr val="00B050"/>
                </a:solidFill>
              </a:rPr>
              <a:t>(Sentinel 5P, Sentinel 5, CARBONSAT)</a:t>
            </a:r>
          </a:p>
          <a:p>
            <a:pPr lvl="1" eaLnBrk="1" hangingPunct="1"/>
            <a:r>
              <a:rPr lang="en-US" dirty="0" smtClean="0"/>
              <a:t>Better temporal resolution </a:t>
            </a:r>
            <a:r>
              <a:rPr lang="en-US" dirty="0" smtClean="0">
                <a:solidFill>
                  <a:srgbClr val="C00000"/>
                </a:solidFill>
              </a:rPr>
              <a:t>(geostationary observations</a:t>
            </a:r>
            <a:r>
              <a:rPr lang="en-US" dirty="0" smtClean="0">
                <a:solidFill>
                  <a:srgbClr val="00B050"/>
                </a:solidFill>
              </a:rPr>
              <a:t> Sentinel 4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</a:p>
          <a:p>
            <a:pPr lvl="1" eaLnBrk="1" hangingPunct="1"/>
            <a:r>
              <a:rPr lang="en-US" dirty="0" smtClean="0"/>
              <a:t>Better coverage of species and vertical </a:t>
            </a:r>
            <a:r>
              <a:rPr lang="en-US" dirty="0" smtClean="0">
                <a:solidFill>
                  <a:srgbClr val="C00000"/>
                </a:solidFill>
              </a:rPr>
              <a:t>resolution (extension of the wavelengths covered (from UV to IR)</a:t>
            </a:r>
          </a:p>
          <a:p>
            <a:pPr lvl="1" eaLnBrk="1" hangingPunct="1"/>
            <a:r>
              <a:rPr lang="en-US" dirty="0" smtClean="0"/>
              <a:t>Better precision </a:t>
            </a:r>
            <a:r>
              <a:rPr lang="en-US" dirty="0" smtClean="0">
                <a:solidFill>
                  <a:srgbClr val="C00000"/>
                </a:solidFill>
              </a:rPr>
              <a:t>(higher spectral resolution in the IR)</a:t>
            </a:r>
          </a:p>
          <a:p>
            <a:pPr lvl="1" eaLnBrk="1" hangingPunct="1"/>
            <a:r>
              <a:rPr lang="en-US" dirty="0" smtClean="0"/>
              <a:t>High vertical resolution </a:t>
            </a:r>
            <a:r>
              <a:rPr lang="en-US" dirty="0" smtClean="0">
                <a:solidFill>
                  <a:srgbClr val="C00000"/>
                </a:solidFill>
              </a:rPr>
              <a:t>(active systems)</a:t>
            </a:r>
          </a:p>
          <a:p>
            <a:pPr lvl="1" eaLnBrk="1" hangingPunct="1"/>
            <a:endParaRPr lang="en-US" dirty="0" smtClean="0"/>
          </a:p>
          <a:p>
            <a:pPr eaLnBrk="1" hangingPunct="1"/>
            <a:r>
              <a:rPr lang="en-US" dirty="0" smtClean="0"/>
              <a:t>The usefulness of  satellite data will be improved by better integration with other measurements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Satellite data will be strongly integrated in atmospheric models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4C1A08-9420-474A-BA4C-5C63BB4B6315}" type="slidenum">
              <a:rPr lang="de-DE" sz="1200" smtClean="0">
                <a:solidFill>
                  <a:schemeClr val="bg1"/>
                </a:solidFill>
              </a:rPr>
              <a:pPr eaLnBrk="1" hangingPunct="1"/>
              <a:t>50</a:t>
            </a:fld>
            <a:endParaRPr lang="de-DE" sz="12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Active measurements: CALIOP aerosol</a:t>
            </a:r>
          </a:p>
        </p:txBody>
      </p:sp>
      <p:sp>
        <p:nvSpPr>
          <p:cNvPr id="49155" name="Inhaltsplatzhalt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/>
          <a:lstStyle/>
          <a:p>
            <a:endParaRPr lang="en-GB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4C85C1-A355-4595-9ACE-D5062EBCF460}" type="slidenum">
              <a:rPr lang="de-DE" sz="1200" smtClean="0">
                <a:solidFill>
                  <a:schemeClr val="bg1"/>
                </a:solidFill>
              </a:rPr>
              <a:pPr eaLnBrk="1" hangingPunct="1"/>
              <a:t>51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58838"/>
            <a:ext cx="8382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hteck 5"/>
          <p:cNvSpPr>
            <a:spLocks noChangeArrowheads="1"/>
          </p:cNvSpPr>
          <p:nvPr/>
        </p:nvSpPr>
        <p:spPr bwMode="auto">
          <a:xfrm>
            <a:off x="6018213" y="6265863"/>
            <a:ext cx="3184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http://www-calipso.larc.nasa.gov/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Grafik 4" descr="Alarm_jump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1577975"/>
            <a:ext cx="923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feld 5"/>
          <p:cNvSpPr txBox="1">
            <a:spLocks noChangeArrowheads="1"/>
          </p:cNvSpPr>
          <p:nvPr/>
        </p:nvSpPr>
        <p:spPr bwMode="auto">
          <a:xfrm>
            <a:off x="1739900" y="3033713"/>
            <a:ext cx="5430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/>
              <a:t>Thank you for your attention</a:t>
            </a:r>
          </a:p>
          <a:p>
            <a:pPr algn="ctr" eaLnBrk="1" hangingPunct="1"/>
            <a:r>
              <a:rPr lang="en-US" sz="2400" b="1"/>
              <a:t>and</a:t>
            </a:r>
          </a:p>
          <a:p>
            <a:pPr algn="ctr" eaLnBrk="1" hangingPunct="1"/>
            <a:r>
              <a:rPr lang="en-US" sz="2400" b="1">
                <a:solidFill>
                  <a:schemeClr val="accent2"/>
                </a:solidFill>
              </a:rPr>
              <a:t>questions</a:t>
            </a:r>
            <a:r>
              <a:rPr lang="en-US" sz="2400" b="1"/>
              <a:t> please!</a:t>
            </a:r>
          </a:p>
        </p:txBody>
      </p:sp>
      <p:sp>
        <p:nvSpPr>
          <p:cNvPr id="50180" name="Rechteck 6"/>
          <p:cNvSpPr>
            <a:spLocks noChangeArrowheads="1"/>
          </p:cNvSpPr>
          <p:nvPr/>
        </p:nvSpPr>
        <p:spPr bwMode="auto">
          <a:xfrm>
            <a:off x="4572000" y="6259513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200">
                <a:solidFill>
                  <a:schemeClr val="accent2"/>
                </a:solidFill>
              </a:rPr>
              <a:t>http://www.animationlibrary.com/animation/25494/Alarm_jumps/</a:t>
            </a:r>
          </a:p>
        </p:txBody>
      </p:sp>
      <p:sp>
        <p:nvSpPr>
          <p:cNvPr id="50181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3C4A00-1ECF-4B91-9031-A943495D2B77}" type="slidenum">
              <a:rPr lang="de-DE" sz="1200" smtClean="0">
                <a:solidFill>
                  <a:schemeClr val="bg1"/>
                </a:solidFill>
              </a:rPr>
              <a:pPr eaLnBrk="1" hangingPunct="1"/>
              <a:t>52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752020" y="5409220"/>
            <a:ext cx="370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66"/>
                </a:solidFill>
              </a:rPr>
              <a:t>www.doas-bremen.de</a:t>
            </a:r>
            <a:endParaRPr lang="en-GB" sz="24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5789613" y="717550"/>
          <a:ext cx="3556000" cy="383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CorelPhotoPaint.Image.10" r:id="rId4" imgW="3555556" imgH="3834921" progId="CorelPhotoPaint.Image.10">
                  <p:embed/>
                </p:oleObj>
              </mc:Choice>
              <mc:Fallback>
                <p:oleObj name="CorelPhotoPaint.Image.10" r:id="rId4" imgW="3555556" imgH="3834921" progId="CorelPhotoPaint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613" y="717550"/>
                        <a:ext cx="3556000" cy="383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rgbClr val="0000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Eye as a Remote Sensing Instrument</a:t>
            </a:r>
          </a:p>
        </p:txBody>
      </p:sp>
      <p:pic>
        <p:nvPicPr>
          <p:cNvPr id="6148" name="Picture 4" descr="br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"/>
          <a:stretch>
            <a:fillRect/>
          </a:stretch>
        </p:blipFill>
        <p:spPr bwMode="auto">
          <a:xfrm rot="-1168403">
            <a:off x="250825" y="3789363"/>
            <a:ext cx="294322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AutoShape 7"/>
          <p:cNvSpPr>
            <a:spLocks noChangeArrowheads="1"/>
          </p:cNvSpPr>
          <p:nvPr/>
        </p:nvSpPr>
        <p:spPr bwMode="auto">
          <a:xfrm>
            <a:off x="1619250" y="2060575"/>
            <a:ext cx="1296988" cy="1154113"/>
          </a:xfrm>
          <a:prstGeom prst="cloudCallout">
            <a:avLst>
              <a:gd name="adj1" fmla="val -26134"/>
              <a:gd name="adj2" fmla="val 83565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sp>
        <p:nvSpPr>
          <p:cNvPr id="470022" name="Line 6"/>
          <p:cNvSpPr>
            <a:spLocks noChangeShapeType="1"/>
          </p:cNvSpPr>
          <p:nvPr/>
        </p:nvSpPr>
        <p:spPr bwMode="auto">
          <a:xfrm flipH="1">
            <a:off x="3924300" y="2825750"/>
            <a:ext cx="2820988" cy="17557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700338" y="2887663"/>
            <a:ext cx="1296987" cy="1081087"/>
            <a:chOff x="1701" y="1819"/>
            <a:chExt cx="817" cy="681"/>
          </a:xfrm>
        </p:grpSpPr>
        <p:sp>
          <p:nvSpPr>
            <p:cNvPr id="6155" name="AutoShape 8"/>
            <p:cNvSpPr>
              <a:spLocks noChangeArrowheads="1"/>
            </p:cNvSpPr>
            <p:nvPr/>
          </p:nvSpPr>
          <p:spPr bwMode="auto">
            <a:xfrm>
              <a:off x="1701" y="1819"/>
              <a:ext cx="817" cy="681"/>
            </a:xfrm>
            <a:prstGeom prst="cloudCallout">
              <a:avLst>
                <a:gd name="adj1" fmla="val -65792"/>
                <a:gd name="adj2" fmla="val 47944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156" name="Text Box 9"/>
            <p:cNvSpPr txBox="1">
              <a:spLocks noChangeArrowheads="1"/>
            </p:cNvSpPr>
            <p:nvPr/>
          </p:nvSpPr>
          <p:spPr bwMode="auto">
            <a:xfrm>
              <a:off x="1927" y="1977"/>
              <a:ext cx="45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3200" b="1">
                  <a:solidFill>
                    <a:srgbClr val="FF0000"/>
                  </a:solidFill>
                </a:rPr>
                <a:t>!!!</a:t>
              </a:r>
            </a:p>
          </p:txBody>
        </p:sp>
      </p:grpSp>
      <p:pic>
        <p:nvPicPr>
          <p:cNvPr id="6152" name="Picture 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05038"/>
            <a:ext cx="717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Rectangle 11"/>
          <p:cNvSpPr>
            <a:spLocks noChangeArrowheads="1"/>
          </p:cNvSpPr>
          <p:nvPr/>
        </p:nvSpPr>
        <p:spPr bwMode="auto">
          <a:xfrm>
            <a:off x="300038" y="838200"/>
            <a:ext cx="4583112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2563" indent="-182563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GB"/>
              <a:t>stereographic view, image processing, and a large data base enables detection of size, distance, and movement </a:t>
            </a:r>
          </a:p>
        </p:txBody>
      </p:sp>
      <p:sp>
        <p:nvSpPr>
          <p:cNvPr id="615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F96C0A-4ABE-4224-BE6F-5CD7FD1E8B73}" type="slidenum">
              <a:rPr lang="de-DE" sz="1200" smtClean="0">
                <a:solidFill>
                  <a:schemeClr val="bg1"/>
                </a:solidFill>
              </a:rPr>
              <a:pPr eaLnBrk="1" hangingPunct="1"/>
              <a:t>6</a:t>
            </a:fld>
            <a:endParaRPr lang="de-DE" sz="12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6629400" y="1268413"/>
          <a:ext cx="2505075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CorelPhotoPaint.Image.10" r:id="rId4" imgW="2505219" imgH="3085714" progId="CorelPhotoPaint.Image.10">
                  <p:embed/>
                </p:oleObj>
              </mc:Choice>
              <mc:Fallback>
                <p:oleObj name="CorelPhotoPaint.Image.10" r:id="rId4" imgW="2505219" imgH="3085714" progId="CorelPhotoPaint.Image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268413"/>
                        <a:ext cx="2505075" cy="30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Eye as a Remote Sensing Instrument</a:t>
            </a:r>
          </a:p>
        </p:txBody>
      </p:sp>
      <p:pic>
        <p:nvPicPr>
          <p:cNvPr id="7172" name="Picture 5" descr="br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"/>
          <a:stretch>
            <a:fillRect/>
          </a:stretch>
        </p:blipFill>
        <p:spPr bwMode="auto">
          <a:xfrm rot="-1168403">
            <a:off x="250825" y="3789363"/>
            <a:ext cx="294322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AutoShape 6"/>
          <p:cNvSpPr>
            <a:spLocks noChangeArrowheads="1"/>
          </p:cNvSpPr>
          <p:nvPr/>
        </p:nvSpPr>
        <p:spPr bwMode="auto">
          <a:xfrm>
            <a:off x="179388" y="2565400"/>
            <a:ext cx="1296987" cy="1081088"/>
          </a:xfrm>
          <a:prstGeom prst="cloudCallout">
            <a:avLst>
              <a:gd name="adj1" fmla="val 5444"/>
              <a:gd name="adj2" fmla="val 8142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7174" name="Line 9"/>
          <p:cNvSpPr>
            <a:spLocks noChangeShapeType="1"/>
          </p:cNvSpPr>
          <p:nvPr/>
        </p:nvSpPr>
        <p:spPr bwMode="auto">
          <a:xfrm flipV="1">
            <a:off x="2627313" y="1989138"/>
            <a:ext cx="4392612" cy="273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5" name="Line 10"/>
          <p:cNvSpPr>
            <a:spLocks noChangeShapeType="1"/>
          </p:cNvSpPr>
          <p:nvPr/>
        </p:nvSpPr>
        <p:spPr bwMode="auto">
          <a:xfrm flipV="1">
            <a:off x="2555875" y="3068638"/>
            <a:ext cx="4968875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539750" y="2849563"/>
            <a:ext cx="7191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179" name="Rectangle 16"/>
          <p:cNvSpPr>
            <a:spLocks noChangeArrowheads="1"/>
          </p:cNvSpPr>
          <p:nvPr/>
        </p:nvSpPr>
        <p:spPr bwMode="auto">
          <a:xfrm>
            <a:off x="300038" y="847725"/>
            <a:ext cx="4583112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2563" indent="-182563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GB"/>
              <a:t>the human eye is a passive remote sensing instrument, relying on (sun) light scattered from the object</a:t>
            </a:r>
          </a:p>
          <a:p>
            <a:pPr marL="182563" indent="-182563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GB"/>
              <a:t>no sensitivity to thermal emission of objects unlike in some other animals</a:t>
            </a:r>
          </a:p>
        </p:txBody>
      </p:sp>
      <p:pic>
        <p:nvPicPr>
          <p:cNvPr id="472084" name="Picture 20" descr="CatColdToHotBl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4552950"/>
            <a:ext cx="2162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2085" name="Rectangle 21"/>
          <p:cNvSpPr>
            <a:spLocks noChangeArrowheads="1"/>
          </p:cNvSpPr>
          <p:nvPr/>
        </p:nvSpPr>
        <p:spPr bwMode="auto">
          <a:xfrm>
            <a:off x="4211638" y="6264275"/>
            <a:ext cx="21034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GB"/>
              <a:t>8-14 microns image of a cat </a:t>
            </a:r>
          </a:p>
        </p:txBody>
      </p:sp>
      <p:sp>
        <p:nvSpPr>
          <p:cNvPr id="718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994EF3-750D-4D4B-BCCE-242D9210E70B}" type="slidenum">
              <a:rPr lang="de-DE" sz="1200" smtClean="0">
                <a:solidFill>
                  <a:schemeClr val="bg1"/>
                </a:solidFill>
              </a:rPr>
              <a:pPr eaLnBrk="1" hangingPunct="1"/>
              <a:t>7</a:t>
            </a:fld>
            <a:endParaRPr lang="de-DE" sz="1200" smtClean="0">
              <a:solidFill>
                <a:schemeClr val="bg1"/>
              </a:solidFill>
            </a:endParaRPr>
          </a:p>
        </p:txBody>
      </p:sp>
      <p:pic>
        <p:nvPicPr>
          <p:cNvPr id="7183" name="Picture 15" descr="blink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488" y="2406861"/>
            <a:ext cx="550863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15" descr="blink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18" y="2406861"/>
            <a:ext cx="550862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659563" y="1268413"/>
            <a:ext cx="2484437" cy="30972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819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886748"/>
              </p:ext>
            </p:extLst>
          </p:nvPr>
        </p:nvGraphicFramePr>
        <p:xfrm>
          <a:off x="6638925" y="1268413"/>
          <a:ext cx="2505075" cy="308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PHOTO-PAINT" r:id="rId4" imgW="2505219" imgH="3085714" progId="CorelPHOTOPAINT.Image.14">
                  <p:embed/>
                </p:oleObj>
              </mc:Choice>
              <mc:Fallback>
                <p:oleObj name="PHOTO-PAINT" r:id="rId4" imgW="2505219" imgH="3085714" progId="CorelPHOTOPAINT.Image.1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8925" y="1268413"/>
                        <a:ext cx="2505075" cy="308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Eye as a Remote Sensing Instrument</a:t>
            </a:r>
          </a:p>
        </p:txBody>
      </p:sp>
      <p:pic>
        <p:nvPicPr>
          <p:cNvPr id="8197" name="Picture 6" descr="br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3"/>
          <a:stretch>
            <a:fillRect/>
          </a:stretch>
        </p:blipFill>
        <p:spPr bwMode="auto">
          <a:xfrm rot="-1168403">
            <a:off x="250825" y="3789363"/>
            <a:ext cx="294322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8"/>
          <p:cNvSpPr>
            <a:spLocks noChangeArrowheads="1"/>
          </p:cNvSpPr>
          <p:nvPr/>
        </p:nvSpPr>
        <p:spPr bwMode="auto">
          <a:xfrm>
            <a:off x="1619250" y="2060575"/>
            <a:ext cx="1296988" cy="1154113"/>
          </a:xfrm>
          <a:prstGeom prst="cloudCallout">
            <a:avLst>
              <a:gd name="adj1" fmla="val -26134"/>
              <a:gd name="adj2" fmla="val 83565"/>
            </a:avLst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800"/>
          </a:p>
        </p:txBody>
      </p:sp>
      <p:pic>
        <p:nvPicPr>
          <p:cNvPr id="8199" name="Picture 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05038"/>
            <a:ext cx="7175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0" descr="flashlight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6694">
            <a:off x="3419475" y="5229225"/>
            <a:ext cx="77152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Line 11"/>
          <p:cNvSpPr>
            <a:spLocks noChangeShapeType="1"/>
          </p:cNvSpPr>
          <p:nvPr/>
        </p:nvSpPr>
        <p:spPr bwMode="auto">
          <a:xfrm flipV="1">
            <a:off x="2627313" y="1989138"/>
            <a:ext cx="4392612" cy="273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2" name="Line 12"/>
          <p:cNvSpPr>
            <a:spLocks noChangeShapeType="1"/>
          </p:cNvSpPr>
          <p:nvPr/>
        </p:nvSpPr>
        <p:spPr bwMode="auto">
          <a:xfrm flipV="1">
            <a:off x="2555875" y="3068638"/>
            <a:ext cx="4968875" cy="1728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205" name="Rectangle 16"/>
          <p:cNvSpPr>
            <a:spLocks noChangeArrowheads="1"/>
          </p:cNvSpPr>
          <p:nvPr/>
        </p:nvSpPr>
        <p:spPr bwMode="auto">
          <a:xfrm>
            <a:off x="300038" y="857250"/>
            <a:ext cx="4583112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82563" indent="-182563">
              <a:spcBef>
                <a:spcPct val="20000"/>
              </a:spcBef>
              <a:buClr>
                <a:schemeClr val="accent2"/>
              </a:buClr>
              <a:buFontTx/>
              <a:buChar char="•"/>
            </a:pPr>
            <a:r>
              <a:rPr lang="en-GB"/>
              <a:t>We can also apply active remote sensing by using artificial light sources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700338" y="2887663"/>
            <a:ext cx="1296987" cy="1081087"/>
            <a:chOff x="1701" y="1819"/>
            <a:chExt cx="817" cy="681"/>
          </a:xfrm>
        </p:grpSpPr>
        <p:sp>
          <p:nvSpPr>
            <p:cNvPr id="8208" name="AutoShape 8"/>
            <p:cNvSpPr>
              <a:spLocks noChangeArrowheads="1"/>
            </p:cNvSpPr>
            <p:nvPr/>
          </p:nvSpPr>
          <p:spPr bwMode="auto">
            <a:xfrm>
              <a:off x="1701" y="1819"/>
              <a:ext cx="817" cy="681"/>
            </a:xfrm>
            <a:prstGeom prst="cloudCallout">
              <a:avLst>
                <a:gd name="adj1" fmla="val -65792"/>
                <a:gd name="adj2" fmla="val 47944"/>
              </a:avLst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209" name="Text Box 9"/>
            <p:cNvSpPr txBox="1">
              <a:spLocks noChangeArrowheads="1"/>
            </p:cNvSpPr>
            <p:nvPr/>
          </p:nvSpPr>
          <p:spPr bwMode="auto">
            <a:xfrm>
              <a:off x="1927" y="1977"/>
              <a:ext cx="453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3200" b="1">
                  <a:solidFill>
                    <a:srgbClr val="FF0000"/>
                  </a:solidFill>
                </a:rPr>
                <a:t>!!!</a:t>
              </a:r>
            </a:p>
          </p:txBody>
        </p:sp>
      </p:grpSp>
      <p:sp>
        <p:nvSpPr>
          <p:cNvPr id="8207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EFC30E-A921-4432-9782-C3E2703019A7}" type="slidenum">
              <a:rPr lang="de-DE" sz="1200" smtClean="0">
                <a:solidFill>
                  <a:schemeClr val="bg1"/>
                </a:solidFill>
              </a:rPr>
              <a:pPr eaLnBrk="1" hangingPunct="1"/>
              <a:t>8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3" name="Trapezoid 2"/>
          <p:cNvSpPr/>
          <p:nvPr/>
        </p:nvSpPr>
        <p:spPr>
          <a:xfrm rot="13791943">
            <a:off x="5065198" y="2312890"/>
            <a:ext cx="944592" cy="3895571"/>
          </a:xfrm>
          <a:prstGeom prst="trapezoid">
            <a:avLst>
              <a:gd name="adj" fmla="val 43946"/>
            </a:avLst>
          </a:prstGeom>
          <a:solidFill>
            <a:srgbClr val="FFFF00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Schematic of Remote Sensing Observations</a:t>
            </a:r>
          </a:p>
        </p:txBody>
      </p:sp>
      <p:sp>
        <p:nvSpPr>
          <p:cNvPr id="9219" name="Line 11"/>
          <p:cNvSpPr>
            <a:spLocks noChangeShapeType="1"/>
          </p:cNvSpPr>
          <p:nvPr/>
        </p:nvSpPr>
        <p:spPr bwMode="auto">
          <a:xfrm>
            <a:off x="2286000" y="1828800"/>
            <a:ext cx="990600" cy="45720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7010400" y="830374"/>
            <a:ext cx="1676400" cy="3714750"/>
            <a:chOff x="4416" y="432"/>
            <a:chExt cx="1056" cy="2340"/>
          </a:xfrm>
        </p:grpSpPr>
        <p:pic>
          <p:nvPicPr>
            <p:cNvPr id="9248" name="Picture 35" descr="(MANTRA) the ozone research ballo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738"/>
              <a:ext cx="87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9" name="Line 36"/>
            <p:cNvSpPr>
              <a:spLocks noChangeShapeType="1"/>
            </p:cNvSpPr>
            <p:nvPr/>
          </p:nvSpPr>
          <p:spPr bwMode="auto">
            <a:xfrm>
              <a:off x="4848" y="2100"/>
              <a:ext cx="0" cy="67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50" name="Text Box 37"/>
            <p:cNvSpPr txBox="1">
              <a:spLocks noChangeArrowheads="1"/>
            </p:cNvSpPr>
            <p:nvPr/>
          </p:nvSpPr>
          <p:spPr bwMode="auto">
            <a:xfrm>
              <a:off x="4416" y="432"/>
              <a:ext cx="10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400">
                  <a:solidFill>
                    <a:srgbClr val="0000CC"/>
                  </a:solidFill>
                </a:rPr>
                <a:t>Validation</a:t>
              </a: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3352800" y="1828800"/>
            <a:ext cx="2743200" cy="2667000"/>
            <a:chOff x="2112" y="1152"/>
            <a:chExt cx="1728" cy="1680"/>
          </a:xfrm>
        </p:grpSpPr>
        <p:pic>
          <p:nvPicPr>
            <p:cNvPr id="9244" name="Picture 21" descr="astr001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440"/>
              <a:ext cx="864" cy="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5" name="Line 29"/>
            <p:cNvSpPr>
              <a:spLocks noChangeShapeType="1"/>
            </p:cNvSpPr>
            <p:nvPr/>
          </p:nvSpPr>
          <p:spPr bwMode="auto">
            <a:xfrm>
              <a:off x="2496" y="2160"/>
              <a:ext cx="0" cy="67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46" name="Text Box 39"/>
            <p:cNvSpPr txBox="1">
              <a:spLocks noChangeArrowheads="1"/>
            </p:cNvSpPr>
            <p:nvPr/>
          </p:nvSpPr>
          <p:spPr bwMode="auto">
            <a:xfrm>
              <a:off x="2160" y="1152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/>
                <a:t>Sensor</a:t>
              </a:r>
            </a:p>
          </p:txBody>
        </p:sp>
        <p:sp>
          <p:nvSpPr>
            <p:cNvPr id="9247" name="Text Box 40"/>
            <p:cNvSpPr txBox="1">
              <a:spLocks noChangeArrowheads="1"/>
            </p:cNvSpPr>
            <p:nvPr/>
          </p:nvSpPr>
          <p:spPr bwMode="auto">
            <a:xfrm>
              <a:off x="2688" y="2304"/>
              <a:ext cx="115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/>
                <a:t>Measurement</a:t>
              </a:r>
            </a:p>
          </p:txBody>
        </p:sp>
      </p:grpSp>
      <p:grpSp>
        <p:nvGrpSpPr>
          <p:cNvPr id="9222" name="Group 48"/>
          <p:cNvGrpSpPr>
            <a:grpSpLocks/>
          </p:cNvGrpSpPr>
          <p:nvPr/>
        </p:nvGrpSpPr>
        <p:grpSpPr bwMode="auto">
          <a:xfrm>
            <a:off x="0" y="838200"/>
            <a:ext cx="3886200" cy="1539875"/>
            <a:chOff x="0" y="528"/>
            <a:chExt cx="2448" cy="970"/>
          </a:xfrm>
        </p:grpSpPr>
        <p:grpSp>
          <p:nvGrpSpPr>
            <p:cNvPr id="9234" name="Group 9"/>
            <p:cNvGrpSpPr>
              <a:grpSpLocks/>
            </p:cNvGrpSpPr>
            <p:nvPr/>
          </p:nvGrpSpPr>
          <p:grpSpPr bwMode="auto">
            <a:xfrm>
              <a:off x="912" y="720"/>
              <a:ext cx="480" cy="432"/>
              <a:chOff x="3552" y="1920"/>
              <a:chExt cx="480" cy="432"/>
            </a:xfrm>
          </p:grpSpPr>
          <p:sp>
            <p:nvSpPr>
              <p:cNvPr id="9239" name="Oval 4"/>
              <p:cNvSpPr>
                <a:spLocks noChangeArrowheads="1"/>
              </p:cNvSpPr>
              <p:nvPr/>
            </p:nvSpPr>
            <p:spPr bwMode="auto">
              <a:xfrm>
                <a:off x="3552" y="216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240" name="Oval 5"/>
              <p:cNvSpPr>
                <a:spLocks noChangeArrowheads="1"/>
              </p:cNvSpPr>
              <p:nvPr/>
            </p:nvSpPr>
            <p:spPr bwMode="auto">
              <a:xfrm>
                <a:off x="3696" y="192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241" name="Oval 6"/>
              <p:cNvSpPr>
                <a:spLocks noChangeArrowheads="1"/>
              </p:cNvSpPr>
              <p:nvPr/>
            </p:nvSpPr>
            <p:spPr bwMode="auto">
              <a:xfrm>
                <a:off x="3840" y="216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00FF"/>
                  </a:gs>
                  <a:gs pos="100000">
                    <a:srgbClr val="760076"/>
                  </a:gs>
                </a:gsLst>
                <a:path path="rect">
                  <a:fillToRect r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242" name="Line 7"/>
              <p:cNvSpPr>
                <a:spLocks noChangeShapeType="1"/>
              </p:cNvSpPr>
              <p:nvPr/>
            </p:nvSpPr>
            <p:spPr bwMode="auto">
              <a:xfrm flipV="1">
                <a:off x="3696" y="2112"/>
                <a:ext cx="48" cy="4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243" name="Line 8"/>
              <p:cNvSpPr>
                <a:spLocks noChangeShapeType="1"/>
              </p:cNvSpPr>
              <p:nvPr/>
            </p:nvSpPr>
            <p:spPr bwMode="auto">
              <a:xfrm>
                <a:off x="3840" y="2112"/>
                <a:ext cx="48" cy="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9235" name="Line 10"/>
            <p:cNvSpPr>
              <a:spLocks noChangeShapeType="1"/>
            </p:cNvSpPr>
            <p:nvPr/>
          </p:nvSpPr>
          <p:spPr bwMode="auto">
            <a:xfrm>
              <a:off x="240" y="528"/>
              <a:ext cx="624" cy="288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36" name="Text Box 38"/>
            <p:cNvSpPr txBox="1">
              <a:spLocks noChangeArrowheads="1"/>
            </p:cNvSpPr>
            <p:nvPr/>
          </p:nvSpPr>
          <p:spPr bwMode="auto">
            <a:xfrm>
              <a:off x="864" y="1248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/>
                <a:t>Object</a:t>
              </a:r>
            </a:p>
          </p:txBody>
        </p:sp>
        <p:sp>
          <p:nvSpPr>
            <p:cNvPr id="9237" name="Text Box 45"/>
            <p:cNvSpPr txBox="1">
              <a:spLocks noChangeArrowheads="1"/>
            </p:cNvSpPr>
            <p:nvPr/>
          </p:nvSpPr>
          <p:spPr bwMode="auto">
            <a:xfrm>
              <a:off x="1584" y="624"/>
              <a:ext cx="86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/>
                <a:t>Changed Radiation</a:t>
              </a:r>
            </a:p>
          </p:txBody>
        </p:sp>
        <p:sp>
          <p:nvSpPr>
            <p:cNvPr id="9238" name="Text Box 46"/>
            <p:cNvSpPr txBox="1">
              <a:spLocks noChangeArrowheads="1"/>
            </p:cNvSpPr>
            <p:nvPr/>
          </p:nvSpPr>
          <p:spPr bwMode="auto">
            <a:xfrm>
              <a:off x="0" y="912"/>
              <a:ext cx="8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/>
                <a:t>Radiation</a:t>
              </a:r>
            </a:p>
          </p:txBody>
        </p: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431801" y="4191000"/>
            <a:ext cx="8026401" cy="2190750"/>
            <a:chOff x="272" y="2640"/>
            <a:chExt cx="5056" cy="1380"/>
          </a:xfrm>
        </p:grpSpPr>
        <p:sp>
          <p:nvSpPr>
            <p:cNvPr id="9225" name="AutoShape 27"/>
            <p:cNvSpPr>
              <a:spLocks noChangeArrowheads="1"/>
            </p:cNvSpPr>
            <p:nvPr/>
          </p:nvSpPr>
          <p:spPr bwMode="auto">
            <a:xfrm>
              <a:off x="1296" y="2640"/>
              <a:ext cx="336" cy="480"/>
            </a:xfrm>
            <a:prstGeom prst="can">
              <a:avLst>
                <a:gd name="adj" fmla="val 35714"/>
              </a:avLst>
            </a:prstGeom>
            <a:solidFill>
              <a:srgbClr val="339966"/>
            </a:solidFill>
            <a:ln w="9525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9226" name="Line 30"/>
            <p:cNvSpPr>
              <a:spLocks noChangeShapeType="1"/>
            </p:cNvSpPr>
            <p:nvPr/>
          </p:nvSpPr>
          <p:spPr bwMode="auto">
            <a:xfrm>
              <a:off x="3334" y="3294"/>
              <a:ext cx="816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27" name="Text Box 32"/>
            <p:cNvSpPr txBox="1">
              <a:spLocks noChangeArrowheads="1"/>
            </p:cNvSpPr>
            <p:nvPr/>
          </p:nvSpPr>
          <p:spPr bwMode="auto">
            <a:xfrm>
              <a:off x="2160" y="3024"/>
              <a:ext cx="912" cy="53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sz="2400" dirty="0"/>
                <a:t>Data Analysis</a:t>
              </a:r>
            </a:p>
          </p:txBody>
        </p:sp>
        <p:sp>
          <p:nvSpPr>
            <p:cNvPr id="9228" name="Text Box 33"/>
            <p:cNvSpPr txBox="1">
              <a:spLocks noChangeArrowheads="1"/>
            </p:cNvSpPr>
            <p:nvPr/>
          </p:nvSpPr>
          <p:spPr bwMode="auto">
            <a:xfrm>
              <a:off x="4368" y="3024"/>
              <a:ext cx="960" cy="53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sz="2400" dirty="0"/>
                <a:t>Final Result</a:t>
              </a:r>
            </a:p>
          </p:txBody>
        </p:sp>
        <p:sp>
          <p:nvSpPr>
            <p:cNvPr id="9229" name="Text Box 41"/>
            <p:cNvSpPr txBox="1">
              <a:spLocks noChangeArrowheads="1"/>
            </p:cNvSpPr>
            <p:nvPr/>
          </p:nvSpPr>
          <p:spPr bwMode="auto">
            <a:xfrm>
              <a:off x="288" y="2640"/>
              <a:ext cx="91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/>
                <a:t>A priori information</a:t>
              </a:r>
            </a:p>
          </p:txBody>
        </p:sp>
        <p:sp>
          <p:nvSpPr>
            <p:cNvPr id="9230" name="Text Box 42"/>
            <p:cNvSpPr txBox="1">
              <a:spLocks noChangeArrowheads="1"/>
            </p:cNvSpPr>
            <p:nvPr/>
          </p:nvSpPr>
          <p:spPr bwMode="auto">
            <a:xfrm>
              <a:off x="272" y="3294"/>
              <a:ext cx="75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2000" dirty="0"/>
                <a:t>Forward Model</a:t>
              </a:r>
            </a:p>
          </p:txBody>
        </p:sp>
        <p:sp>
          <p:nvSpPr>
            <p:cNvPr id="9231" name="Line 43"/>
            <p:cNvSpPr>
              <a:spLocks noChangeShapeType="1"/>
            </p:cNvSpPr>
            <p:nvPr/>
          </p:nvSpPr>
          <p:spPr bwMode="auto">
            <a:xfrm>
              <a:off x="1680" y="2880"/>
              <a:ext cx="384" cy="24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32" name="Line 44"/>
            <p:cNvSpPr>
              <a:spLocks noChangeShapeType="1"/>
            </p:cNvSpPr>
            <p:nvPr/>
          </p:nvSpPr>
          <p:spPr bwMode="auto">
            <a:xfrm flipV="1">
              <a:off x="1728" y="3408"/>
              <a:ext cx="336" cy="24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9233" name="computr2"/>
            <p:cNvSpPr>
              <a:spLocks noEditPoints="1" noChangeArrowheads="1"/>
            </p:cNvSpPr>
            <p:nvPr/>
          </p:nvSpPr>
          <p:spPr bwMode="auto">
            <a:xfrm>
              <a:off x="1111" y="3385"/>
              <a:ext cx="590" cy="6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6187 w 21600"/>
                <a:gd name="T31" fmla="*/ 1905 h 21600"/>
                <a:gd name="T32" fmla="*/ 15559 w 21600"/>
                <a:gd name="T33" fmla="*/ 9763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21022" y="20295"/>
                  </a:moveTo>
                  <a:lnTo>
                    <a:pt x="18828" y="18396"/>
                  </a:lnTo>
                  <a:lnTo>
                    <a:pt x="18828" y="13174"/>
                  </a:lnTo>
                  <a:lnTo>
                    <a:pt x="15478" y="13174"/>
                  </a:lnTo>
                  <a:lnTo>
                    <a:pt x="15478" y="11631"/>
                  </a:lnTo>
                  <a:lnTo>
                    <a:pt x="17326" y="11631"/>
                  </a:lnTo>
                  <a:lnTo>
                    <a:pt x="17326" y="11156"/>
                  </a:lnTo>
                  <a:lnTo>
                    <a:pt x="17326" y="0"/>
                  </a:lnTo>
                  <a:lnTo>
                    <a:pt x="10858" y="0"/>
                  </a:lnTo>
                  <a:lnTo>
                    <a:pt x="4274" y="0"/>
                  </a:lnTo>
                  <a:lnTo>
                    <a:pt x="4274" y="11037"/>
                  </a:lnTo>
                  <a:lnTo>
                    <a:pt x="4274" y="11631"/>
                  </a:lnTo>
                  <a:lnTo>
                    <a:pt x="6122" y="11631"/>
                  </a:lnTo>
                  <a:lnTo>
                    <a:pt x="6122" y="13174"/>
                  </a:lnTo>
                  <a:lnTo>
                    <a:pt x="2772" y="13174"/>
                  </a:lnTo>
                  <a:lnTo>
                    <a:pt x="2772" y="18514"/>
                  </a:lnTo>
                  <a:lnTo>
                    <a:pt x="693" y="20295"/>
                  </a:lnTo>
                  <a:lnTo>
                    <a:pt x="462" y="20413"/>
                  </a:lnTo>
                  <a:lnTo>
                    <a:pt x="231" y="20651"/>
                  </a:lnTo>
                  <a:lnTo>
                    <a:pt x="116" y="20888"/>
                  </a:lnTo>
                  <a:lnTo>
                    <a:pt x="0" y="21125"/>
                  </a:lnTo>
                  <a:lnTo>
                    <a:pt x="0" y="21244"/>
                  </a:lnTo>
                  <a:lnTo>
                    <a:pt x="116" y="21363"/>
                  </a:lnTo>
                  <a:lnTo>
                    <a:pt x="116" y="21481"/>
                  </a:lnTo>
                  <a:lnTo>
                    <a:pt x="231" y="21481"/>
                  </a:lnTo>
                  <a:lnTo>
                    <a:pt x="347" y="21600"/>
                  </a:lnTo>
                  <a:lnTo>
                    <a:pt x="578" y="21600"/>
                  </a:lnTo>
                  <a:lnTo>
                    <a:pt x="693" y="21600"/>
                  </a:lnTo>
                  <a:lnTo>
                    <a:pt x="10858" y="21600"/>
                  </a:lnTo>
                  <a:lnTo>
                    <a:pt x="20907" y="21600"/>
                  </a:lnTo>
                  <a:lnTo>
                    <a:pt x="21138" y="21600"/>
                  </a:lnTo>
                  <a:lnTo>
                    <a:pt x="21253" y="21600"/>
                  </a:lnTo>
                  <a:lnTo>
                    <a:pt x="21369" y="21481"/>
                  </a:lnTo>
                  <a:lnTo>
                    <a:pt x="21484" y="21481"/>
                  </a:lnTo>
                  <a:lnTo>
                    <a:pt x="21600" y="21363"/>
                  </a:lnTo>
                  <a:lnTo>
                    <a:pt x="21600" y="21244"/>
                  </a:lnTo>
                  <a:lnTo>
                    <a:pt x="21600" y="21125"/>
                  </a:lnTo>
                  <a:lnTo>
                    <a:pt x="21484" y="20888"/>
                  </a:lnTo>
                  <a:lnTo>
                    <a:pt x="21369" y="20651"/>
                  </a:lnTo>
                  <a:lnTo>
                    <a:pt x="21253" y="20413"/>
                  </a:lnTo>
                  <a:lnTo>
                    <a:pt x="21022" y="20295"/>
                  </a:lnTo>
                  <a:close/>
                </a:path>
                <a:path w="21600" h="21600" extrusionOk="0">
                  <a:moveTo>
                    <a:pt x="18019" y="18514"/>
                  </a:moveTo>
                  <a:lnTo>
                    <a:pt x="17326" y="17921"/>
                  </a:lnTo>
                  <a:lnTo>
                    <a:pt x="4389" y="17921"/>
                  </a:lnTo>
                  <a:lnTo>
                    <a:pt x="3696" y="18514"/>
                  </a:lnTo>
                  <a:lnTo>
                    <a:pt x="18019" y="18514"/>
                  </a:lnTo>
                  <a:close/>
                </a:path>
                <a:path w="21600" h="21600" extrusionOk="0">
                  <a:moveTo>
                    <a:pt x="19174" y="19701"/>
                  </a:moveTo>
                  <a:lnTo>
                    <a:pt x="18481" y="19108"/>
                  </a:lnTo>
                  <a:lnTo>
                    <a:pt x="3119" y="19108"/>
                  </a:lnTo>
                  <a:lnTo>
                    <a:pt x="2426" y="19701"/>
                  </a:lnTo>
                  <a:lnTo>
                    <a:pt x="19174" y="19701"/>
                  </a:lnTo>
                  <a:close/>
                </a:path>
                <a:path w="21600" h="21600" extrusionOk="0">
                  <a:moveTo>
                    <a:pt x="20560" y="20769"/>
                  </a:moveTo>
                  <a:lnTo>
                    <a:pt x="19867" y="20176"/>
                  </a:lnTo>
                  <a:lnTo>
                    <a:pt x="1848" y="20176"/>
                  </a:lnTo>
                  <a:lnTo>
                    <a:pt x="1155" y="20769"/>
                  </a:lnTo>
                  <a:lnTo>
                    <a:pt x="20560" y="20769"/>
                  </a:lnTo>
                  <a:close/>
                </a:path>
                <a:path w="21600" h="21600" extrusionOk="0">
                  <a:moveTo>
                    <a:pt x="18828" y="18396"/>
                  </a:moveTo>
                  <a:lnTo>
                    <a:pt x="17442" y="17209"/>
                  </a:lnTo>
                  <a:lnTo>
                    <a:pt x="4158" y="17209"/>
                  </a:lnTo>
                  <a:lnTo>
                    <a:pt x="2772" y="18514"/>
                  </a:lnTo>
                  <a:moveTo>
                    <a:pt x="13168" y="14123"/>
                  </a:moveTo>
                  <a:lnTo>
                    <a:pt x="13168" y="14716"/>
                  </a:lnTo>
                  <a:lnTo>
                    <a:pt x="17788" y="14716"/>
                  </a:lnTo>
                  <a:lnTo>
                    <a:pt x="17788" y="14123"/>
                  </a:lnTo>
                  <a:lnTo>
                    <a:pt x="13168" y="14123"/>
                  </a:lnTo>
                  <a:close/>
                </a:path>
                <a:path w="21600" h="21600" extrusionOk="0">
                  <a:moveTo>
                    <a:pt x="6122" y="1899"/>
                  </a:moveTo>
                  <a:lnTo>
                    <a:pt x="6122" y="9732"/>
                  </a:lnTo>
                  <a:lnTo>
                    <a:pt x="15478" y="9732"/>
                  </a:lnTo>
                  <a:lnTo>
                    <a:pt x="15478" y="1899"/>
                  </a:lnTo>
                  <a:lnTo>
                    <a:pt x="6122" y="1899"/>
                  </a:lnTo>
                  <a:moveTo>
                    <a:pt x="6122" y="11631"/>
                  </a:moveTo>
                  <a:lnTo>
                    <a:pt x="15478" y="11631"/>
                  </a:lnTo>
                  <a:lnTo>
                    <a:pt x="15478" y="13174"/>
                  </a:lnTo>
                  <a:lnTo>
                    <a:pt x="6122" y="13174"/>
                  </a:lnTo>
                  <a:lnTo>
                    <a:pt x="6122" y="1163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22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0FFD6D-76C7-4A56-859E-F412F101C315}" type="slidenum">
              <a:rPr lang="de-DE" sz="1200" smtClean="0">
                <a:solidFill>
                  <a:schemeClr val="bg1"/>
                </a:solidFill>
              </a:rPr>
              <a:pPr eaLnBrk="1" hangingPunct="1"/>
              <a:t>9</a:t>
            </a:fld>
            <a:endParaRPr lang="de-DE" sz="1200" smtClean="0">
              <a:solidFill>
                <a:schemeClr val="bg1"/>
              </a:solidFill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4355976" y="4054475"/>
            <a:ext cx="1584449" cy="487362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What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we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see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Abgerundetes Rechteck 35"/>
          <p:cNvSpPr/>
          <p:nvPr/>
        </p:nvSpPr>
        <p:spPr>
          <a:xfrm>
            <a:off x="215516" y="3661718"/>
            <a:ext cx="1584449" cy="487362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What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we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already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know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179512" y="5949280"/>
            <a:ext cx="1584449" cy="487362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What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we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should</a:t>
            </a:r>
            <a:r>
              <a:rPr lang="de-DE" b="1" dirty="0" smtClean="0">
                <a:solidFill>
                  <a:schemeClr val="tx1"/>
                </a:solidFill>
              </a:rPr>
              <a:t> </a:t>
            </a:r>
            <a:r>
              <a:rPr lang="de-DE" b="1" dirty="0" err="1" smtClean="0">
                <a:solidFill>
                  <a:schemeClr val="tx1"/>
                </a:solidFill>
              </a:rPr>
              <a:t>see</a:t>
            </a: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2781</Words>
  <Application>Microsoft Office PowerPoint</Application>
  <PresentationFormat>Bildschirmpräsentation (4:3)</PresentationFormat>
  <Paragraphs>497</Paragraphs>
  <Slides>52</Slides>
  <Notes>16</Notes>
  <HiddenSlides>1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52</vt:i4>
      </vt:variant>
    </vt:vector>
  </HeadingPairs>
  <TitlesOfParts>
    <vt:vector size="55" baseType="lpstr">
      <vt:lpstr>Standarddesign</vt:lpstr>
      <vt:lpstr>CorelPhotoPaint.Image.10</vt:lpstr>
      <vt:lpstr>PHOTO-PAINT</vt:lpstr>
      <vt:lpstr>PowerPoint-Präsentation</vt:lpstr>
      <vt:lpstr>Overview</vt:lpstr>
      <vt:lpstr>Who am I?</vt:lpstr>
      <vt:lpstr>The Eye as a Remote Sensing Instrument</vt:lpstr>
      <vt:lpstr>The Eye as a Remote Sensing Instrument</vt:lpstr>
      <vt:lpstr>The Eye as a Remote Sensing Instrument</vt:lpstr>
      <vt:lpstr>The Eye as a Remote Sensing Instrument</vt:lpstr>
      <vt:lpstr>The Eye as a Remote Sensing Instrument</vt:lpstr>
      <vt:lpstr>Schematic of Remote Sensing Observations</vt:lpstr>
      <vt:lpstr>The Electromagnetic Spectrum</vt:lpstr>
      <vt:lpstr>Wavelength Ranges in Remote Sensing</vt:lpstr>
      <vt:lpstr>PowerPoint-Präsentation</vt:lpstr>
      <vt:lpstr>Typical light paths: UV</vt:lpstr>
      <vt:lpstr>Typical light paths: visible</vt:lpstr>
      <vt:lpstr>Bright surface (snow, ice): UV and visible</vt:lpstr>
      <vt:lpstr>Typical light paths: NIR</vt:lpstr>
      <vt:lpstr>Typical light paths: thermal IR</vt:lpstr>
      <vt:lpstr>Thermal IR with high thermal contrast (deserts)</vt:lpstr>
      <vt:lpstr>Example: Thermal Contrast IASI</vt:lpstr>
      <vt:lpstr>Vertical sensitivity of satellite measurements</vt:lpstr>
      <vt:lpstr> Vertical sensitivity of satellite measurements</vt:lpstr>
      <vt:lpstr>Example: Averaging Kernels for airborne NO2 measurements</vt:lpstr>
      <vt:lpstr>Example: Averaging Kernels for satellite CO</vt:lpstr>
      <vt:lpstr>How do we get vertical resolution in nadir IR observations?</vt:lpstr>
      <vt:lpstr>How do we get vertical resolution in nadir UV/vis observations?</vt:lpstr>
      <vt:lpstr>Clouds in UV/vis : Shielding Effect</vt:lpstr>
      <vt:lpstr>Clouds in UV/vis : Albedo Effect</vt:lpstr>
      <vt:lpstr>Clouds in UV/vis : Albedo Effect</vt:lpstr>
      <vt:lpstr>Satellite Orbits</vt:lpstr>
      <vt:lpstr>Effect of Spatial Resolution: Example NO2</vt:lpstr>
      <vt:lpstr>Why do we need satellite measurements?</vt:lpstr>
      <vt:lpstr>What is problematic about satellite measurements?</vt:lpstr>
      <vt:lpstr>Comparison of different observation options</vt:lpstr>
      <vt:lpstr>MOPITT</vt:lpstr>
      <vt:lpstr>MOPITT: CO column</vt:lpstr>
      <vt:lpstr>TOMS</vt:lpstr>
      <vt:lpstr>TOMS: Ozone columns </vt:lpstr>
      <vt:lpstr>GOME / GOME-2</vt:lpstr>
      <vt:lpstr>GOME: Polar springtime BrO</vt:lpstr>
      <vt:lpstr>SCIAMACHY</vt:lpstr>
      <vt:lpstr>SCIAMACHY: Methane: The missing tropical source</vt:lpstr>
      <vt:lpstr>SCIAMACHY: CO2 in the Northern Hemisphere</vt:lpstr>
      <vt:lpstr>OMI</vt:lpstr>
      <vt:lpstr>OMI: SO2 columns</vt:lpstr>
      <vt:lpstr>TROPOMI on Sentinel 5-P</vt:lpstr>
      <vt:lpstr>S5P: NO2 columns</vt:lpstr>
      <vt:lpstr>IASI</vt:lpstr>
      <vt:lpstr>IASI: NH3</vt:lpstr>
      <vt:lpstr>Summary and Conclusions</vt:lpstr>
      <vt:lpstr>What is the future of satellite measurements of tropospheric trace gases?</vt:lpstr>
      <vt:lpstr>Active measurements: CALIOP aerosol</vt:lpstr>
      <vt:lpstr>PowerPoint-Präsentation</vt:lpstr>
    </vt:vector>
  </TitlesOfParts>
  <Company>IUP, University of Bremen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Remote Sensing of tropospheric composition</dc:title>
  <dc:subject>ERCA 2009</dc:subject>
  <dc:creator>Andreas Richter</dc:creator>
  <cp:lastModifiedBy>Andreas Richter</cp:lastModifiedBy>
  <cp:revision>181</cp:revision>
  <dcterms:created xsi:type="dcterms:W3CDTF">2006-02-27T08:19:10Z</dcterms:created>
  <dcterms:modified xsi:type="dcterms:W3CDTF">2018-01-18T12:43:42Z</dcterms:modified>
</cp:coreProperties>
</file>