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15"/>
  </p:notesMasterIdLst>
  <p:sldIdLst>
    <p:sldId id="276" r:id="rId3"/>
    <p:sldId id="265" r:id="rId4"/>
    <p:sldId id="277" r:id="rId5"/>
    <p:sldId id="278" r:id="rId6"/>
    <p:sldId id="292" r:id="rId7"/>
    <p:sldId id="289" r:id="rId8"/>
    <p:sldId id="261" r:id="rId9"/>
    <p:sldId id="260" r:id="rId10"/>
    <p:sldId id="286" r:id="rId11"/>
    <p:sldId id="279" r:id="rId12"/>
    <p:sldId id="28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tantina Rousogenous" initials="CR" lastIdx="4" clrIdx="0">
    <p:extLst>
      <p:ext uri="{19B8F6BF-5375-455C-9EA6-DF929625EA0E}">
        <p15:presenceInfo xmlns:p15="http://schemas.microsoft.com/office/powerpoint/2012/main" userId="Constantina Rousogeno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879"/>
    <a:srgbClr val="E907E9"/>
    <a:srgbClr val="3399F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3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668EB-E8C2-4238-A815-98A1D0E67FB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52FB7-10E1-497A-9B39-9757D1170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5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52FB7-10E1-497A-9B39-9757D11704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4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5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2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99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36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12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286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46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84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3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59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9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4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7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6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6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151C3-B5F7-48CE-9E1B-5A0A453BBE8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E0FD3-6A47-46F2-B522-259107426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67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4AED-3282-4114-96CE-6466508EF7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AF1F2-3859-4063-A3EE-941EDA0D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5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www.lsce.ipsl.fr/en/index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www.iup.uni-bremen.de/eng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mme-care.cyi.ac.c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ao.cyi.ac.cy/" TargetMode="External"/><Relationship Id="rId3" Type="http://schemas.microsoft.com/office/2007/relationships/hdphoto" Target="../media/hdphoto2.wdp"/><Relationship Id="rId7" Type="http://schemas.openxmlformats.org/officeDocument/2006/relationships/hyperlink" Target="https://emme-care.cyi.ac.cy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yi.ac.cy/" TargetMode="External"/><Relationship Id="rId11" Type="http://schemas.openxmlformats.org/officeDocument/2006/relationships/hyperlink" Target="https://www.jpl.nasa.gov/" TargetMode="External"/><Relationship Id="rId5" Type="http://schemas.openxmlformats.org/officeDocument/2006/relationships/hyperlink" Target="mailto:c.rousogenous@cyi.ac.cy" TargetMode="External"/><Relationship Id="rId10" Type="http://schemas.openxmlformats.org/officeDocument/2006/relationships/hyperlink" Target="https://www.lmd.jussieu.fr/" TargetMode="External"/><Relationship Id="rId4" Type="http://schemas.openxmlformats.org/officeDocument/2006/relationships/hyperlink" Target="tel:+357%2022208614" TargetMode="External"/><Relationship Id="rId9" Type="http://schemas.openxmlformats.org/officeDocument/2006/relationships/hyperlink" Target="https://usrl.cyi.ac.c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41.png"/><Relationship Id="rId4" Type="http://schemas.openxmlformats.org/officeDocument/2006/relationships/image" Target="../media/image37.gif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54" y="-584"/>
            <a:ext cx="107790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0913">
            <a:off x="2838744" y="1023380"/>
            <a:ext cx="3449724" cy="16750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51798" y="1907177"/>
            <a:ext cx="1714019" cy="1593290"/>
          </a:xfrm>
          <a:prstGeom prst="line">
            <a:avLst/>
          </a:prstGeom>
          <a:ln w="19050">
            <a:solidFill>
              <a:schemeClr val="accent4">
                <a:alpha val="8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6214" y="-12579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Calibri Light" panose="020F0302020204030204" pitchFamily="34" charset="0"/>
              </a:rPr>
              <a:t>One year of TCCON observations in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Calibri Light" panose="020F0302020204030204" pitchFamily="34" charset="0"/>
              </a:rPr>
              <a:t>Cyprus: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Calibri Light" panose="020F0302020204030204" pitchFamily="34" charset="0"/>
              </a:rPr>
              <a:t>Data Variability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Calibri Light" panose="020F0302020204030204" pitchFamily="34" charset="0"/>
              </a:rPr>
              <a:t>and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Calibri Light" panose="020F0302020204030204" pitchFamily="34" charset="0"/>
              </a:rPr>
              <a:t>Validation/Calibration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0092" y="3665824"/>
            <a:ext cx="732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OCO-2/OCO-3 Validation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Group Meeting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</a:t>
            </a:r>
            <a:r>
              <a:rPr lang="en-GB" sz="2400" b="1" dirty="0" smtClean="0">
                <a:solidFill>
                  <a:prstClr val="black"/>
                </a:solidFill>
                <a:latin typeface="+mj-lt"/>
              </a:rPr>
              <a:t>6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-7 October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1915"/>
          <a:stretch/>
        </p:blipFill>
        <p:spPr>
          <a:xfrm>
            <a:off x="5214847" y="5686674"/>
            <a:ext cx="1814582" cy="1154786"/>
          </a:xfrm>
          <a:prstGeom prst="rect">
            <a:avLst/>
          </a:prstGeom>
        </p:spPr>
      </p:pic>
      <p:sp>
        <p:nvSpPr>
          <p:cNvPr id="18" name="Trapezoid 17"/>
          <p:cNvSpPr/>
          <p:nvPr/>
        </p:nvSpPr>
        <p:spPr>
          <a:xfrm rot="18775761">
            <a:off x="5396126" y="1540746"/>
            <a:ext cx="55771" cy="2355937"/>
          </a:xfrm>
          <a:prstGeom prst="trapezoid">
            <a:avLst>
              <a:gd name="adj" fmla="val 45727"/>
            </a:avLst>
          </a:prstGeom>
          <a:solidFill>
            <a:schemeClr val="accent4">
              <a:lumMod val="60000"/>
              <a:lumOff val="40000"/>
              <a:alpha val="33000"/>
            </a:schemeClr>
          </a:solidFill>
          <a:ln>
            <a:solidFill>
              <a:schemeClr val="accent4">
                <a:lumMod val="60000"/>
                <a:lumOff val="40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218" y="5886823"/>
            <a:ext cx="2329125" cy="9588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044" y="6061862"/>
            <a:ext cx="2236504" cy="780328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C03DC1B9-AA5F-4752-A288-17327F04592E}"/>
              </a:ext>
            </a:extLst>
          </p:cNvPr>
          <p:cNvGrpSpPr>
            <a:grpSpLocks noChangeAspect="1"/>
          </p:cNvGrpSpPr>
          <p:nvPr/>
        </p:nvGrpSpPr>
        <p:grpSpPr>
          <a:xfrm>
            <a:off x="5873846" y="798000"/>
            <a:ext cx="2069908" cy="2556000"/>
            <a:chOff x="8153964" y="406339"/>
            <a:chExt cx="3148591" cy="5025248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A830E778-5D1F-4931-91A9-C3B8F6E19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9" t="43734" r="47789" b="37771"/>
            <a:stretch/>
          </p:blipFill>
          <p:spPr>
            <a:xfrm>
              <a:off x="8829470" y="3086631"/>
              <a:ext cx="1121435" cy="2018583"/>
            </a:xfrm>
            <a:prstGeom prst="rect">
              <a:avLst/>
            </a:prstGeom>
            <a:effectLst>
              <a:outerShdw blurRad="50800" dist="38100" dir="8100000" algn="tr" rotWithShape="0">
                <a:prstClr val="black"/>
              </a:outerShdw>
            </a:effec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2AD6B719-2806-4FC9-855D-B30499BA4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8" t="67760" r="61897" b="23698"/>
            <a:stretch/>
          </p:blipFill>
          <p:spPr>
            <a:xfrm>
              <a:off x="8153964" y="3790637"/>
              <a:ext cx="1757787" cy="1640950"/>
            </a:xfrm>
            <a:prstGeom prst="rect">
              <a:avLst/>
            </a:prstGeom>
            <a:effectLst>
              <a:outerShdw blurRad="50800" dist="38100" dir="8100000" algn="tr" rotWithShape="0">
                <a:prstClr val="black"/>
              </a:outerShdw>
            </a:effec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ACDEB47A-C126-43C7-9A27-B3EE36C2B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4" t="19240" r="28883" b="66779"/>
            <a:stretch/>
          </p:blipFill>
          <p:spPr>
            <a:xfrm>
              <a:off x="9912560" y="406339"/>
              <a:ext cx="1389995" cy="1525973"/>
            </a:xfrm>
            <a:prstGeom prst="rect">
              <a:avLst/>
            </a:prstGeom>
            <a:effectLst>
              <a:outerShdw blurRad="50800" dist="38100" dir="8100000" algn="tr" rotWithShape="0">
                <a:prstClr val="black"/>
              </a:outerShdw>
            </a:effectLst>
          </p:spPr>
        </p:pic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1301B1C-217C-4329-AC60-DBD1FACACC14}"/>
              </a:ext>
            </a:extLst>
          </p:cNvPr>
          <p:cNvCxnSpPr>
            <a:cxnSpLocks/>
          </p:cNvCxnSpPr>
          <p:nvPr/>
        </p:nvCxnSpPr>
        <p:spPr>
          <a:xfrm flipH="1">
            <a:off x="6908800" y="1520825"/>
            <a:ext cx="507160" cy="92653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32499" y="4153626"/>
            <a:ext cx="717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Authors: </a:t>
            </a:r>
            <a:r>
              <a:rPr lang="en-GB" sz="2000" b="1" u="sng" dirty="0" smtClean="0">
                <a:solidFill>
                  <a:schemeClr val="bg1"/>
                </a:solidFill>
              </a:rPr>
              <a:t>Rousogenous C.</a:t>
            </a:r>
            <a:r>
              <a:rPr lang="en-GB" sz="2000" b="1" u="sng" baseline="30000" dirty="0" smtClean="0">
                <a:solidFill>
                  <a:schemeClr val="bg1"/>
                </a:solidFill>
              </a:rPr>
              <a:t>1</a:t>
            </a:r>
            <a:r>
              <a:rPr lang="en-GB" sz="2000" b="1" dirty="0" smtClean="0">
                <a:solidFill>
                  <a:schemeClr val="bg1"/>
                </a:solidFill>
              </a:rPr>
              <a:t>, Petri C.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2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Warneke</a:t>
            </a:r>
            <a:r>
              <a:rPr lang="en-GB" sz="2000" b="1" dirty="0" smtClean="0">
                <a:solidFill>
                  <a:schemeClr val="bg1"/>
                </a:solidFill>
              </a:rPr>
              <a:t> T.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2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Quéhé</a:t>
            </a:r>
            <a:r>
              <a:rPr lang="en-GB" sz="2000" b="1" dirty="0" smtClean="0">
                <a:solidFill>
                  <a:schemeClr val="bg1"/>
                </a:solidFill>
              </a:rPr>
              <a:t> P.Y.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GB" sz="2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Laemmel</a:t>
            </a:r>
            <a:r>
              <a:rPr lang="en-GB" sz="2000" b="1" dirty="0" smtClean="0">
                <a:solidFill>
                  <a:schemeClr val="bg1"/>
                </a:solidFill>
              </a:rPr>
              <a:t> Th.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GB" sz="2000" b="1" dirty="0" smtClean="0">
                <a:solidFill>
                  <a:schemeClr val="bg1"/>
                </a:solidFill>
              </a:rPr>
              <a:t>,Ramonet M.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Notholt</a:t>
            </a:r>
            <a:r>
              <a:rPr lang="en-GB" sz="2000" b="1" dirty="0" smtClean="0">
                <a:solidFill>
                  <a:schemeClr val="bg1"/>
                </a:solidFill>
              </a:rPr>
              <a:t> J.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2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Vrekoussis</a:t>
            </a:r>
            <a:r>
              <a:rPr lang="en-GB" sz="2000" b="1" dirty="0" smtClean="0">
                <a:solidFill>
                  <a:schemeClr val="bg1"/>
                </a:solidFill>
              </a:rPr>
              <a:t> M.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1,2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Sciare</a:t>
            </a:r>
            <a:r>
              <a:rPr lang="en-GB" sz="2000" b="1" dirty="0" smtClean="0">
                <a:solidFill>
                  <a:schemeClr val="bg1"/>
                </a:solidFill>
              </a:rPr>
              <a:t> J.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24" y="6022108"/>
            <a:ext cx="2038555" cy="82515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2709531" y="4864163"/>
            <a:ext cx="6825211" cy="830997"/>
          </a:xfrm>
          <a:prstGeom prst="rect">
            <a:avLst/>
          </a:prstGeom>
          <a:solidFill>
            <a:schemeClr val="tx2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i="1" baseline="30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GB" sz="1600" b="1" i="1" dirty="0">
                <a:solidFill>
                  <a:schemeClr val="accent5">
                    <a:lumMod val="50000"/>
                  </a:schemeClr>
                </a:solidFill>
                <a:hlinkClick r:id="rId10"/>
              </a:rPr>
              <a:t>Climate and Atmosphere Research Centre </a:t>
            </a:r>
            <a:r>
              <a:rPr lang="en-GB" sz="1600" b="1" i="1" dirty="0" smtClean="0">
                <a:solidFill>
                  <a:schemeClr val="accent5">
                    <a:lumMod val="50000"/>
                  </a:schemeClr>
                </a:solidFill>
                <a:hlinkClick r:id="rId10"/>
              </a:rPr>
              <a:t>(CARE </a:t>
            </a:r>
            <a:r>
              <a:rPr lang="en-GB" sz="1600" b="1" i="1" dirty="0">
                <a:solidFill>
                  <a:schemeClr val="accent5">
                    <a:lumMod val="50000"/>
                  </a:schemeClr>
                </a:solidFill>
                <a:hlinkClick r:id="rId10"/>
              </a:rPr>
              <a:t>C), The Cyprus Institute </a:t>
            </a:r>
            <a:r>
              <a:rPr lang="en-GB" sz="1600" b="1" i="1" dirty="0" smtClean="0">
                <a:solidFill>
                  <a:schemeClr val="accent5">
                    <a:lumMod val="50000"/>
                  </a:schemeClr>
                </a:solidFill>
                <a:hlinkClick r:id="rId10"/>
              </a:rPr>
              <a:t>(</a:t>
            </a:r>
            <a:r>
              <a:rPr lang="en-GB" sz="1600" b="1" i="1" dirty="0" err="1" smtClean="0">
                <a:solidFill>
                  <a:schemeClr val="accent5">
                    <a:lumMod val="50000"/>
                  </a:schemeClr>
                </a:solidFill>
                <a:hlinkClick r:id="rId10"/>
              </a:rPr>
              <a:t>CyI</a:t>
            </a:r>
            <a:r>
              <a:rPr lang="en-GB" sz="1600" b="1" i="1" dirty="0" smtClean="0">
                <a:solidFill>
                  <a:schemeClr val="accent5">
                    <a:lumMod val="50000"/>
                  </a:schemeClr>
                </a:solidFill>
                <a:hlinkClick r:id="rId10"/>
              </a:rPr>
              <a:t>)</a:t>
            </a:r>
            <a:endParaRPr lang="en-GB" sz="16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600" b="1" i="1" baseline="30000" dirty="0" smtClean="0">
                <a:solidFill>
                  <a:schemeClr val="accent5">
                    <a:lumMod val="50000"/>
                  </a:schemeClr>
                </a:solidFill>
              </a:rPr>
              <a:t>2: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hlinkClick r:id="rId11"/>
              </a:rPr>
              <a:t>Institute of Environmental Physics, Bremen, Germany</a:t>
            </a:r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b="1" i="1" baseline="300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fr-FR" sz="1600" b="1" i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fr-FR" sz="1600" b="1" i="1" dirty="0">
                <a:solidFill>
                  <a:schemeClr val="accent5">
                    <a:lumMod val="50000"/>
                  </a:schemeClr>
                </a:solidFill>
                <a:hlinkClick r:id="rId12"/>
              </a:rPr>
              <a:t>LSCE/IPSL, CEA-CNRS-UVSQ, Université Paris Saclay, Gif-sur-Yvette, </a:t>
            </a:r>
            <a:r>
              <a:rPr lang="fr-FR" sz="1600" b="1" i="1" dirty="0" smtClean="0">
                <a:solidFill>
                  <a:schemeClr val="accent5">
                    <a:lumMod val="50000"/>
                  </a:schemeClr>
                </a:solidFill>
                <a:hlinkClick r:id="rId12"/>
              </a:rPr>
              <a:t>France</a:t>
            </a:r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6345" y="5856714"/>
            <a:ext cx="739399" cy="98830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337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913" y="-105840"/>
            <a:ext cx="9877091" cy="655601"/>
          </a:xfrm>
        </p:spPr>
        <p:txBody>
          <a:bodyPr>
            <a:noAutofit/>
          </a:bodyPr>
          <a:lstStyle/>
          <a:p>
            <a:pPr algn="ctr"/>
            <a:r>
              <a:rPr lang="en-GB" sz="3200" dirty="0" err="1" smtClean="0"/>
              <a:t>AirCore</a:t>
            </a:r>
            <a:r>
              <a:rPr lang="en-GB" sz="3200" dirty="0" smtClean="0"/>
              <a:t> </a:t>
            </a:r>
            <a:r>
              <a:rPr lang="en-150" sz="3200" dirty="0" smtClean="0"/>
              <a:t>–</a:t>
            </a:r>
            <a:r>
              <a:rPr lang="en-GB" sz="3200" dirty="0" smtClean="0"/>
              <a:t> TCCON </a:t>
            </a:r>
            <a:r>
              <a:rPr lang="en-GB" sz="3200" dirty="0"/>
              <a:t>Preliminary Comparison</a:t>
            </a:r>
            <a:r>
              <a:rPr lang="en-GB" sz="3200" dirty="0" smtClean="0"/>
              <a:t>: XCO</a:t>
            </a:r>
            <a:r>
              <a:rPr lang="en-GB" sz="2400" dirty="0" smtClean="0"/>
              <a:t>2</a:t>
            </a:r>
            <a:r>
              <a:rPr lang="en-GB" sz="3200" dirty="0" smtClean="0"/>
              <a:t> and XCH</a:t>
            </a:r>
            <a:r>
              <a:rPr lang="en-GB" sz="2400" dirty="0" smtClean="0"/>
              <a:t>4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6238" r="3918" b="3473"/>
          <a:stretch/>
        </p:blipFill>
        <p:spPr>
          <a:xfrm>
            <a:off x="67490" y="449390"/>
            <a:ext cx="5601611" cy="5363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4437" y="3848286"/>
            <a:ext cx="2561692" cy="646331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|</a:t>
            </a:r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GB" dirty="0" smtClean="0">
                <a:solidFill>
                  <a:schemeClr val="bg1"/>
                </a:solidFill>
              </a:rPr>
              <a:t> XCO</a:t>
            </a:r>
            <a:r>
              <a:rPr lang="en-GB" sz="14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|: 0.2 </a:t>
            </a:r>
            <a:r>
              <a:rPr lang="en-150" dirty="0" smtClean="0">
                <a:solidFill>
                  <a:schemeClr val="bg1"/>
                </a:solidFill>
              </a:rPr>
              <a:t>–</a:t>
            </a:r>
            <a:r>
              <a:rPr lang="en-GB" dirty="0" smtClean="0">
                <a:solidFill>
                  <a:schemeClr val="bg1"/>
                </a:solidFill>
              </a:rPr>
              <a:t> 0.75 ppm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up to </a:t>
            </a:r>
            <a:r>
              <a:rPr lang="en-GB" b="1" dirty="0" smtClean="0">
                <a:solidFill>
                  <a:schemeClr val="bg1"/>
                </a:solidFill>
              </a:rPr>
              <a:t>0.2%</a:t>
            </a:r>
            <a:r>
              <a:rPr lang="en-GB" dirty="0" smtClean="0">
                <a:solidFill>
                  <a:schemeClr val="bg1"/>
                </a:solidFill>
              </a:rPr>
              <a:t> diff</a:t>
            </a:r>
          </a:p>
        </p:txBody>
      </p:sp>
      <p:sp>
        <p:nvSpPr>
          <p:cNvPr id="11" name="Oval 10"/>
          <p:cNvSpPr/>
          <p:nvPr/>
        </p:nvSpPr>
        <p:spPr>
          <a:xfrm>
            <a:off x="2679720" y="3160713"/>
            <a:ext cx="141556" cy="141445"/>
          </a:xfrm>
          <a:prstGeom prst="ellipse">
            <a:avLst/>
          </a:prstGeom>
          <a:noFill/>
          <a:ln w="25400">
            <a:solidFill>
              <a:srgbClr val="8080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25130" y="3096352"/>
            <a:ext cx="141556" cy="141445"/>
          </a:xfrm>
          <a:prstGeom prst="ellipse">
            <a:avLst/>
          </a:prstGeom>
          <a:noFill/>
          <a:ln w="25400">
            <a:solidFill>
              <a:srgbClr val="339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25748" y="3395471"/>
            <a:ext cx="141556" cy="141445"/>
          </a:xfrm>
          <a:prstGeom prst="ellipse">
            <a:avLst/>
          </a:prstGeom>
          <a:noFill/>
          <a:ln w="25400">
            <a:solidFill>
              <a:srgbClr val="D00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37" y="827636"/>
            <a:ext cx="1355833" cy="6963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32145" y="486870"/>
            <a:ext cx="6462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200" b="1" u="sng" dirty="0" smtClean="0">
                <a:solidFill>
                  <a:schemeClr val="accent2"/>
                </a:solidFill>
                <a:latin typeface="+mj-lt"/>
              </a:rPr>
              <a:t>TCCON Vs </a:t>
            </a:r>
            <a:r>
              <a:rPr lang="en-GB" sz="2200" b="1" u="sng" dirty="0" err="1" smtClean="0">
                <a:solidFill>
                  <a:schemeClr val="accent2"/>
                </a:solidFill>
                <a:latin typeface="+mj-lt"/>
              </a:rPr>
              <a:t>AirCore</a:t>
            </a:r>
            <a:r>
              <a:rPr lang="en-GB" sz="2200" b="1" u="sng" dirty="0" smtClean="0">
                <a:solidFill>
                  <a:schemeClr val="accent2"/>
                </a:solidFill>
                <a:latin typeface="+mj-lt"/>
              </a:rPr>
              <a:t> observations have good agreement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9812" y="5852172"/>
            <a:ext cx="6089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For the </a:t>
            </a:r>
            <a:r>
              <a:rPr lang="en-GB" sz="1600" dirty="0" err="1" smtClean="0"/>
              <a:t>Xgas</a:t>
            </a:r>
            <a:r>
              <a:rPr lang="en-GB" sz="1600" dirty="0" smtClean="0"/>
              <a:t> (</a:t>
            </a:r>
            <a:r>
              <a:rPr lang="en-GB" sz="1600" dirty="0" err="1" smtClean="0"/>
              <a:t>aircore</a:t>
            </a:r>
            <a:r>
              <a:rPr lang="en-GB" sz="1600" dirty="0" smtClean="0"/>
              <a:t>) calculation: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Above </a:t>
            </a:r>
            <a:r>
              <a:rPr lang="en-GB" sz="1600" dirty="0" err="1" smtClean="0"/>
              <a:t>AirCore</a:t>
            </a:r>
            <a:r>
              <a:rPr lang="en-GB" sz="1600" dirty="0" smtClean="0"/>
              <a:t> profile </a:t>
            </a:r>
            <a:r>
              <a:rPr lang="en-150" sz="1600" dirty="0" smtClean="0"/>
              <a:t>→</a:t>
            </a:r>
            <a:r>
              <a:rPr lang="en-GB" sz="1600" dirty="0" smtClean="0"/>
              <a:t> scaled TCCON a priori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Below </a:t>
            </a:r>
            <a:r>
              <a:rPr lang="en-GB" sz="1600" dirty="0" err="1" smtClean="0"/>
              <a:t>AirCore</a:t>
            </a:r>
            <a:r>
              <a:rPr lang="en-GB" sz="1600" dirty="0" smtClean="0"/>
              <a:t> profile </a:t>
            </a:r>
            <a:r>
              <a:rPr lang="en-150" sz="1600" dirty="0" smtClean="0"/>
              <a:t>→</a:t>
            </a:r>
            <a:r>
              <a:rPr lang="en-GB" sz="1600" dirty="0" smtClean="0"/>
              <a:t> from surface to 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AC measurement extrapolation of bottom AC measurement up to surface pressure</a:t>
            </a:r>
            <a:endParaRPr lang="en-US" sz="1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" r="3816" b="2774"/>
          <a:stretch/>
        </p:blipFill>
        <p:spPr>
          <a:xfrm>
            <a:off x="6069785" y="1008775"/>
            <a:ext cx="6061514" cy="578881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963244" y="4641842"/>
            <a:ext cx="2098046" cy="646331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|</a:t>
            </a:r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GB" dirty="0" smtClean="0">
                <a:solidFill>
                  <a:schemeClr val="bg1"/>
                </a:solidFill>
              </a:rPr>
              <a:t> XCH</a:t>
            </a:r>
            <a:r>
              <a:rPr lang="en-GB" sz="1400" dirty="0" smtClean="0">
                <a:solidFill>
                  <a:schemeClr val="bg1"/>
                </a:solidFill>
              </a:rPr>
              <a:t>4</a:t>
            </a:r>
            <a:r>
              <a:rPr lang="en-GB" dirty="0" smtClean="0">
                <a:solidFill>
                  <a:schemeClr val="bg1"/>
                </a:solidFill>
              </a:rPr>
              <a:t>|: 0 </a:t>
            </a:r>
            <a:r>
              <a:rPr lang="en-150" dirty="0" smtClean="0">
                <a:solidFill>
                  <a:schemeClr val="bg1"/>
                </a:solidFill>
              </a:rPr>
              <a:t>–</a:t>
            </a:r>
            <a:r>
              <a:rPr lang="en-GB" dirty="0" smtClean="0">
                <a:solidFill>
                  <a:schemeClr val="bg1"/>
                </a:solidFill>
              </a:rPr>
              <a:t> 8 ppb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up to </a:t>
            </a:r>
            <a:r>
              <a:rPr lang="en-GB" b="1" dirty="0" smtClean="0">
                <a:solidFill>
                  <a:schemeClr val="bg1"/>
                </a:solidFill>
              </a:rPr>
              <a:t>0.4%</a:t>
            </a:r>
            <a:r>
              <a:rPr lang="en-GB" dirty="0" smtClean="0">
                <a:solidFill>
                  <a:schemeClr val="bg1"/>
                </a:solidFill>
              </a:rPr>
              <a:t> diff</a:t>
            </a:r>
          </a:p>
        </p:txBody>
      </p:sp>
      <p:sp>
        <p:nvSpPr>
          <p:cNvPr id="46" name="Oval 45"/>
          <p:cNvSpPr/>
          <p:nvPr/>
        </p:nvSpPr>
        <p:spPr>
          <a:xfrm>
            <a:off x="8112199" y="4166603"/>
            <a:ext cx="161252" cy="177172"/>
          </a:xfrm>
          <a:prstGeom prst="ellipse">
            <a:avLst/>
          </a:prstGeom>
          <a:noFill/>
          <a:ln w="25400">
            <a:solidFill>
              <a:srgbClr val="8080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830304" y="3124012"/>
            <a:ext cx="161252" cy="177172"/>
          </a:xfrm>
          <a:prstGeom prst="ellipse">
            <a:avLst/>
          </a:prstGeom>
          <a:noFill/>
          <a:ln w="25400">
            <a:solidFill>
              <a:srgbClr val="D00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9690835" y="3106149"/>
            <a:ext cx="161252" cy="177172"/>
          </a:xfrm>
          <a:prstGeom prst="ellipse">
            <a:avLst/>
          </a:prstGeom>
          <a:noFill/>
          <a:ln w="25400">
            <a:solidFill>
              <a:srgbClr val="3399FF">
                <a:alpha val="6666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518" y="1492101"/>
            <a:ext cx="1515795" cy="77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97" y="0"/>
            <a:ext cx="2628014" cy="698131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Conclusions</a:t>
            </a:r>
            <a:endParaRPr lang="en-US" sz="3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9414" y="1012755"/>
            <a:ext cx="119838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+mj-lt"/>
                <a:cs typeface="Adobe Devanagari" panose="02040503050201020203" pitchFamily="18" charset="0"/>
              </a:rPr>
              <a:t>TCCON Nicosia successfully installed in Cyprus and has continuous measurements for 1 year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+mj-lt"/>
                <a:cs typeface="Adobe Devanagari" panose="02040503050201020203" pitchFamily="18" charset="0"/>
              </a:rPr>
              <a:t>Proximity to 3 continents and different air masses render variability in the gases.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+mj-lt"/>
                <a:cs typeface="Adobe Devanagari" panose="02040503050201020203" pitchFamily="18" charset="0"/>
              </a:rPr>
              <a:t>AOD Measurements compliment remote sensing measurements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sz="2400" dirty="0" err="1" smtClean="0">
                <a:latin typeface="+mj-lt"/>
                <a:cs typeface="Adobe Devanagari" panose="02040503050201020203" pitchFamily="18" charset="0"/>
              </a:rPr>
              <a:t>AirCore</a:t>
            </a:r>
            <a:r>
              <a:rPr lang="en-GB" sz="2400" dirty="0" smtClean="0">
                <a:latin typeface="+mj-lt"/>
                <a:cs typeface="Adobe Devanagari" panose="02040503050201020203" pitchFamily="18" charset="0"/>
              </a:rPr>
              <a:t> campaign successful with promising agreement with TCCON and plans for enhancing our capability for AC launches.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772" r="44115"/>
          <a:stretch/>
        </p:blipFill>
        <p:spPr>
          <a:xfrm>
            <a:off x="10376910" y="1442010"/>
            <a:ext cx="1716657" cy="1615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231" y="2380897"/>
            <a:ext cx="1393254" cy="1769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664" y="4710550"/>
            <a:ext cx="2171992" cy="1758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694" y="4710550"/>
            <a:ext cx="1835999" cy="17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34" y="3817582"/>
            <a:ext cx="6037336" cy="3018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704" y="204536"/>
            <a:ext cx="3537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 </a:t>
            </a:r>
            <a:r>
              <a:rPr kumimoji="0" lang="en-150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4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1568" y="972676"/>
            <a:ext cx="5243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Constantina Rousogenous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Student/Graduate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Assistant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and Atmosphere Research Center (CARE-C)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Cyprus Institute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Konstantinou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Kavafi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Street, 2121, Nicosia, Cyprus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+357 22208614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c.rousogenous@cyi.ac.cy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cyi.ac.cy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emme-care.cyi.ac.cy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cao.cyi.ac.cy/"/>
              </a:rPr>
              <a:t>cao.cyi.ac.cy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549" y="3086548"/>
            <a:ext cx="57872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Acknowledgements</a:t>
            </a:r>
            <a:endParaRPr lang="en-GB" sz="2400" u="sng" dirty="0">
              <a:solidFill>
                <a:prstClr val="white"/>
              </a:solidFill>
              <a:latin typeface="Calibri" panose="020F0502020204030204"/>
            </a:endParaRPr>
          </a:p>
          <a:p>
            <a:endParaRPr lang="en-GB" dirty="0" smtClean="0"/>
          </a:p>
          <a:p>
            <a:r>
              <a:rPr lang="en-GB" dirty="0" smtClean="0"/>
              <a:t>C</a:t>
            </a:r>
            <a:r>
              <a:rPr lang="en-GB" dirty="0"/>
              <a:t>. Keleshis</a:t>
            </a:r>
            <a:r>
              <a:rPr lang="en-GB" baseline="30000" dirty="0"/>
              <a:t>1</a:t>
            </a:r>
            <a:endParaRPr lang="en-US" dirty="0"/>
          </a:p>
          <a:p>
            <a:r>
              <a:rPr lang="en-GB" dirty="0"/>
              <a:t>C. Constantinides</a:t>
            </a:r>
            <a:r>
              <a:rPr lang="en-GB" baseline="30000" dirty="0"/>
              <a:t>1</a:t>
            </a:r>
            <a:endParaRPr lang="en-US" dirty="0"/>
          </a:p>
          <a:p>
            <a:r>
              <a:rPr lang="fr-FR" dirty="0"/>
              <a:t>P. Antoniou</a:t>
            </a:r>
            <a:r>
              <a:rPr lang="fr-FR" baseline="30000" dirty="0"/>
              <a:t>1</a:t>
            </a:r>
            <a:endParaRPr lang="en-US" dirty="0"/>
          </a:p>
          <a:p>
            <a:r>
              <a:rPr lang="fr-FR" dirty="0"/>
              <a:t>J. Pernin</a:t>
            </a:r>
            <a:r>
              <a:rPr lang="fr-FR" baseline="30000" dirty="0"/>
              <a:t>4</a:t>
            </a:r>
            <a:endParaRPr lang="en-US" dirty="0"/>
          </a:p>
          <a:p>
            <a:r>
              <a:rPr lang="fr-FR" dirty="0"/>
              <a:t>C. </a:t>
            </a:r>
            <a:r>
              <a:rPr lang="fr-FR" dirty="0" smtClean="0"/>
              <a:t>Crevoisier</a:t>
            </a:r>
            <a:r>
              <a:rPr lang="fr-FR" baseline="30000" dirty="0" smtClean="0"/>
              <a:t>4</a:t>
            </a:r>
          </a:p>
          <a:p>
            <a:r>
              <a:rPr lang="fr-FR" dirty="0" smtClean="0"/>
              <a:t>G. Oesterman</a:t>
            </a:r>
            <a:r>
              <a:rPr lang="fr-FR" baseline="30000" dirty="0" smtClean="0"/>
              <a:t>5</a:t>
            </a:r>
            <a:endParaRPr lang="en-US" dirty="0"/>
          </a:p>
          <a:p>
            <a:endParaRPr lang="en-GB" dirty="0" smtClean="0">
              <a:solidFill>
                <a:prstClr val="white"/>
              </a:solidFill>
              <a:latin typeface="Calibri" panose="020F0502020204030204"/>
            </a:endParaRPr>
          </a:p>
          <a:p>
            <a:r>
              <a:rPr lang="en-US" sz="1200" i="1" baseline="30000" dirty="0"/>
              <a:t>1</a:t>
            </a:r>
            <a:r>
              <a:rPr lang="en-US" sz="1200" i="1" dirty="0"/>
              <a:t>: </a:t>
            </a:r>
            <a:r>
              <a:rPr lang="en-US" sz="1200" i="1" dirty="0" smtClean="0">
                <a:hlinkClick r:id="rId9"/>
              </a:rPr>
              <a:t>USRL, The </a:t>
            </a:r>
            <a:r>
              <a:rPr lang="en-US" sz="1200" i="1" dirty="0">
                <a:hlinkClick r:id="rId9"/>
              </a:rPr>
              <a:t>Cyprus </a:t>
            </a:r>
            <a:r>
              <a:rPr lang="en-US" sz="1200" i="1" dirty="0" smtClean="0">
                <a:hlinkClick r:id="rId9"/>
              </a:rPr>
              <a:t>Institute, Nicosia, Cyprus</a:t>
            </a:r>
            <a:endParaRPr lang="en-US" sz="1200" dirty="0"/>
          </a:p>
          <a:p>
            <a:r>
              <a:rPr lang="fr-FR" sz="1200" i="1" baseline="30000" dirty="0" smtClean="0"/>
              <a:t>4</a:t>
            </a:r>
            <a:r>
              <a:rPr lang="fr-FR" sz="1200" i="1" dirty="0"/>
              <a:t>: </a:t>
            </a:r>
            <a:r>
              <a:rPr lang="fr-FR" sz="1200" i="1" dirty="0">
                <a:hlinkClick r:id="rId10"/>
              </a:rPr>
              <a:t>LMD/IPSL, CNRS, Ecole polytechnique, Université Paris-Saclay, Palaiseau, </a:t>
            </a:r>
            <a:r>
              <a:rPr lang="fr-FR" sz="1200" i="1" dirty="0" smtClean="0">
                <a:hlinkClick r:id="rId10"/>
              </a:rPr>
              <a:t>France</a:t>
            </a:r>
            <a:endParaRPr lang="fr-FR" sz="1200" i="1" dirty="0" smtClean="0"/>
          </a:p>
          <a:p>
            <a:r>
              <a:rPr lang="fr-FR" sz="1200" i="1" baseline="30000" dirty="0" smtClean="0"/>
              <a:t>5</a:t>
            </a:r>
            <a:r>
              <a:rPr lang="fr-FR" sz="1200" i="1" dirty="0" smtClean="0"/>
              <a:t>: </a:t>
            </a:r>
            <a:r>
              <a:rPr lang="fr-FR" sz="1200" i="1" dirty="0" smtClean="0">
                <a:hlinkClick r:id="rId11"/>
              </a:rPr>
              <a:t>Jet Propulsion </a:t>
            </a:r>
            <a:r>
              <a:rPr lang="fr-FR" sz="1200" i="1" dirty="0" err="1" smtClean="0">
                <a:hlinkClick r:id="rId11"/>
              </a:rPr>
              <a:t>Laboratory</a:t>
            </a:r>
            <a:r>
              <a:rPr lang="fr-FR" sz="1200" i="1" dirty="0" smtClean="0">
                <a:hlinkClick r:id="rId11"/>
              </a:rPr>
              <a:t>, </a:t>
            </a:r>
            <a:r>
              <a:rPr lang="fr-FR" sz="1200" i="1" dirty="0" err="1" smtClean="0">
                <a:hlinkClick r:id="rId11"/>
              </a:rPr>
              <a:t>California</a:t>
            </a:r>
            <a:r>
              <a:rPr lang="fr-FR" sz="1200" i="1" dirty="0" smtClean="0">
                <a:hlinkClick r:id="rId11"/>
              </a:rPr>
              <a:t> Institute of </a:t>
            </a:r>
            <a:r>
              <a:rPr lang="fr-FR" sz="1200" i="1" dirty="0" err="1" smtClean="0">
                <a:hlinkClick r:id="rId11"/>
              </a:rPr>
              <a:t>Technology</a:t>
            </a:r>
            <a:r>
              <a:rPr lang="fr-FR" sz="1200" i="1" dirty="0" smtClean="0">
                <a:hlinkClick r:id="rId11"/>
              </a:rPr>
              <a:t>, </a:t>
            </a:r>
            <a:r>
              <a:rPr lang="fr-FR" sz="1200" i="1" dirty="0" smtClean="0">
                <a:hlinkClick r:id="rId11"/>
              </a:rPr>
              <a:t>NASA, USA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56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582" y="542407"/>
            <a:ext cx="3961099" cy="2520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83" y="88880"/>
            <a:ext cx="4050692" cy="51377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0" y="542407"/>
            <a:ext cx="3234728" cy="20580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32661" y="1538751"/>
            <a:ext cx="57011" cy="6076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-1729" y="0"/>
            <a:ext cx="6462952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+mj-lt"/>
              </a:rPr>
              <a:t>TCCON Nicosia: Location</a:t>
            </a:r>
            <a:endParaRPr lang="en-US" sz="3600" b="1" dirty="0"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678729" y="537814"/>
            <a:ext cx="1784852" cy="998049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72058" y="1572303"/>
            <a:ext cx="1789478" cy="148177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1557590" y="2977117"/>
            <a:ext cx="240533" cy="329609"/>
          </a:xfrm>
          <a:prstGeom prst="rect">
            <a:avLst/>
          </a:prstGeom>
          <a:noFill/>
          <a:ln w="38100">
            <a:solidFill>
              <a:schemeClr val="accent4">
                <a:alpha val="8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5553369" y="1868419"/>
            <a:ext cx="2538014" cy="336562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561600" y="88880"/>
            <a:ext cx="2529783" cy="1405769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334893" y="1488137"/>
            <a:ext cx="218476" cy="380282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990" y="3062590"/>
            <a:ext cx="52891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In a sub-urban area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Next to a small forest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On the </a:t>
            </a:r>
            <a:r>
              <a:rPr lang="en-GB" sz="2000" dirty="0" err="1" smtClean="0">
                <a:latin typeface="+mj-lt"/>
              </a:rPr>
              <a:t>CyI</a:t>
            </a:r>
            <a:r>
              <a:rPr lang="en-GB" sz="2000" dirty="0" smtClean="0">
                <a:latin typeface="+mj-lt"/>
              </a:rPr>
              <a:t> building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150" sz="2000" dirty="0" smtClean="0">
                <a:latin typeface="+mj-lt"/>
              </a:rPr>
              <a:t>35.141</a:t>
            </a:r>
            <a:r>
              <a:rPr lang="en-US" sz="2000" dirty="0">
                <a:latin typeface="+mj-lt"/>
              </a:rPr>
              <a:t>° N, </a:t>
            </a:r>
            <a:r>
              <a:rPr lang="en-150" sz="2000" dirty="0">
                <a:latin typeface="+mj-lt"/>
              </a:rPr>
              <a:t>33.381</a:t>
            </a:r>
            <a:r>
              <a:rPr lang="en-US" sz="2000" dirty="0">
                <a:latin typeface="+mj-lt"/>
              </a:rPr>
              <a:t>°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E, </a:t>
            </a:r>
            <a:r>
              <a:rPr lang="en-150" sz="2000" dirty="0" smtClean="0">
                <a:latin typeface="+mj-lt"/>
              </a:rPr>
              <a:t>185</a:t>
            </a:r>
            <a:r>
              <a:rPr lang="en-GB" sz="2000" dirty="0" smtClean="0">
                <a:latin typeface="+mj-lt"/>
              </a:rPr>
              <a:t> m </a:t>
            </a:r>
            <a:r>
              <a:rPr lang="en-GB" sz="2000" dirty="0" err="1" smtClean="0">
                <a:latin typeface="+mj-lt"/>
              </a:rPr>
              <a:t>a.s.l</a:t>
            </a:r>
            <a:r>
              <a:rPr lang="en-GB" sz="2000" dirty="0" smtClean="0">
                <a:latin typeface="+mj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latin typeface="+mj-lt"/>
              </a:rPr>
              <a:t>Climate: Subtropical, Mediterranean, </a:t>
            </a:r>
            <a:r>
              <a:rPr lang="en-GB" sz="2000" dirty="0" smtClean="0">
                <a:latin typeface="+mj-lt"/>
              </a:rPr>
              <a:t>semi-arid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Population: ~ 100k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Area: ~ 110 km2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29" y="5301631"/>
            <a:ext cx="6785765" cy="152679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561600" y="6105269"/>
            <a:ext cx="234017" cy="260019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19389" y="6218304"/>
            <a:ext cx="234017" cy="293967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63565" y="5454500"/>
            <a:ext cx="619712" cy="276999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TCCON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10994609" y="5482968"/>
            <a:ext cx="1058133" cy="276999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PICARRO Inlet</a:t>
            </a:r>
            <a:endParaRPr lang="en-US" sz="1200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563565" y="5697185"/>
            <a:ext cx="0" cy="408084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2057740" y="5759967"/>
            <a:ext cx="1445" cy="458338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1924" y="5865940"/>
            <a:ext cx="2825294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Surface Measurements of CO</a:t>
            </a:r>
            <a:r>
              <a:rPr lang="en-GB" sz="1400" dirty="0" smtClean="0"/>
              <a:t>2</a:t>
            </a:r>
            <a:r>
              <a:rPr lang="en-GB" dirty="0" smtClean="0"/>
              <a:t>, CH</a:t>
            </a:r>
            <a:r>
              <a:rPr lang="en-GB" sz="1400" dirty="0" smtClean="0"/>
              <a:t>4</a:t>
            </a:r>
            <a:r>
              <a:rPr lang="en-GB" dirty="0" smtClean="0"/>
              <a:t>, CO, H</a:t>
            </a:r>
            <a:r>
              <a:rPr lang="en-GB" sz="1400" dirty="0" smtClean="0"/>
              <a:t>2</a:t>
            </a:r>
            <a:r>
              <a:rPr lang="en-GB" dirty="0" smtClean="0"/>
              <a:t>O</a:t>
            </a:r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>
            <a:off x="3583172" y="5989136"/>
            <a:ext cx="1358717" cy="376151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t="5915" r="24458" b="6407"/>
          <a:stretch/>
        </p:blipFill>
        <p:spPr>
          <a:xfrm>
            <a:off x="8112649" y="4322444"/>
            <a:ext cx="882937" cy="89847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0754424" y="3012266"/>
            <a:ext cx="706568" cy="307777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TCCON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0791149" y="1246344"/>
            <a:ext cx="917706" cy="307777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PICARRO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800558" y="5452190"/>
            <a:ext cx="114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190 m </a:t>
            </a:r>
            <a:r>
              <a:rPr lang="en-GB" sz="1600" dirty="0" err="1" smtClean="0">
                <a:solidFill>
                  <a:schemeClr val="bg1"/>
                </a:solidFill>
              </a:rPr>
              <a:t>a.s.l</a:t>
            </a:r>
            <a:r>
              <a:rPr lang="en-GB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3277" y="5421413"/>
            <a:ext cx="114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185 m </a:t>
            </a:r>
            <a:r>
              <a:rPr lang="en-GB" sz="1600" dirty="0" err="1" smtClean="0">
                <a:solidFill>
                  <a:schemeClr val="bg1"/>
                </a:solidFill>
              </a:rPr>
              <a:t>a.s.l</a:t>
            </a:r>
            <a:r>
              <a:rPr lang="en-GB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51690" y="1663998"/>
            <a:ext cx="1484707" cy="461665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CIMEL, AERONET/PHOTONS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724942" y="2633563"/>
            <a:ext cx="1245901" cy="276999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PREDE, Skynet</a:t>
            </a:r>
            <a:endParaRPr lang="en-US" sz="1200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706" y="4562775"/>
            <a:ext cx="1886319" cy="6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/>
          <a:stretch/>
        </p:blipFill>
        <p:spPr bwMode="auto">
          <a:xfrm>
            <a:off x="28168" y="987581"/>
            <a:ext cx="9751873" cy="58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484252" y="1139560"/>
            <a:ext cx="7571732" cy="4555097"/>
            <a:chOff x="211115" y="979757"/>
            <a:chExt cx="7915250" cy="399484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127424" y="3810529"/>
              <a:ext cx="2236439" cy="737738"/>
            </a:xfrm>
            <a:prstGeom prst="straightConnector1">
              <a:avLst/>
            </a:prstGeom>
            <a:ln w="101600" cap="rnd">
              <a:solidFill>
                <a:srgbClr val="FFFF00">
                  <a:alpha val="76000"/>
                </a:srgb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TextBox 9"/>
            <p:cNvSpPr txBox="1"/>
            <p:nvPr/>
          </p:nvSpPr>
          <p:spPr>
            <a:xfrm>
              <a:off x="6521541" y="4512933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Dust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123680" y="3632145"/>
              <a:ext cx="1378318" cy="855653"/>
            </a:xfrm>
            <a:prstGeom prst="straightConnector1">
              <a:avLst/>
            </a:prstGeom>
            <a:ln w="101600" cap="rnd">
              <a:solidFill>
                <a:srgbClr val="FFFF00">
                  <a:alpha val="76000"/>
                </a:srgb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766407" y="3471895"/>
              <a:ext cx="1436688" cy="27211"/>
            </a:xfrm>
            <a:prstGeom prst="straightConnector1">
              <a:avLst/>
            </a:prstGeom>
            <a:ln w="101600" cap="rnd">
              <a:solidFill>
                <a:schemeClr val="tx1">
                  <a:alpha val="76000"/>
                </a:scheme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6"/>
            <p:cNvSpPr txBox="1"/>
            <p:nvPr/>
          </p:nvSpPr>
          <p:spPr>
            <a:xfrm>
              <a:off x="987479" y="3184727"/>
              <a:ext cx="1587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Sea Salt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413017" y="2044795"/>
              <a:ext cx="245762" cy="1064277"/>
            </a:xfrm>
            <a:prstGeom prst="straightConnector1">
              <a:avLst/>
            </a:prstGeom>
            <a:ln w="101600" cap="rnd">
              <a:solidFill>
                <a:schemeClr val="tx1">
                  <a:lumMod val="65000"/>
                  <a:alpha val="76000"/>
                </a:scheme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34627" y="2129453"/>
              <a:ext cx="1996821" cy="1122734"/>
            </a:xfrm>
            <a:prstGeom prst="straightConnector1">
              <a:avLst/>
            </a:prstGeom>
            <a:ln w="101600" cap="rnd">
              <a:solidFill>
                <a:schemeClr val="tx1">
                  <a:lumMod val="65000"/>
                  <a:alpha val="76000"/>
                </a:scheme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4339288" y="3251179"/>
              <a:ext cx="696327" cy="51399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5187170" y="3375144"/>
              <a:ext cx="852952" cy="96750"/>
            </a:xfrm>
            <a:prstGeom prst="straightConnector1">
              <a:avLst/>
            </a:prstGeom>
            <a:ln w="101600" cap="rnd">
              <a:solidFill>
                <a:schemeClr val="tx1">
                  <a:lumMod val="65000"/>
                  <a:alpha val="76000"/>
                </a:scheme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26"/>
            <p:cNvSpPr txBox="1"/>
            <p:nvPr/>
          </p:nvSpPr>
          <p:spPr>
            <a:xfrm>
              <a:off x="211115" y="1076821"/>
              <a:ext cx="28627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Pollution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Western Europe</a:t>
              </a:r>
            </a:p>
          </p:txBody>
        </p:sp>
        <p:sp>
          <p:nvSpPr>
            <p:cNvPr id="17" name="TextBox 26"/>
            <p:cNvSpPr txBox="1"/>
            <p:nvPr/>
          </p:nvSpPr>
          <p:spPr>
            <a:xfrm>
              <a:off x="3294569" y="979757"/>
              <a:ext cx="27857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Pollution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Eastern Europe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+ Turkey</a:t>
              </a:r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858763" y="4357726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Dust</a:t>
              </a:r>
            </a:p>
          </p:txBody>
        </p:sp>
        <p:sp>
          <p:nvSpPr>
            <p:cNvPr id="19" name="TextBox 26"/>
            <p:cNvSpPr txBox="1"/>
            <p:nvPr/>
          </p:nvSpPr>
          <p:spPr>
            <a:xfrm>
              <a:off x="5875726" y="3226411"/>
              <a:ext cx="2250639" cy="728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Pollution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>
                      <a:lumMod val="6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ＭＳ Ｐゴシック" pitchFamily="34" charset="-128"/>
                </a:rPr>
                <a:t>Middle East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9118" y="977749"/>
            <a:ext cx="4588707" cy="278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51664" y="-73207"/>
            <a:ext cx="11582400" cy="13306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fr-FR" sz="3600" b="1" dirty="0">
                <a:latin typeface="+mj-lt"/>
                <a:cs typeface="Arial" charset="0"/>
              </a:rPr>
              <a:t>Air </a:t>
            </a:r>
            <a:r>
              <a:rPr lang="en-US" altLang="fr-FR" sz="3600" b="1" dirty="0" smtClean="0">
                <a:latin typeface="+mj-lt"/>
                <a:cs typeface="Arial" charset="0"/>
              </a:rPr>
              <a:t>Masses </a:t>
            </a:r>
            <a:r>
              <a:rPr lang="en-US" altLang="fr-FR" sz="3600" b="1" dirty="0">
                <a:latin typeface="+mj-lt"/>
                <a:cs typeface="Arial" charset="0"/>
              </a:rPr>
              <a:t>in </a:t>
            </a:r>
            <a:r>
              <a:rPr lang="en-US" altLang="fr-FR" sz="3600" b="1" dirty="0" smtClean="0">
                <a:latin typeface="+mj-lt"/>
                <a:cs typeface="Arial" charset="0"/>
              </a:rPr>
              <a:t>Cyprus: </a:t>
            </a:r>
            <a:r>
              <a:rPr lang="en-US" altLang="fr-FR" sz="3200" b="1" dirty="0" smtClean="0">
                <a:latin typeface="+mj-lt"/>
                <a:cs typeface="Arial" charset="0"/>
              </a:rPr>
              <a:t>Long-range </a:t>
            </a:r>
            <a:r>
              <a:rPr lang="en-US" altLang="fr-FR" sz="3200" b="1" dirty="0">
                <a:latin typeface="+mj-lt"/>
                <a:cs typeface="Arial" charset="0"/>
              </a:rPr>
              <a:t>transported </a:t>
            </a:r>
            <a:r>
              <a:rPr lang="en-US" altLang="fr-FR" sz="3200" b="1" dirty="0" smtClean="0">
                <a:latin typeface="+mj-lt"/>
                <a:cs typeface="Arial" charset="0"/>
              </a:rPr>
              <a:t>pollution from natural</a:t>
            </a:r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fr-FR" sz="3200" b="1" dirty="0" smtClean="0">
                <a:latin typeface="+mj-lt"/>
                <a:cs typeface="Arial" charset="0"/>
              </a:rPr>
              <a:t>&amp; anthropogenic sources and seasonal variability</a:t>
            </a:r>
            <a:endParaRPr lang="en-US" altLang="fr-FR" sz="3200" b="1" dirty="0">
              <a:latin typeface="+mj-lt"/>
              <a:cs typeface="Arial" charset="0"/>
            </a:endParaRPr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endParaRPr lang="en-US" altLang="fr-FR" sz="3200" b="1" u="sng" dirty="0">
              <a:latin typeface="+mj-lt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1409"/>
          <a:stretch/>
        </p:blipFill>
        <p:spPr>
          <a:xfrm>
            <a:off x="8238015" y="3685255"/>
            <a:ext cx="3933977" cy="31530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949631" y="1819682"/>
            <a:ext cx="285135" cy="283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338402" y="1828486"/>
            <a:ext cx="285135" cy="28346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20580" y="2142687"/>
            <a:ext cx="285135" cy="28346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863147" y="2960732"/>
            <a:ext cx="285135" cy="283462"/>
          </a:xfrm>
          <a:prstGeom prst="ellipse">
            <a:avLst/>
          </a:prstGeom>
          <a:solidFill>
            <a:srgbClr val="050879"/>
          </a:solidFill>
          <a:ln>
            <a:solidFill>
              <a:srgbClr val="050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475829" y="1741097"/>
            <a:ext cx="285135" cy="283462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618397" y="2284418"/>
            <a:ext cx="285135" cy="2834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475829" y="2960732"/>
            <a:ext cx="285135" cy="2834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038041" y="6274256"/>
            <a:ext cx="2135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                   Materialized</a:t>
            </a:r>
          </a:p>
          <a:p>
            <a:r>
              <a:rPr lang="en-GB" sz="1600" dirty="0" smtClean="0"/>
              <a:t>                    In progress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147404" y="-160769"/>
            <a:ext cx="365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Auxiliary Activities</a:t>
            </a:r>
            <a:endParaRPr lang="en-US" sz="36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83" t="12982" r="7954" b="17081"/>
          <a:stretch/>
        </p:blipFill>
        <p:spPr>
          <a:xfrm>
            <a:off x="4388362" y="3812256"/>
            <a:ext cx="2690037" cy="1477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9039" y="4817988"/>
            <a:ext cx="12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</a:t>
            </a:r>
            <a:r>
              <a:rPr lang="en-US" sz="14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 Sensor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" y="1201158"/>
            <a:ext cx="2239801" cy="461665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+mj-lt"/>
              </a:rPr>
              <a:t>Vertical Profiling</a:t>
            </a:r>
            <a:endParaRPr lang="en-US" sz="24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1792" y="477284"/>
            <a:ext cx="1691638" cy="584775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+mj-lt"/>
              </a:rPr>
              <a:t>Airborne</a:t>
            </a:r>
            <a:endParaRPr lang="en-US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075" y="1114968"/>
            <a:ext cx="2253940" cy="461665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+mj-lt"/>
              </a:rPr>
              <a:t>Surface Mapping</a:t>
            </a:r>
            <a:endParaRPr lang="en-US" sz="24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09138" y="477284"/>
            <a:ext cx="1433966" cy="584775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+mj-lt"/>
              </a:rPr>
              <a:t>In-Situ</a:t>
            </a:r>
            <a:endParaRPr lang="en-US" sz="3200" b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78284" y="1621960"/>
            <a:ext cx="1427321" cy="181588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+mj-lt"/>
              </a:rPr>
              <a:t>PICARRO 1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j-lt"/>
              </a:rPr>
              <a:t>Co-located</a:t>
            </a:r>
          </a:p>
          <a:p>
            <a:r>
              <a:rPr lang="en-GB" sz="1600" dirty="0" smtClean="0">
                <a:latin typeface="+mj-lt"/>
              </a:rPr>
              <a:t>Surface measurements</a:t>
            </a:r>
          </a:p>
          <a:p>
            <a:r>
              <a:rPr lang="en-GB" sz="1600" dirty="0" smtClean="0">
                <a:latin typeface="+mj-lt"/>
              </a:rPr>
              <a:t>for 1 year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j-lt"/>
              </a:rPr>
              <a:t>Field Campaigns</a:t>
            </a:r>
            <a:endParaRPr lang="en-US" sz="1600" dirty="0">
              <a:latin typeface="+mj-lt"/>
            </a:endParaRPr>
          </a:p>
        </p:txBody>
      </p:sp>
      <p:sp>
        <p:nvSpPr>
          <p:cNvPr id="25" name="Right Arrow 24"/>
          <p:cNvSpPr/>
          <p:nvPr/>
        </p:nvSpPr>
        <p:spPr>
          <a:xfrm rot="5400000">
            <a:off x="11252648" y="3517457"/>
            <a:ext cx="229153" cy="18322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674797" y="5491725"/>
            <a:ext cx="1434293" cy="132343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+mj-lt"/>
              </a:rPr>
              <a:t>PICARRO 3</a:t>
            </a:r>
            <a:r>
              <a:rPr lang="en-GB" sz="1600" dirty="0" smtClean="0">
                <a:latin typeface="+mj-lt"/>
              </a:rPr>
              <a:t> Measurements In the Free Troposphere (Mt. Troodos)</a:t>
            </a:r>
            <a:endParaRPr lang="en-US" sz="16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83842" y="3780298"/>
            <a:ext cx="1421763" cy="132343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+mj-lt"/>
              </a:rPr>
              <a:t>PICARRO 2</a:t>
            </a:r>
          </a:p>
          <a:p>
            <a:pPr algn="ctr"/>
            <a:r>
              <a:rPr lang="en-GB" sz="1600" dirty="0" smtClean="0">
                <a:latin typeface="+mj-lt"/>
              </a:rPr>
              <a:t>Background</a:t>
            </a:r>
          </a:p>
          <a:p>
            <a:pPr algn="ctr"/>
            <a:r>
              <a:rPr lang="en-GB" sz="1600" dirty="0" smtClean="0">
                <a:latin typeface="+mj-lt"/>
              </a:rPr>
              <a:t>Measurements</a:t>
            </a:r>
          </a:p>
          <a:p>
            <a:pPr algn="ctr"/>
            <a:r>
              <a:rPr lang="en-GB" sz="1600" b="1" dirty="0">
                <a:latin typeface="+mj-lt"/>
              </a:rPr>
              <a:t>ICOS</a:t>
            </a:r>
            <a:r>
              <a:rPr lang="en-GB" sz="1600" dirty="0">
                <a:latin typeface="+mj-lt"/>
              </a:rPr>
              <a:t> Station</a:t>
            </a:r>
          </a:p>
          <a:p>
            <a:pPr algn="ctr"/>
            <a:r>
              <a:rPr lang="en-GB" sz="1600" dirty="0" smtClean="0">
                <a:latin typeface="+mj-lt"/>
              </a:rPr>
              <a:t> (West Coast)</a:t>
            </a:r>
            <a:endParaRPr lang="en-US" sz="1600" dirty="0">
              <a:latin typeface="+mj-lt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11249242" y="5222770"/>
            <a:ext cx="235964" cy="18322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11107878" y="1252349"/>
            <a:ext cx="519667" cy="219553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96812" y="477284"/>
            <a:ext cx="2776083" cy="584775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+mj-lt"/>
              </a:rPr>
              <a:t>Remote Sensing</a:t>
            </a:r>
            <a:endParaRPr lang="en-US" sz="3200" b="1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66801" y="1621960"/>
            <a:ext cx="1439188" cy="923330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EM27/SUN - </a:t>
            </a:r>
            <a:r>
              <a:rPr lang="en-GB" b="1" dirty="0" smtClean="0">
                <a:latin typeface="+mj-lt"/>
              </a:rPr>
              <a:t>COCCON</a:t>
            </a:r>
            <a:r>
              <a:rPr lang="en-GB" dirty="0" smtClean="0">
                <a:latin typeface="+mj-lt"/>
              </a:rPr>
              <a:t> </a:t>
            </a:r>
          </a:p>
          <a:p>
            <a:pPr algn="ctr"/>
            <a:r>
              <a:rPr lang="en-GB" dirty="0" smtClean="0">
                <a:latin typeface="+mj-lt"/>
              </a:rPr>
              <a:t>(to purchase)</a:t>
            </a:r>
            <a:endParaRPr lang="en-US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5689" y="3276233"/>
            <a:ext cx="1812243" cy="132343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Co-located Measurements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Field Campaigns In </a:t>
            </a:r>
            <a:r>
              <a:rPr lang="en-GB" sz="1600" dirty="0"/>
              <a:t>the MENA </a:t>
            </a:r>
            <a:r>
              <a:rPr lang="en-GB" sz="1600" dirty="0" smtClean="0"/>
              <a:t>Region</a:t>
            </a:r>
            <a:endParaRPr lang="en-US" sz="1600" dirty="0"/>
          </a:p>
        </p:txBody>
      </p:sp>
      <p:sp>
        <p:nvSpPr>
          <p:cNvPr id="42" name="Right Arrow 41"/>
          <p:cNvSpPr/>
          <p:nvPr/>
        </p:nvSpPr>
        <p:spPr>
          <a:xfrm rot="5400000">
            <a:off x="7678371" y="2827516"/>
            <a:ext cx="464592" cy="13184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8005630">
            <a:off x="7570799" y="1267129"/>
            <a:ext cx="714506" cy="113043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5357" y="1966917"/>
            <a:ext cx="2465011" cy="646331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Passive </a:t>
            </a:r>
            <a:r>
              <a:rPr lang="en-GB" b="1" dirty="0" err="1" smtClean="0">
                <a:latin typeface="+mj-lt"/>
              </a:rPr>
              <a:t>AirCore</a:t>
            </a:r>
            <a:endParaRPr lang="en-GB" b="1" dirty="0" smtClean="0">
              <a:latin typeface="+mj-lt"/>
            </a:endParaRPr>
          </a:p>
          <a:p>
            <a:pPr algn="ctr"/>
            <a:r>
              <a:rPr lang="en-GB" dirty="0" smtClean="0">
                <a:latin typeface="+mj-lt"/>
              </a:rPr>
              <a:t>Collaboration with LSCE</a:t>
            </a:r>
            <a:endParaRPr lang="en-US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14195" y="2023131"/>
            <a:ext cx="1719270" cy="923330"/>
          </a:xfrm>
          <a:prstGeom prst="rect">
            <a:avLst/>
          </a:prstGeom>
          <a:noFill/>
          <a:ln w="4445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Active </a:t>
            </a:r>
            <a:r>
              <a:rPr lang="en-GB" b="1" dirty="0" err="1" smtClean="0">
                <a:latin typeface="+mj-lt"/>
              </a:rPr>
              <a:t>AirCore</a:t>
            </a:r>
            <a:endParaRPr lang="en-GB" b="1" dirty="0">
              <a:latin typeface="+mj-lt"/>
            </a:endParaRPr>
          </a:p>
          <a:p>
            <a:pPr algn="ctr"/>
            <a:r>
              <a:rPr lang="en-GB" dirty="0" smtClean="0">
                <a:latin typeface="+mj-lt"/>
              </a:rPr>
              <a:t>on board UAS (In Progress)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13098" y="1809213"/>
            <a:ext cx="2049003" cy="923330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SenseAir</a:t>
            </a:r>
            <a:r>
              <a:rPr lang="en-GB" dirty="0"/>
              <a:t> AB CO</a:t>
            </a:r>
            <a:r>
              <a:rPr lang="en-GB" sz="1050" dirty="0"/>
              <a:t>2 </a:t>
            </a:r>
            <a:endParaRPr lang="en-GB" sz="1050" dirty="0" smtClean="0"/>
          </a:p>
          <a:p>
            <a:pPr algn="ctr"/>
            <a:r>
              <a:rPr lang="en-GB" dirty="0"/>
              <a:t>Integration on </a:t>
            </a:r>
            <a:r>
              <a:rPr lang="en-GB" dirty="0" smtClean="0"/>
              <a:t>UAV</a:t>
            </a:r>
          </a:p>
          <a:p>
            <a:pPr algn="ctr"/>
            <a:r>
              <a:rPr lang="en-GB" dirty="0" smtClean="0"/>
              <a:t>(Tested)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02990" y="2832296"/>
            <a:ext cx="2069220" cy="923330"/>
          </a:xfrm>
          <a:prstGeom prst="rect">
            <a:avLst/>
          </a:prstGeom>
          <a:noFill/>
          <a:ln w="4445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LGR ABB CO</a:t>
            </a:r>
            <a:r>
              <a:rPr lang="en-GB" sz="1050" dirty="0"/>
              <a:t>2</a:t>
            </a:r>
            <a:r>
              <a:rPr lang="en-GB" dirty="0"/>
              <a:t>, </a:t>
            </a:r>
            <a:r>
              <a:rPr lang="en-GB" dirty="0" smtClean="0"/>
              <a:t>CH</a:t>
            </a:r>
            <a:r>
              <a:rPr lang="en-GB" sz="1200" dirty="0" smtClean="0"/>
              <a:t>4</a:t>
            </a:r>
            <a:endParaRPr lang="en-GB" dirty="0" smtClean="0"/>
          </a:p>
          <a:p>
            <a:pPr algn="ctr"/>
            <a:r>
              <a:rPr lang="en-GB" dirty="0"/>
              <a:t>Integration on UAV</a:t>
            </a:r>
          </a:p>
          <a:p>
            <a:pPr algn="ctr"/>
            <a:r>
              <a:rPr lang="en-GB" dirty="0" smtClean="0"/>
              <a:t>(In progress)</a:t>
            </a:r>
            <a:endParaRPr lang="en-GB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 r="26478" b="8299"/>
          <a:stretch/>
        </p:blipFill>
        <p:spPr>
          <a:xfrm>
            <a:off x="27432" y="5602014"/>
            <a:ext cx="960285" cy="12240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" y="4210004"/>
            <a:ext cx="3232397" cy="13538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3"/>
          <a:stretch/>
        </p:blipFill>
        <p:spPr>
          <a:xfrm>
            <a:off x="1021037" y="5602015"/>
            <a:ext cx="2241755" cy="122409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7518" y="2748824"/>
            <a:ext cx="2895116" cy="646331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17 </a:t>
            </a:r>
            <a:r>
              <a:rPr lang="en-150" dirty="0" smtClean="0">
                <a:latin typeface="+mj-lt"/>
              </a:rPr>
              <a:t>–</a:t>
            </a:r>
            <a:r>
              <a:rPr lang="en-GB" dirty="0" smtClean="0">
                <a:latin typeface="+mj-lt"/>
              </a:rPr>
              <a:t> 30 June 2020 Campaign</a:t>
            </a:r>
          </a:p>
          <a:p>
            <a:pPr algn="ctr"/>
            <a:r>
              <a:rPr lang="en-GB" dirty="0" smtClean="0">
                <a:latin typeface="+mj-lt"/>
              </a:rPr>
              <a:t>5 Flights  </a:t>
            </a:r>
            <a:r>
              <a:rPr lang="en-150" dirty="0" smtClean="0">
                <a:latin typeface="+mj-lt"/>
              </a:rPr>
              <a:t>→</a:t>
            </a:r>
            <a:r>
              <a:rPr lang="en-GB" dirty="0" smtClean="0">
                <a:latin typeface="+mj-lt"/>
              </a:rPr>
              <a:t>  3 profiles</a:t>
            </a:r>
            <a:endParaRPr lang="en-US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160" y="3479414"/>
            <a:ext cx="1817415" cy="646331"/>
          </a:xfrm>
          <a:prstGeom prst="rect">
            <a:avLst/>
          </a:prstGeom>
          <a:noFill/>
          <a:ln w="4445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Repeat Campaign</a:t>
            </a:r>
          </a:p>
          <a:p>
            <a:pPr algn="ctr"/>
            <a:r>
              <a:rPr lang="en-GB" dirty="0" smtClean="0">
                <a:latin typeface="+mj-lt"/>
              </a:rPr>
              <a:t>Summer 2021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7105970" y="529345"/>
            <a:ext cx="0" cy="6380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596238" y="477284"/>
            <a:ext cx="0" cy="6380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96" y="5314382"/>
            <a:ext cx="2679146" cy="1431429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7192983" y="6473654"/>
            <a:ext cx="674699" cy="0"/>
          </a:xfrm>
          <a:prstGeom prst="line">
            <a:avLst/>
          </a:prstGeom>
          <a:ln w="317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192983" y="6708533"/>
            <a:ext cx="674699" cy="0"/>
          </a:xfrm>
          <a:prstGeom prst="line">
            <a:avLst/>
          </a:prstGeom>
          <a:ln w="317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ight Arrow 66"/>
          <p:cNvSpPr/>
          <p:nvPr/>
        </p:nvSpPr>
        <p:spPr>
          <a:xfrm rot="5400000">
            <a:off x="5749276" y="1592705"/>
            <a:ext cx="231609" cy="15208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1726488">
            <a:off x="3872234" y="694958"/>
            <a:ext cx="1105539" cy="12925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 rot="8554742" flipV="1">
            <a:off x="1294400" y="750760"/>
            <a:ext cx="1047813" cy="1282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 rot="1332917">
            <a:off x="2248836" y="1663732"/>
            <a:ext cx="1139936" cy="13898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5400000">
            <a:off x="1025578" y="1728213"/>
            <a:ext cx="243508" cy="17010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469593" y="6463867"/>
            <a:ext cx="2497851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+mj-lt"/>
              </a:rPr>
              <a:t>Ceiling Altitude: 2.5Km </a:t>
            </a:r>
            <a:r>
              <a:rPr lang="en-GB" sz="1600" dirty="0" err="1" smtClean="0">
                <a:latin typeface="+mj-lt"/>
              </a:rPr>
              <a:t>a.g.l</a:t>
            </a:r>
            <a:r>
              <a:rPr lang="en-GB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44" name="Right Arrow 43"/>
          <p:cNvSpPr/>
          <p:nvPr/>
        </p:nvSpPr>
        <p:spPr>
          <a:xfrm rot="3020613">
            <a:off x="9161825" y="1264611"/>
            <a:ext cx="677066" cy="11808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9173933" y="1621960"/>
            <a:ext cx="1343134" cy="1754326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PREDE Sky Radiometer</a:t>
            </a:r>
          </a:p>
          <a:p>
            <a:pPr algn="ctr"/>
            <a:r>
              <a:rPr lang="en-GB" dirty="0" smtClean="0"/>
              <a:t>(NIES)</a:t>
            </a:r>
          </a:p>
          <a:p>
            <a:pPr algn="ctr"/>
            <a:r>
              <a:rPr lang="en-GB" dirty="0" smtClean="0"/>
              <a:t>Operational since:</a:t>
            </a:r>
          </a:p>
          <a:p>
            <a:pPr algn="ctr"/>
            <a:r>
              <a:rPr lang="en-GB" dirty="0" smtClean="0"/>
              <a:t>24/07/2020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723" y="3455706"/>
            <a:ext cx="1496286" cy="191224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09" y="5002654"/>
            <a:ext cx="1332713" cy="360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90146" y="1106327"/>
            <a:ext cx="75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2"/>
                </a:solidFill>
              </a:rPr>
              <a:t>GHGs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96567" y="1167405"/>
            <a:ext cx="75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2"/>
                </a:solidFill>
              </a:rPr>
              <a:t>GHGs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943668" y="1157953"/>
            <a:ext cx="655292" cy="3681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2"/>
                </a:solidFill>
              </a:rPr>
              <a:t>AOD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50681" y="629346"/>
            <a:ext cx="75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2"/>
                </a:solidFill>
              </a:rPr>
              <a:t>GHGs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9403" y="671017"/>
            <a:ext cx="75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2"/>
                </a:solidFill>
              </a:rPr>
              <a:t>GHGs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6475" y="2035915"/>
            <a:ext cx="3698239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+mj-lt"/>
              </a:rPr>
              <a:t>1 Year of X</a:t>
            </a:r>
            <a:r>
              <a:rPr lang="en-GB" sz="2000" dirty="0" smtClean="0">
                <a:latin typeface="+mj-lt"/>
              </a:rPr>
              <a:t>CO</a:t>
            </a:r>
            <a:r>
              <a:rPr lang="en-GB" sz="1600" dirty="0" smtClean="0">
                <a:latin typeface="+mj-lt"/>
              </a:rPr>
              <a:t>2</a:t>
            </a:r>
            <a:r>
              <a:rPr lang="en-GB" sz="2400" dirty="0" smtClean="0">
                <a:latin typeface="+mj-lt"/>
              </a:rPr>
              <a:t>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+mj-lt"/>
              </a:rPr>
              <a:t>High data coverage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+mj-lt"/>
              </a:rPr>
              <a:t>300 </a:t>
            </a:r>
            <a:r>
              <a:rPr lang="en-150" sz="2400" dirty="0" smtClean="0">
                <a:latin typeface="+mj-lt"/>
              </a:rPr>
              <a:t>–</a:t>
            </a:r>
            <a:r>
              <a:rPr lang="en-GB" sz="2400" dirty="0" smtClean="0">
                <a:latin typeface="+mj-lt"/>
              </a:rPr>
              <a:t> 340 sunny days per year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+mj-lt"/>
              </a:rPr>
              <a:t>Up to 14 hrs of sunlight per day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+mj-lt"/>
              </a:rPr>
              <a:t>Perfect location for solar absorption measurements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4875" r="2003" b="4372"/>
          <a:stretch/>
        </p:blipFill>
        <p:spPr>
          <a:xfrm>
            <a:off x="39328" y="39002"/>
            <a:ext cx="8010054" cy="6769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7755" y="171082"/>
            <a:ext cx="3616959" cy="175432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TCCON Nicosia:</a:t>
            </a:r>
          </a:p>
          <a:p>
            <a:pPr algn="ctr"/>
            <a:r>
              <a:rPr lang="en-GB" sz="3600" dirty="0" smtClean="0"/>
              <a:t>Data Coverage and Variability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32936" y="401914"/>
            <a:ext cx="2334729" cy="646331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7560" y="566260"/>
            <a:ext cx="1605280" cy="92333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</a:rPr>
              <a:t>Malfunction of Solar Tracker Controller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2880" y="1509910"/>
            <a:ext cx="294640" cy="244233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0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089" r="1838" b="5443"/>
          <a:stretch/>
        </p:blipFill>
        <p:spPr>
          <a:xfrm>
            <a:off x="24471" y="421544"/>
            <a:ext cx="6814552" cy="6417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497" y="633090"/>
            <a:ext cx="145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497" y="3695623"/>
            <a:ext cx="1255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 (ppb)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>
          <a:xfrm rot="10800000">
            <a:off x="4195387" y="1190724"/>
            <a:ext cx="45719" cy="344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 rot="10800000">
            <a:off x="4938469" y="1521912"/>
            <a:ext cx="45719" cy="344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171914" y="643537"/>
            <a:ext cx="48625" cy="338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 rot="10800000">
            <a:off x="5913389" y="2639697"/>
            <a:ext cx="47628" cy="344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0682" y="2398830"/>
            <a:ext cx="2817066" cy="369332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x OCO-2 Validation Targets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5140683" y="1680384"/>
            <a:ext cx="45719" cy="372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7749" y="607077"/>
            <a:ext cx="274189" cy="152210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3909" y="410012"/>
            <a:ext cx="121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AirCore Campaign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9" y="2291702"/>
            <a:ext cx="596129" cy="5961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2325" y="-129375"/>
            <a:ext cx="9080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TCCON </a:t>
            </a:r>
            <a:r>
              <a:rPr lang="en-GB" sz="3600" b="1" dirty="0" smtClean="0">
                <a:solidFill>
                  <a:prstClr val="white"/>
                </a:solidFill>
                <a:latin typeface="+mj-lt"/>
              </a:rPr>
              <a:t>Nicosia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: 1 Year of Data, 31/08/2019 - Now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4702" r="1709" b="5958"/>
          <a:stretch/>
        </p:blipFill>
        <p:spPr>
          <a:xfrm>
            <a:off x="6872155" y="1844261"/>
            <a:ext cx="5300086" cy="49974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124346" y="5388269"/>
            <a:ext cx="93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HF (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ppt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07490" y="2984257"/>
            <a:ext cx="11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161" y="4675487"/>
            <a:ext cx="109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 (ppb)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Down Arrow 20"/>
          <p:cNvSpPr/>
          <p:nvPr/>
        </p:nvSpPr>
        <p:spPr>
          <a:xfrm rot="10800000">
            <a:off x="5068324" y="1694192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21"/>
          <p:cNvSpPr/>
          <p:nvPr/>
        </p:nvSpPr>
        <p:spPr>
          <a:xfrm rot="10800000">
            <a:off x="5340375" y="1694192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22"/>
          <p:cNvSpPr/>
          <p:nvPr/>
        </p:nvSpPr>
        <p:spPr>
          <a:xfrm rot="10800000" flipH="1" flipV="1">
            <a:off x="5255519" y="812925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8007" y="2899307"/>
            <a:ext cx="2964838" cy="369332"/>
          </a:xfrm>
          <a:prstGeom prst="rect">
            <a:avLst/>
          </a:prstGeom>
          <a:solidFill>
            <a:schemeClr val="tx1"/>
          </a:solidFill>
          <a:ln w="25400">
            <a:solidFill>
              <a:srgbClr val="E907E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x OCO-3 Validation Targets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5" y="2810742"/>
            <a:ext cx="616915" cy="554443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 rot="10800000">
            <a:off x="6113968" y="2791793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/>
          <p:cNvSpPr/>
          <p:nvPr/>
        </p:nvSpPr>
        <p:spPr>
          <a:xfrm rot="10800000" flipH="1" flipV="1">
            <a:off x="6060506" y="1956104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/>
          <p:cNvSpPr/>
          <p:nvPr/>
        </p:nvSpPr>
        <p:spPr>
          <a:xfrm rot="10800000" flipH="1" flipV="1">
            <a:off x="5407919" y="991449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/>
          <p:cNvSpPr/>
          <p:nvPr/>
        </p:nvSpPr>
        <p:spPr>
          <a:xfrm rot="10800000">
            <a:off x="5467003" y="1850026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/>
          <p:cNvSpPr/>
          <p:nvPr/>
        </p:nvSpPr>
        <p:spPr>
          <a:xfrm rot="10800000">
            <a:off x="2487589" y="1638970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n Arrow 30"/>
          <p:cNvSpPr/>
          <p:nvPr/>
        </p:nvSpPr>
        <p:spPr>
          <a:xfrm rot="10800000">
            <a:off x="3150739" y="1621687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n Arrow 31"/>
          <p:cNvSpPr/>
          <p:nvPr/>
        </p:nvSpPr>
        <p:spPr>
          <a:xfrm rot="10800000">
            <a:off x="3391439" y="1560010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9993" y="443854"/>
            <a:ext cx="3555811" cy="132343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Daily means of </a:t>
            </a:r>
            <a:r>
              <a:rPr lang="en-GB" sz="2000" dirty="0" err="1" smtClean="0">
                <a:latin typeface="+mj-lt"/>
              </a:rPr>
              <a:t>Xgas</a:t>
            </a:r>
            <a:endParaRPr lang="en-GB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High variability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Tropopause altitude variations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+mj-lt"/>
              </a:rPr>
              <a:t>Many validation targets</a:t>
            </a:r>
            <a:endParaRPr lang="en-US" sz="2000" dirty="0">
              <a:latin typeface="+mj-lt"/>
            </a:endParaRPr>
          </a:p>
        </p:txBody>
      </p:sp>
      <p:sp>
        <p:nvSpPr>
          <p:cNvPr id="36" name="Down Arrow 35"/>
          <p:cNvSpPr/>
          <p:nvPr/>
        </p:nvSpPr>
        <p:spPr>
          <a:xfrm rot="10800000" flipH="1" flipV="1">
            <a:off x="5763754" y="1660931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own Arrow 36"/>
          <p:cNvSpPr/>
          <p:nvPr/>
        </p:nvSpPr>
        <p:spPr>
          <a:xfrm rot="10800000">
            <a:off x="5609813" y="2155653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9173" y="1521911"/>
            <a:ext cx="280199" cy="119080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rot="10800000">
            <a:off x="3994436" y="1173199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own Arrow 38"/>
          <p:cNvSpPr/>
          <p:nvPr/>
        </p:nvSpPr>
        <p:spPr>
          <a:xfrm rot="10800000">
            <a:off x="4145821" y="1182041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own Arrow 39"/>
          <p:cNvSpPr/>
          <p:nvPr/>
        </p:nvSpPr>
        <p:spPr>
          <a:xfrm rot="10800000">
            <a:off x="4278871" y="1182041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Down Arrow 40"/>
          <p:cNvSpPr/>
          <p:nvPr/>
        </p:nvSpPr>
        <p:spPr>
          <a:xfrm rot="10800000" flipH="1" flipV="1">
            <a:off x="4216903" y="524337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Down Arrow 41"/>
          <p:cNvSpPr/>
          <p:nvPr/>
        </p:nvSpPr>
        <p:spPr>
          <a:xfrm rot="10800000" flipH="1" flipV="1">
            <a:off x="4287414" y="523405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Down Arrow 42"/>
          <p:cNvSpPr/>
          <p:nvPr/>
        </p:nvSpPr>
        <p:spPr>
          <a:xfrm rot="10800000" flipH="1" flipV="1">
            <a:off x="4359767" y="521208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Down Arrow 43"/>
          <p:cNvSpPr/>
          <p:nvPr/>
        </p:nvSpPr>
        <p:spPr>
          <a:xfrm rot="10800000">
            <a:off x="4394358" y="1190724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own Arrow 44"/>
          <p:cNvSpPr/>
          <p:nvPr/>
        </p:nvSpPr>
        <p:spPr>
          <a:xfrm rot="10800000">
            <a:off x="3555183" y="1746098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rot="10800000">
            <a:off x="3835551" y="1322019"/>
            <a:ext cx="45719" cy="372176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own Arrow 45"/>
          <p:cNvSpPr/>
          <p:nvPr/>
        </p:nvSpPr>
        <p:spPr>
          <a:xfrm rot="10800000" flipH="1" flipV="1">
            <a:off x="1368706" y="2129258"/>
            <a:ext cx="45719" cy="346155"/>
          </a:xfrm>
          <a:prstGeom prst="downArrow">
            <a:avLst/>
          </a:prstGeom>
          <a:solidFill>
            <a:srgbClr val="E907E9"/>
          </a:solidFill>
          <a:ln>
            <a:solidFill>
              <a:srgbClr val="E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3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" y="3954604"/>
            <a:ext cx="3779848" cy="2834886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54810" y="5103677"/>
            <a:ext cx="594389" cy="456642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1">
                  <a:lumMod val="45000"/>
                  <a:lumOff val="5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TextBox 3"/>
          <p:cNvSpPr txBox="1"/>
          <p:nvPr/>
        </p:nvSpPr>
        <p:spPr>
          <a:xfrm>
            <a:off x="127594" y="5257898"/>
            <a:ext cx="448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1,4,5</a:t>
            </a:r>
            <a:endParaRPr lang="en-US" sz="1000" b="1" dirty="0"/>
          </a:p>
        </p:txBody>
      </p:sp>
      <p:sp>
        <p:nvSpPr>
          <p:cNvPr id="5" name="Up Arrow 4"/>
          <p:cNvSpPr/>
          <p:nvPr/>
        </p:nvSpPr>
        <p:spPr>
          <a:xfrm>
            <a:off x="326430" y="4711560"/>
            <a:ext cx="337458" cy="326082"/>
          </a:xfrm>
          <a:prstGeom prst="upArrow">
            <a:avLst/>
          </a:prstGeom>
          <a:solidFill>
            <a:srgbClr val="E907E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505681" y="5731130"/>
            <a:ext cx="356006" cy="336469"/>
          </a:xfrm>
          <a:prstGeom prst="up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1060" y="5821378"/>
            <a:ext cx="131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3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1933" y="4795775"/>
            <a:ext cx="111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2</a:t>
            </a:r>
            <a:endParaRPr lang="en-US" sz="1000" b="1" dirty="0"/>
          </a:p>
        </p:txBody>
      </p:sp>
      <p:sp>
        <p:nvSpPr>
          <p:cNvPr id="9" name="Down Arrow 8"/>
          <p:cNvSpPr/>
          <p:nvPr/>
        </p:nvSpPr>
        <p:spPr>
          <a:xfrm>
            <a:off x="2306652" y="4943619"/>
            <a:ext cx="326571" cy="309155"/>
          </a:xfrm>
          <a:prstGeom prst="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78071" y="4975085"/>
            <a:ext cx="131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3</a:t>
            </a:r>
            <a:endParaRPr lang="en-US" sz="1000" b="1" dirty="0"/>
          </a:p>
        </p:txBody>
      </p:sp>
      <p:sp>
        <p:nvSpPr>
          <p:cNvPr id="11" name="Down Arrow 10"/>
          <p:cNvSpPr/>
          <p:nvPr/>
        </p:nvSpPr>
        <p:spPr>
          <a:xfrm>
            <a:off x="2953347" y="4844455"/>
            <a:ext cx="405362" cy="34399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85991" y="4893339"/>
            <a:ext cx="368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1,5</a:t>
            </a:r>
            <a:endParaRPr lang="en-US" sz="1000" b="1" dirty="0"/>
          </a:p>
        </p:txBody>
      </p:sp>
      <p:sp>
        <p:nvSpPr>
          <p:cNvPr id="13" name="Down Arrow 12"/>
          <p:cNvSpPr/>
          <p:nvPr/>
        </p:nvSpPr>
        <p:spPr>
          <a:xfrm>
            <a:off x="3413976" y="4567199"/>
            <a:ext cx="326571" cy="30915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85395" y="4598665"/>
            <a:ext cx="131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4</a:t>
            </a:r>
            <a:endParaRPr lang="en-US" sz="1000" b="1" dirty="0"/>
          </a:p>
        </p:txBody>
      </p:sp>
      <p:sp>
        <p:nvSpPr>
          <p:cNvPr id="15" name="Down Arrow 14"/>
          <p:cNvSpPr/>
          <p:nvPr/>
        </p:nvSpPr>
        <p:spPr>
          <a:xfrm>
            <a:off x="2945726" y="4269806"/>
            <a:ext cx="326571" cy="309155"/>
          </a:xfrm>
          <a:prstGeom prst="downArrow">
            <a:avLst/>
          </a:prstGeom>
          <a:solidFill>
            <a:srgbClr val="E907E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17145" y="4301272"/>
            <a:ext cx="131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2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59624" y="-90160"/>
            <a:ext cx="824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3600" b="1" dirty="0" smtClean="0">
                <a:latin typeface="+mj-lt"/>
              </a:rPr>
              <a:t>June 2020, First </a:t>
            </a:r>
            <a:r>
              <a:rPr lang="en-GB" sz="3600" b="1" dirty="0" err="1" smtClean="0">
                <a:latin typeface="+mj-lt"/>
              </a:rPr>
              <a:t>AirCore</a:t>
            </a:r>
            <a:r>
              <a:rPr lang="en-GB" sz="3600" b="1" dirty="0" smtClean="0">
                <a:latin typeface="+mj-lt"/>
              </a:rPr>
              <a:t> Campaign in Cyprus</a:t>
            </a:r>
            <a:endParaRPr lang="en-GB" sz="3600" b="1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532"/>
          <a:stretch/>
        </p:blipFill>
        <p:spPr>
          <a:xfrm>
            <a:off x="7963785" y="3795822"/>
            <a:ext cx="4185259" cy="30099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322" y="6396367"/>
            <a:ext cx="280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http://predict.habhub.org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863" y="556173"/>
            <a:ext cx="5612138" cy="32396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55244" y="662200"/>
            <a:ext cx="1691294" cy="12003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2"/>
                </a:solidFill>
                <a:latin typeface="+mj-lt"/>
              </a:rPr>
              <a:t>17 </a:t>
            </a:r>
            <a:r>
              <a:rPr lang="en-150" sz="2400" b="1" dirty="0" smtClean="0">
                <a:solidFill>
                  <a:schemeClr val="accent2"/>
                </a:solidFill>
                <a:latin typeface="+mj-lt"/>
              </a:rPr>
              <a:t>–</a:t>
            </a:r>
            <a:r>
              <a:rPr lang="en-GB" sz="2400" b="1" dirty="0" smtClean="0">
                <a:solidFill>
                  <a:schemeClr val="accent2"/>
                </a:solidFill>
                <a:latin typeface="+mj-lt"/>
              </a:rPr>
              <a:t> 30 June</a:t>
            </a:r>
          </a:p>
          <a:p>
            <a:pPr algn="ctr"/>
            <a:r>
              <a:rPr lang="en-GB" sz="2400" b="1" dirty="0" smtClean="0">
                <a:solidFill>
                  <a:schemeClr val="accent2"/>
                </a:solidFill>
                <a:latin typeface="+mj-lt"/>
              </a:rPr>
              <a:t>2020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95992" y="3239425"/>
            <a:ext cx="113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@ 33 Km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" y="1935127"/>
            <a:ext cx="6567173" cy="4988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19244" r="15091" b="6787"/>
          <a:stretch/>
        </p:blipFill>
        <p:spPr>
          <a:xfrm rot="5400000">
            <a:off x="5756755" y="4663155"/>
            <a:ext cx="3010568" cy="12759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1" y="823150"/>
            <a:ext cx="799848" cy="106910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0876" y="1169582"/>
            <a:ext cx="1726964" cy="712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70" y="1165031"/>
            <a:ext cx="2089665" cy="7290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r="27803"/>
          <a:stretch/>
        </p:blipFill>
        <p:spPr>
          <a:xfrm>
            <a:off x="914813" y="164441"/>
            <a:ext cx="1211486" cy="96221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903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" y="622566"/>
            <a:ext cx="4954214" cy="6209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11721" r="2130" b="10622"/>
          <a:stretch/>
        </p:blipFill>
        <p:spPr>
          <a:xfrm>
            <a:off x="6695189" y="3388424"/>
            <a:ext cx="5467404" cy="3443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4587" y="5964587"/>
            <a:ext cx="4560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i="1" dirty="0" smtClean="0">
                <a:solidFill>
                  <a:schemeClr val="bg1"/>
                </a:solidFill>
              </a:rPr>
              <a:t>Asian Summer Monsoon: Transport of constituents to the tropopause level from intense convection and large scale circulation.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97" y="-60947"/>
            <a:ext cx="11089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First </a:t>
            </a:r>
            <a:r>
              <a:rPr lang="en-GB" sz="3200" dirty="0" err="1" smtClean="0"/>
              <a:t>AirCore</a:t>
            </a:r>
            <a:r>
              <a:rPr lang="en-GB" sz="3200" dirty="0" smtClean="0"/>
              <a:t> Profiles for Cyprus &amp; Comparison with CAMS Models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30208" y="2729563"/>
            <a:ext cx="7102564" cy="584775"/>
          </a:xfrm>
          <a:prstGeom prst="rect">
            <a:avLst/>
          </a:prstGeom>
          <a:noFill/>
          <a:ln w="38100">
            <a:solidFill>
              <a:schemeClr val="tx2">
                <a:alpha val="82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 b="1" i="1" dirty="0" smtClean="0">
                <a:solidFill>
                  <a:schemeClr val="tx2"/>
                </a:solidFill>
              </a:rPr>
              <a:t>Distinct difference between the profile on the 19</a:t>
            </a:r>
            <a:r>
              <a:rPr lang="en-GB" sz="1600" b="1" i="1" baseline="30000" dirty="0" smtClean="0">
                <a:solidFill>
                  <a:schemeClr val="tx2"/>
                </a:solidFill>
              </a:rPr>
              <a:t>th</a:t>
            </a:r>
            <a:r>
              <a:rPr lang="en-GB" sz="1600" b="1" i="1" dirty="0" smtClean="0">
                <a:solidFill>
                  <a:schemeClr val="tx2"/>
                </a:solidFill>
              </a:rPr>
              <a:t> and the ones from 29</a:t>
            </a:r>
            <a:r>
              <a:rPr lang="en-GB" sz="1600" b="1" i="1" baseline="30000" dirty="0" smtClean="0">
                <a:solidFill>
                  <a:schemeClr val="tx2"/>
                </a:solidFill>
              </a:rPr>
              <a:t>th </a:t>
            </a:r>
            <a:r>
              <a:rPr lang="en-GB" sz="1600" b="1" i="1" dirty="0" smtClean="0">
                <a:solidFill>
                  <a:schemeClr val="tx2"/>
                </a:solidFill>
              </a:rPr>
              <a:t>&amp; 30</a:t>
            </a:r>
            <a:r>
              <a:rPr lang="en-GB" sz="1600" b="1" i="1" baseline="30000" dirty="0" smtClean="0">
                <a:solidFill>
                  <a:schemeClr val="tx2"/>
                </a:solidFill>
              </a:rPr>
              <a:t>th</a:t>
            </a:r>
            <a:r>
              <a:rPr lang="en-GB" sz="1600" b="1" i="1" dirty="0">
                <a:solidFill>
                  <a:schemeClr val="tx2"/>
                </a:solidFill>
              </a:rPr>
              <a:t> </a:t>
            </a:r>
            <a:r>
              <a:rPr lang="en-GB" sz="1600" b="1" i="1" dirty="0" smtClean="0">
                <a:solidFill>
                  <a:schemeClr val="tx2"/>
                </a:solidFill>
              </a:rPr>
              <a:t>in the upper troposphere lower stratosphere (UTLS) layer.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0208" y="624152"/>
            <a:ext cx="7102564" cy="2031325"/>
          </a:xfrm>
          <a:prstGeom prst="rect">
            <a:avLst/>
          </a:prstGeom>
          <a:noFill/>
          <a:ln w="38100">
            <a:solidFill>
              <a:schemeClr val="tx2">
                <a:alpha val="82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 smtClean="0"/>
              <a:t>Action:</a:t>
            </a:r>
            <a:r>
              <a:rPr lang="en-GB" dirty="0" smtClean="0"/>
              <a:t> In </a:t>
            </a:r>
            <a:r>
              <a:rPr lang="en-GB" dirty="0"/>
              <a:t>collaboration with LSCE and the French </a:t>
            </a:r>
            <a:r>
              <a:rPr lang="en-GB" dirty="0" err="1"/>
              <a:t>Aircore</a:t>
            </a:r>
            <a:r>
              <a:rPr lang="en-GB" dirty="0"/>
              <a:t> (AC) program, AC activities have been initiated last June in Cyprus within the framework of the EMME-CARE (Eastern Mediterranean and Middle East – Climate and Atmosphere Research</a:t>
            </a:r>
            <a:r>
              <a:rPr lang="en-GB" dirty="0" smtClean="0"/>
              <a:t>).</a:t>
            </a:r>
          </a:p>
          <a:p>
            <a:pPr algn="just"/>
            <a:r>
              <a:rPr lang="en-US" b="1" u="sng" dirty="0" smtClean="0"/>
              <a:t>Objective:</a:t>
            </a:r>
            <a:r>
              <a:rPr lang="en-US" dirty="0" smtClean="0"/>
              <a:t> Start a regular program of vertical profiles of greenhouse gases concentrations, combined with </a:t>
            </a:r>
            <a:r>
              <a:rPr lang="en-US" b="1" dirty="0" smtClean="0"/>
              <a:t>surface</a:t>
            </a:r>
            <a:r>
              <a:rPr lang="en-US" dirty="0" smtClean="0"/>
              <a:t> and </a:t>
            </a:r>
            <a:r>
              <a:rPr lang="en-US" b="1" dirty="0" smtClean="0"/>
              <a:t>total column</a:t>
            </a:r>
            <a:r>
              <a:rPr lang="en-US" dirty="0" smtClean="0"/>
              <a:t> observations to be integrated in </a:t>
            </a:r>
            <a:r>
              <a:rPr lang="en-US" b="1" dirty="0" smtClean="0"/>
              <a:t>ICOS</a:t>
            </a:r>
            <a:r>
              <a:rPr lang="en-US" dirty="0" smtClean="0"/>
              <a:t> and </a:t>
            </a:r>
            <a:r>
              <a:rPr lang="en-US" b="1" dirty="0" smtClean="0"/>
              <a:t>TCCON</a:t>
            </a:r>
            <a:r>
              <a:rPr lang="en-US" dirty="0" smtClean="0"/>
              <a:t> European networks.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183" y="5762876"/>
            <a:ext cx="799848" cy="106910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895" y="6008949"/>
            <a:ext cx="829220" cy="823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016" y="5092996"/>
            <a:ext cx="797155" cy="650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728" y="5164694"/>
            <a:ext cx="822360" cy="816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6183" y="4398624"/>
            <a:ext cx="1635384" cy="6742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8912" y="6580140"/>
            <a:ext cx="2223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</a:rPr>
              <a:t>Figures Credit: </a:t>
            </a:r>
            <a:r>
              <a:rPr lang="en-GB" sz="1400" i="1" dirty="0" err="1" smtClean="0">
                <a:solidFill>
                  <a:schemeClr val="bg1"/>
                </a:solidFill>
              </a:rPr>
              <a:t>M.Ramonet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77" y="3388424"/>
            <a:ext cx="939555" cy="4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578" b="3335"/>
          <a:stretch/>
        </p:blipFill>
        <p:spPr>
          <a:xfrm>
            <a:off x="-1" y="438357"/>
            <a:ext cx="6523091" cy="6262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3672" r="1370" b="4580"/>
          <a:stretch/>
        </p:blipFill>
        <p:spPr>
          <a:xfrm>
            <a:off x="6552703" y="917473"/>
            <a:ext cx="5617601" cy="54047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1150" y="3038505"/>
            <a:ext cx="209007" cy="32349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132" y="13304"/>
            <a:ext cx="12268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TCCON Detects Asian Summer Monsoon (ASM) Long-range Pollution Transport during AirCore Campaign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9163834" y="3844554"/>
            <a:ext cx="134983" cy="143691"/>
          </a:xfrm>
          <a:prstGeom prst="ellipse">
            <a:avLst/>
          </a:prstGeom>
          <a:noFill/>
          <a:ln w="25400">
            <a:solidFill>
              <a:srgbClr val="8080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163835" y="5221309"/>
            <a:ext cx="134983" cy="143691"/>
          </a:xfrm>
          <a:prstGeom prst="ellipse">
            <a:avLst/>
          </a:prstGeom>
          <a:noFill/>
          <a:ln w="25400">
            <a:solidFill>
              <a:srgbClr val="8080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393183" y="2733604"/>
            <a:ext cx="134983" cy="143691"/>
          </a:xfrm>
          <a:prstGeom prst="ellipse">
            <a:avLst/>
          </a:prstGeom>
          <a:noFill/>
          <a:ln w="25400">
            <a:solidFill>
              <a:srgbClr val="339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392793" y="4652609"/>
            <a:ext cx="134983" cy="143691"/>
          </a:xfrm>
          <a:prstGeom prst="ellipse">
            <a:avLst/>
          </a:prstGeom>
          <a:noFill/>
          <a:ln w="25400">
            <a:solidFill>
              <a:srgbClr val="339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510544" y="2990290"/>
            <a:ext cx="134983" cy="143691"/>
          </a:xfrm>
          <a:prstGeom prst="ellipse">
            <a:avLst/>
          </a:prstGeom>
          <a:noFill/>
          <a:ln w="25400">
            <a:solidFill>
              <a:srgbClr val="D00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520109" y="4665082"/>
            <a:ext cx="134983" cy="143691"/>
          </a:xfrm>
          <a:prstGeom prst="ellipse">
            <a:avLst/>
          </a:prstGeom>
          <a:noFill/>
          <a:ln w="25400">
            <a:solidFill>
              <a:srgbClr val="D00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27486" y="1284505"/>
            <a:ext cx="993913" cy="46311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4243" y="2760621"/>
            <a:ext cx="241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Asian Summer Monsoon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14574" y="512535"/>
            <a:ext cx="745913" cy="6175396"/>
          </a:xfrm>
          <a:prstGeom prst="rect">
            <a:avLst/>
          </a:prstGeom>
          <a:noFill/>
          <a:ln w="25400">
            <a:solidFill>
              <a:srgbClr val="FFC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11466" y="1830286"/>
            <a:ext cx="17823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AC 19/06/2020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AC 29/06/2020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AC 30/06/2020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050365" y="1939016"/>
            <a:ext cx="134983" cy="143691"/>
          </a:xfrm>
          <a:prstGeom prst="ellipse">
            <a:avLst/>
          </a:prstGeom>
          <a:noFill/>
          <a:ln w="25400">
            <a:solidFill>
              <a:srgbClr val="8080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058437" y="2181705"/>
            <a:ext cx="134983" cy="143691"/>
          </a:xfrm>
          <a:prstGeom prst="ellipse">
            <a:avLst/>
          </a:prstGeom>
          <a:noFill/>
          <a:ln w="25400">
            <a:solidFill>
              <a:srgbClr val="339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062853" y="2419641"/>
            <a:ext cx="134983" cy="143691"/>
          </a:xfrm>
          <a:prstGeom prst="ellipse">
            <a:avLst/>
          </a:prstGeom>
          <a:noFill/>
          <a:ln w="25400">
            <a:solidFill>
              <a:srgbClr val="D009FF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94128" y="576760"/>
            <a:ext cx="113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25601" y="2524146"/>
            <a:ext cx="9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 (ppb)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887050" y="4430996"/>
            <a:ext cx="113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24153" y="4529524"/>
            <a:ext cx="113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037901" y="2776980"/>
            <a:ext cx="9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 (ppb)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967223" y="1284505"/>
            <a:ext cx="113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(ppm)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" y="438357"/>
            <a:ext cx="2925196" cy="321924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0"/>
            <a:ext cx="2901499" cy="3207420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>
            <a:off x="5270352" y="2047978"/>
            <a:ext cx="1197906" cy="428487"/>
          </a:xfrm>
          <a:prstGeom prst="rightArrow">
            <a:avLst/>
          </a:prstGeom>
          <a:solidFill>
            <a:schemeClr val="accent4"/>
          </a:soli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31924" y="900473"/>
            <a:ext cx="5642408" cy="542170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6932</TotalTime>
  <Words>832</Words>
  <Application>Microsoft Office PowerPoint</Application>
  <PresentationFormat>Widescreen</PresentationFormat>
  <Paragraphs>168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ＭＳ Ｐゴシック</vt:lpstr>
      <vt:lpstr>Adobe Devanagari</vt:lpstr>
      <vt:lpstr>Arial</vt:lpstr>
      <vt:lpstr>Arial Black</vt:lpstr>
      <vt:lpstr>Bahnschrift Light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AirCore – TCCON Preliminary Comparison: XCO2 and XCH4</vt:lpstr>
      <vt:lpstr>Conclusions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Constantina Rousogenous</dc:creator>
  <cp:lastModifiedBy>Constantina Rousogenous</cp:lastModifiedBy>
  <cp:revision>206</cp:revision>
  <dcterms:created xsi:type="dcterms:W3CDTF">2020-09-01T10:01:18Z</dcterms:created>
  <dcterms:modified xsi:type="dcterms:W3CDTF">2020-10-12T13:12:05Z</dcterms:modified>
</cp:coreProperties>
</file>