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3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466" r:id="rId4"/>
    <p:sldId id="473" r:id="rId5"/>
    <p:sldId id="487" r:id="rId6"/>
    <p:sldId id="467" r:id="rId7"/>
    <p:sldId id="488" r:id="rId8"/>
    <p:sldId id="474" r:id="rId9"/>
    <p:sldId id="468" r:id="rId10"/>
    <p:sldId id="469" r:id="rId11"/>
    <p:sldId id="494" r:id="rId12"/>
    <p:sldId id="429" r:id="rId13"/>
    <p:sldId id="499" r:id="rId14"/>
    <p:sldId id="500" r:id="rId15"/>
    <p:sldId id="501" r:id="rId16"/>
    <p:sldId id="502" r:id="rId17"/>
    <p:sldId id="503" r:id="rId18"/>
    <p:sldId id="504" r:id="rId19"/>
    <p:sldId id="505" r:id="rId20"/>
    <p:sldId id="506" r:id="rId21"/>
    <p:sldId id="507" r:id="rId22"/>
    <p:sldId id="508" r:id="rId23"/>
    <p:sldId id="477" r:id="rId24"/>
    <p:sldId id="495" r:id="rId25"/>
    <p:sldId id="496" r:id="rId26"/>
    <p:sldId id="497" r:id="rId27"/>
    <p:sldId id="49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B8B8B8"/>
    <a:srgbClr val="D2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56" autoAdjust="0"/>
    <p:restoredTop sz="94660"/>
  </p:normalViewPr>
  <p:slideViewPr>
    <p:cSldViewPr snapToGrid="0" snapToObjects="1">
      <p:cViewPr>
        <p:scale>
          <a:sx n="108" d="100"/>
          <a:sy n="108" d="100"/>
        </p:scale>
        <p:origin x="-520" y="-80"/>
      </p:cViewPr>
      <p:guideLst>
        <p:guide orient="horz" pos="2159"/>
        <p:guide pos="20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23.emf"/><Relationship Id="rId1" Type="http://schemas.openxmlformats.org/officeDocument/2006/relationships/image" Target="../media/image25.emf"/><Relationship Id="rId2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B443B-2855-E146-903E-33A78090C908}" type="datetime1">
              <a:rPr lang="en-US" smtClean="0"/>
              <a:t>9/21/15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A5C39-749E-D94A-8CF7-F75D487C0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658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DB833-F41C-8644-935E-3DB73681278B}" type="datetime1">
              <a:rPr lang="en-US" smtClean="0"/>
              <a:t>9/21/15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F88A7-1084-9D4A-A12C-6F6DAD791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401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P. Liebing, IUP Bremen, SQWG PM4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Liebing, IUP Bremen, SQWG PM4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0470-A8C6-2246-BF8B-8C1E6D1A01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P. Liebing, IUP Bremen, SQWG PM4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D290470-A8C6-2246-BF8B-8C1E6D1A01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290470-A8C6-2246-BF8B-8C1E6D1A01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441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Title Placeholder 21"/>
          <p:cNvSpPr>
            <a:spLocks noGrp="1"/>
          </p:cNvSpPr>
          <p:nvPr>
            <p:ph type="title"/>
          </p:nvPr>
        </p:nvSpPr>
        <p:spPr>
          <a:xfrm>
            <a:off x="0" y="10792"/>
            <a:ext cx="9144000" cy="702733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66137" y="6330430"/>
            <a:ext cx="3844812" cy="31953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P. Liebing, IUP Bremen, SQWG PM4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D290470-A8C6-2246-BF8B-8C1E6D1A016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P. Liebing, IUP Bremen, SQWG PM4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37590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37590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290470-A8C6-2246-BF8B-8C1E6D1A016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78466" y="6330430"/>
            <a:ext cx="3832483" cy="31953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P. Liebing, IUP Bremen, SQWG PM4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92799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92799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D290470-A8C6-2246-BF8B-8C1E6D1A016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99292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99292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37265"/>
          </a:xfrm>
          <a:prstGeom prst="rect">
            <a:avLst/>
          </a:prstGeom>
          <a:solidFill>
            <a:srgbClr val="FF6600"/>
          </a:solidFill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178466" y="6330430"/>
            <a:ext cx="3832483" cy="31953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P. Liebing, IUP Bremen, SQWG PM4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D290470-A8C6-2246-BF8B-8C1E6D1A016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055806" y="6330430"/>
            <a:ext cx="3955143" cy="31953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P. Liebing, IUP Bremen, SQWG PM4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Liebing, IUP Bremen, SQWG PM4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290470-A8C6-2246-BF8B-8C1E6D1A01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377655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353465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Title Placeholder 2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37265"/>
          </a:xfrm>
          <a:prstGeom prst="rect">
            <a:avLst/>
          </a:prstGeom>
          <a:solidFill>
            <a:srgbClr val="FF6600"/>
          </a:solidFill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055806" y="6330430"/>
            <a:ext cx="3955143" cy="31953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P. Liebing, IUP Bremen, SQWG PM4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7283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83809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4923143"/>
            <a:ext cx="127847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932481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950575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27847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478205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15240" y="4955158"/>
            <a:ext cx="126323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D290470-A8C6-2246-BF8B-8C1E6D1A016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199" y="6465916"/>
            <a:ext cx="5173133" cy="365125"/>
          </a:xfrm>
        </p:spPr>
        <p:txBody>
          <a:bodyPr rtlCol="0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P. Liebing, IUP Bremen, SQWG PM4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79054" y="-1"/>
            <a:ext cx="7764946" cy="492314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2212" y="6044442"/>
            <a:ext cx="9131787" cy="79371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737265"/>
          </a:xfrm>
          <a:prstGeom prst="rect">
            <a:avLst/>
          </a:prstGeom>
          <a:solidFill>
            <a:srgbClr val="FF6600"/>
          </a:solidFill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25597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78465" y="6330430"/>
            <a:ext cx="3832483" cy="31953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P. Liebing, IUP Bremen, SQWG PM4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749" y="635159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33043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D290470-A8C6-2246-BF8B-8C1E6D1A01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Grafik 11" descr="ub150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852" y="6311165"/>
            <a:ext cx="1837258" cy="31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9" descr="iup150.g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182" y="6139328"/>
            <a:ext cx="664104" cy="64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0" descr="scia150.gif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5981" y="6171967"/>
            <a:ext cx="920750" cy="58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4" descr="SQWG_Logo_reduced.gi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195" y="6105313"/>
            <a:ext cx="910514" cy="63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0.bin"/><Relationship Id="rId12" Type="http://schemas.openxmlformats.org/officeDocument/2006/relationships/image" Target="../media/image2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  <a:lumOff val="15000"/>
                <a:alpha val="73000"/>
              </a:schemeClr>
            </a:gs>
            <a:gs pos="100000">
              <a:srgbClr val="FFFFFF">
                <a:alpha val="73000"/>
              </a:srgbClr>
            </a:gs>
            <a:gs pos="50000">
              <a:schemeClr val="bg1">
                <a:lumMod val="85000"/>
                <a:lumOff val="15000"/>
                <a:alpha val="73000"/>
              </a:schemeClr>
            </a:gs>
          </a:gsLst>
          <a:lin ang="60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165" y="555661"/>
            <a:ext cx="7434623" cy="1971293"/>
          </a:xfrm>
          <a:noFill/>
          <a:ln>
            <a:noFill/>
          </a:ln>
          <a:effectLst>
            <a:outerShdw blurRad="69850" dist="30000" dir="5400000" rotWithShape="0">
              <a:srgbClr val="000000">
                <a:alpha val="63000"/>
              </a:srgb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dirty="0" smtClean="0"/>
              <a:t>New </a:t>
            </a:r>
            <a:r>
              <a:rPr lang="en-US" dirty="0" err="1" smtClean="0"/>
              <a:t>PoLArization</a:t>
            </a:r>
            <a:r>
              <a:rPr lang="en-US" dirty="0" smtClean="0"/>
              <a:t> </a:t>
            </a:r>
            <a:r>
              <a:rPr lang="en-US" dirty="0" err="1" smtClean="0"/>
              <a:t>ALgorithm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6839" y="6050037"/>
            <a:ext cx="6781801" cy="685800"/>
          </a:xfrm>
          <a:solidFill>
            <a:schemeClr val="accent1">
              <a:lumMod val="75000"/>
              <a:alpha val="97000"/>
            </a:schemeClr>
          </a:solidFill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r>
              <a:rPr lang="en-US" sz="2000" dirty="0" smtClean="0"/>
              <a:t>P. Liebing, </a:t>
            </a:r>
            <a:r>
              <a:rPr lang="en-US" sz="2000" smtClean="0"/>
              <a:t>IUP Bremen</a:t>
            </a:r>
            <a:endParaRPr lang="en-US" sz="2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P. Liebing, IUP Bremen, SQWG </a:t>
            </a:r>
            <a:r>
              <a:rPr lang="en-US" dirty="0" smtClean="0"/>
              <a:t>PM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855" y="5999051"/>
            <a:ext cx="22899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SQWG </a:t>
            </a:r>
            <a:r>
              <a:rPr lang="en-US" sz="1600" dirty="0" smtClean="0"/>
              <a:t>PM4</a:t>
            </a:r>
            <a:endParaRPr lang="en-US" sz="1600" dirty="0" smtClean="0"/>
          </a:p>
          <a:p>
            <a:r>
              <a:rPr lang="en-US" sz="1600" dirty="0" smtClean="0"/>
              <a:t>Sep</a:t>
            </a:r>
            <a:r>
              <a:rPr lang="en-US" sz="1600" dirty="0" smtClean="0"/>
              <a:t> </a:t>
            </a:r>
            <a:r>
              <a:rPr lang="en-US" sz="1600" dirty="0" smtClean="0"/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705787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D290470-A8C6-2246-BF8B-8C1E6D1A0165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Implement algorithm</a:t>
            </a:r>
          </a:p>
          <a:p>
            <a:r>
              <a:rPr lang="en-US" dirty="0" smtClean="0"/>
              <a:t>Build SCIATRAN LUT and </a:t>
            </a:r>
            <a:r>
              <a:rPr lang="en-US" dirty="0" smtClean="0"/>
              <a:t>develop interpolation </a:t>
            </a:r>
            <a:r>
              <a:rPr lang="en-US" dirty="0" smtClean="0"/>
              <a:t>routines</a:t>
            </a:r>
          </a:p>
          <a:p>
            <a:r>
              <a:rPr lang="en-US" dirty="0" smtClean="0"/>
              <a:t>Optimize PMD synchronization (w/IUP)</a:t>
            </a:r>
          </a:p>
          <a:p>
            <a:r>
              <a:rPr lang="en-US" dirty="0" smtClean="0"/>
              <a:t>Limb: Spike filter (?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Read and apply all LUTs (u(R), TH corr.)</a:t>
            </a:r>
            <a:endParaRPr lang="en-US" dirty="0" smtClean="0"/>
          </a:p>
          <a:p>
            <a:r>
              <a:rPr lang="en-US" dirty="0" smtClean="0"/>
              <a:t>Implement </a:t>
            </a:r>
            <a:r>
              <a:rPr lang="en-US" dirty="0" err="1" smtClean="0"/>
              <a:t>Gome</a:t>
            </a:r>
            <a:r>
              <a:rPr lang="en-US" dirty="0" smtClean="0"/>
              <a:t>-style polarization </a:t>
            </a:r>
            <a:r>
              <a:rPr lang="en-US" dirty="0" smtClean="0"/>
              <a:t>correction for Nadir UV</a:t>
            </a:r>
          </a:p>
          <a:p>
            <a:r>
              <a:rPr lang="en-US" dirty="0" smtClean="0"/>
              <a:t>Implement Limb UV correction:</a:t>
            </a:r>
          </a:p>
          <a:p>
            <a:pPr lvl="1"/>
            <a:r>
              <a:rPr lang="en-US" dirty="0" smtClean="0"/>
              <a:t>Needs additional LUTs (SCIATRAN, high-res.)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to do (DLR)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P. Liebing, IUP Bremen, SQWG PM4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335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D290470-A8C6-2246-BF8B-8C1E6D1A0165}" type="slidenum">
              <a:rPr lang="en-US" smtClean="0"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6383" y="797295"/>
            <a:ext cx="8725090" cy="5269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Bad Pixel Mask!</a:t>
            </a:r>
          </a:p>
          <a:p>
            <a:pPr lvl="1"/>
            <a:r>
              <a:rPr lang="en-US" dirty="0" smtClean="0"/>
              <a:t>Old concept had smoothed or clipped M-Factors, new one (OBM M-Factors) doesn’t</a:t>
            </a:r>
          </a:p>
          <a:p>
            <a:pPr lvl="1"/>
            <a:r>
              <a:rPr lang="en-US" dirty="0" smtClean="0"/>
              <a:t>For Virtual sum we integrate over all wavelengths in PMD range, using interpolated (offset corrected) signal for bad pixels</a:t>
            </a:r>
          </a:p>
          <a:p>
            <a:pPr lvl="1"/>
            <a:r>
              <a:rPr lang="en-US" dirty="0" smtClean="0"/>
              <a:t>Calibrate: </a:t>
            </a:r>
          </a:p>
          <a:p>
            <a:pPr lvl="2"/>
            <a:r>
              <a:rPr lang="en-US" dirty="0" smtClean="0"/>
              <a:t>S(interpolated)*M1*M-Factor, where </a:t>
            </a:r>
            <a:r>
              <a:rPr lang="en-US" dirty="0" err="1" smtClean="0"/>
              <a:t>M_Factor</a:t>
            </a:r>
            <a:r>
              <a:rPr lang="en-US" dirty="0" smtClean="0"/>
              <a:t>≈±10000 ….</a:t>
            </a:r>
          </a:p>
          <a:p>
            <a:r>
              <a:rPr lang="en-US" dirty="0" smtClean="0"/>
              <a:t>Solution: Interpolate M-Factors over bad pixels, too</a:t>
            </a:r>
          </a:p>
          <a:p>
            <a:r>
              <a:rPr lang="en-US" dirty="0" smtClean="0"/>
              <a:t>That requires an adequate bad pixel detection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Current BDPM not good enough for limb!</a:t>
            </a:r>
          </a:p>
          <a:p>
            <a:r>
              <a:rPr lang="en-US" dirty="0" smtClean="0"/>
              <a:t>I made my own, which is fixed in time (for </a:t>
            </a:r>
            <a:r>
              <a:rPr lang="en-US" dirty="0" err="1" smtClean="0"/>
              <a:t>ch.</a:t>
            </a:r>
            <a:r>
              <a:rPr lang="en-US" dirty="0" smtClean="0"/>
              <a:t> 6+)</a:t>
            </a:r>
          </a:p>
          <a:p>
            <a:pPr lvl="1"/>
            <a:r>
              <a:rPr lang="en-US" dirty="0" smtClean="0"/>
              <a:t>Includes the ones which have been masked by V8 BDPM</a:t>
            </a:r>
          </a:p>
          <a:p>
            <a:pPr lvl="1"/>
            <a:r>
              <a:rPr lang="en-US" dirty="0" smtClean="0"/>
              <a:t>For consistency, this should be used for Virtual sum and limb cloud algorithms</a:t>
            </a:r>
          </a:p>
          <a:p>
            <a:pPr lvl="1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to </a:t>
            </a:r>
            <a:r>
              <a:rPr lang="en-US" dirty="0" smtClean="0"/>
              <a:t>Discuss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P. Liebing, IUP Bremen, SQWG PM4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1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D290470-A8C6-2246-BF8B-8C1E6D1A0165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2766" y="964177"/>
            <a:ext cx="8513430" cy="477572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Limb MMEs!</a:t>
            </a:r>
          </a:p>
          <a:p>
            <a:r>
              <a:rPr lang="en-US" dirty="0" smtClean="0"/>
              <a:t>There </a:t>
            </a:r>
            <a:r>
              <a:rPr lang="en-US" dirty="0" smtClean="0"/>
              <a:t>are still significant differences between V9 and fits to RTM</a:t>
            </a:r>
          </a:p>
          <a:p>
            <a:pPr lvl="1"/>
            <a:r>
              <a:rPr lang="en-US" dirty="0"/>
              <a:t>Highly collinear </a:t>
            </a:r>
            <a:r>
              <a:rPr lang="en-US" dirty="0" smtClean="0"/>
              <a:t>data, even with 1 year integration</a:t>
            </a:r>
            <a:endParaRPr lang="en-US" dirty="0" smtClean="0"/>
          </a:p>
          <a:p>
            <a:pPr lvl="1"/>
            <a:r>
              <a:rPr lang="en-US" dirty="0" smtClean="0"/>
              <a:t>Fits to RTM very model dependent</a:t>
            </a:r>
          </a:p>
          <a:p>
            <a:r>
              <a:rPr lang="en-US" dirty="0" smtClean="0"/>
              <a:t>Which are the correct MMEs?</a:t>
            </a:r>
          </a:p>
          <a:p>
            <a:pPr lvl="1"/>
            <a:r>
              <a:rPr lang="en-US" dirty="0" smtClean="0"/>
              <a:t>Check retrieved </a:t>
            </a:r>
            <a:r>
              <a:rPr lang="en-US" dirty="0" smtClean="0"/>
              <a:t>polarization</a:t>
            </a:r>
          </a:p>
          <a:p>
            <a:pPr lvl="1"/>
            <a:r>
              <a:rPr lang="en-US" dirty="0" smtClean="0"/>
              <a:t>For PMDs 1-3, polarization is  ½ of expected with V9.00 (and mostly also V9.02, mind the time </a:t>
            </a:r>
            <a:r>
              <a:rPr lang="en-US" dirty="0"/>
              <a:t>d</a:t>
            </a:r>
            <a:r>
              <a:rPr lang="en-US" dirty="0" smtClean="0"/>
              <a:t>ependence)</a:t>
            </a:r>
            <a:endParaRPr lang="en-US" dirty="0" smtClean="0"/>
          </a:p>
          <a:p>
            <a:r>
              <a:rPr lang="en-US" dirty="0" smtClean="0"/>
              <a:t>“Solution”: To </a:t>
            </a:r>
            <a:r>
              <a:rPr lang="en-US" dirty="0" smtClean="0"/>
              <a:t>apply effective MMEs from in-flight fits: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 polarization correction, </a:t>
            </a:r>
            <a:r>
              <a:rPr lang="en-US" dirty="0" smtClean="0"/>
              <a:t>V9.02 </a:t>
            </a:r>
            <a:r>
              <a:rPr lang="en-US" dirty="0" smtClean="0"/>
              <a:t>KD have to be trusted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to Discuss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P. Liebing, IUP Bremen, SQWG PM4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675007"/>
              </p:ext>
            </p:extLst>
          </p:nvPr>
        </p:nvGraphicFramePr>
        <p:xfrm>
          <a:off x="3421228" y="4591279"/>
          <a:ext cx="2684704" cy="535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3" imgW="1206500" imgH="241300" progId="Equation.3">
                  <p:embed/>
                </p:oleObj>
              </mc:Choice>
              <mc:Fallback>
                <p:oleObj name="Equation" r:id="rId3" imgW="1206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1228" y="4591279"/>
                        <a:ext cx="2684704" cy="5356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334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99801"/>
            <a:ext cx="8153400" cy="9758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Effective PMD sensitivities vs. time (1 year average)</a:t>
            </a:r>
          </a:p>
          <a:p>
            <a:r>
              <a:rPr lang="en-US" dirty="0" smtClean="0"/>
              <a:t>Model: </a:t>
            </a:r>
            <a:r>
              <a:rPr lang="en-US" dirty="0" smtClean="0"/>
              <a:t>SCIATRAN (</a:t>
            </a:r>
            <a:r>
              <a:rPr lang="en-US" dirty="0" err="1" smtClean="0"/>
              <a:t>q,u</a:t>
            </a:r>
            <a:r>
              <a:rPr lang="en-US" dirty="0" smtClean="0"/>
              <a:t>)(R)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D290470-A8C6-2246-BF8B-8C1E6D1A0165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PMD 1 Effective MMEs vs. </a:t>
            </a:r>
            <a:r>
              <a:rPr lang="en-US" dirty="0" smtClean="0"/>
              <a:t>V9.02, </a:t>
            </a:r>
            <a:r>
              <a:rPr lang="en-US" dirty="0" smtClean="0"/>
              <a:t>Limb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P. Liebing, IUP Bremen, SQWG PM4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17013" y="3561068"/>
            <a:ext cx="4025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8097159" y="3727177"/>
            <a:ext cx="4025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30000" dirty="0"/>
              <a:t>3</a:t>
            </a:r>
          </a:p>
        </p:txBody>
      </p:sp>
      <p:pic>
        <p:nvPicPr>
          <p:cNvPr id="6" name="Picture 5" descr="mme_fitresults_limbTH28_pmd1_M5NoSMR_MF9.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1" y="1658956"/>
            <a:ext cx="7200247" cy="42793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17014" y="1488189"/>
            <a:ext cx="4025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-250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27417" y="1490975"/>
            <a:ext cx="1172316" cy="4062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cs typeface="Symbol" charset="2"/>
              </a:rPr>
              <a:t>M</a:t>
            </a:r>
            <a:r>
              <a:rPr lang="en-US" baseline="-25000" dirty="0" smtClean="0"/>
              <a:t>PMD</a:t>
            </a:r>
            <a:r>
              <a:rPr lang="en-US" dirty="0" smtClean="0"/>
              <a:t>/M</a:t>
            </a:r>
            <a:r>
              <a:rPr lang="en-US" baseline="-25000" dirty="0" smtClean="0"/>
              <a:t>DET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6799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99801"/>
            <a:ext cx="8153400" cy="9758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Effective PMD sensitivities vs. time (1 year average)</a:t>
            </a:r>
          </a:p>
          <a:p>
            <a:r>
              <a:rPr lang="en-US" dirty="0" smtClean="0"/>
              <a:t>Model: </a:t>
            </a:r>
            <a:r>
              <a:rPr lang="en-US" dirty="0" smtClean="0"/>
              <a:t>SCIATRAN (</a:t>
            </a:r>
            <a:r>
              <a:rPr lang="en-US" dirty="0" err="1" smtClean="0"/>
              <a:t>q,u</a:t>
            </a:r>
            <a:r>
              <a:rPr lang="en-US" dirty="0" smtClean="0"/>
              <a:t>)(R)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D290470-A8C6-2246-BF8B-8C1E6D1A0165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PMD </a:t>
            </a:r>
            <a:r>
              <a:rPr lang="en-US" dirty="0" smtClean="0"/>
              <a:t>2 </a:t>
            </a:r>
            <a:r>
              <a:rPr lang="en-US" dirty="0" smtClean="0"/>
              <a:t>Effective MMEs vs. </a:t>
            </a:r>
            <a:r>
              <a:rPr lang="en-US" dirty="0" smtClean="0"/>
              <a:t>V9.02, </a:t>
            </a:r>
            <a:r>
              <a:rPr lang="en-US" dirty="0" smtClean="0"/>
              <a:t>Limb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P. Liebing, IUP Bremen, SQWG PM4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17013" y="3561068"/>
            <a:ext cx="4025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8097159" y="3727177"/>
            <a:ext cx="4025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30000" dirty="0"/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1" y="1658956"/>
            <a:ext cx="7200247" cy="42793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17014" y="1488189"/>
            <a:ext cx="4025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-250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27417" y="1490975"/>
            <a:ext cx="1172316" cy="4062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cs typeface="Symbol" charset="2"/>
              </a:rPr>
              <a:t>M</a:t>
            </a:r>
            <a:r>
              <a:rPr lang="en-US" baseline="-25000" dirty="0" smtClean="0"/>
              <a:t>PMD</a:t>
            </a:r>
            <a:r>
              <a:rPr lang="en-US" dirty="0" smtClean="0"/>
              <a:t>/M</a:t>
            </a:r>
            <a:r>
              <a:rPr lang="en-US" baseline="-25000" dirty="0" smtClean="0"/>
              <a:t>DET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22761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99801"/>
            <a:ext cx="8153400" cy="9758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Effective PMD sensitivities vs. time (1 year average)</a:t>
            </a:r>
          </a:p>
          <a:p>
            <a:r>
              <a:rPr lang="en-US" dirty="0" smtClean="0"/>
              <a:t>Model: </a:t>
            </a:r>
            <a:r>
              <a:rPr lang="en-US" dirty="0" smtClean="0"/>
              <a:t>SCIATRAN (</a:t>
            </a:r>
            <a:r>
              <a:rPr lang="en-US" dirty="0" err="1" smtClean="0"/>
              <a:t>q,u</a:t>
            </a:r>
            <a:r>
              <a:rPr lang="en-US" dirty="0" smtClean="0"/>
              <a:t>)(R)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D290470-A8C6-2246-BF8B-8C1E6D1A0165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PMD </a:t>
            </a:r>
            <a:r>
              <a:rPr lang="en-US" dirty="0" smtClean="0"/>
              <a:t>3 </a:t>
            </a:r>
            <a:r>
              <a:rPr lang="en-US" dirty="0" smtClean="0"/>
              <a:t>Effective MMEs vs. </a:t>
            </a:r>
            <a:r>
              <a:rPr lang="en-US" dirty="0" smtClean="0"/>
              <a:t>V9.02, </a:t>
            </a:r>
            <a:r>
              <a:rPr lang="en-US" dirty="0" smtClean="0"/>
              <a:t>Limb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P. Liebing, IUP Bremen, SQWG PM4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17013" y="3561068"/>
            <a:ext cx="4025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8097159" y="3727177"/>
            <a:ext cx="4025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30000" dirty="0"/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1" y="1658956"/>
            <a:ext cx="7200247" cy="42793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17014" y="1488189"/>
            <a:ext cx="4025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-250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27417" y="1490975"/>
            <a:ext cx="1172316" cy="4062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cs typeface="Symbol" charset="2"/>
              </a:rPr>
              <a:t>M</a:t>
            </a:r>
            <a:r>
              <a:rPr lang="en-US" baseline="-25000" dirty="0" smtClean="0"/>
              <a:t>PMD</a:t>
            </a:r>
            <a:r>
              <a:rPr lang="en-US" dirty="0" smtClean="0"/>
              <a:t>/M</a:t>
            </a:r>
            <a:r>
              <a:rPr lang="en-US" baseline="-25000" dirty="0" smtClean="0"/>
              <a:t>DET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22580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623317"/>
            <a:ext cx="8153400" cy="9758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Effective PMD sensitivities vs. time (1 year average)</a:t>
            </a:r>
          </a:p>
          <a:p>
            <a:r>
              <a:rPr lang="en-US" dirty="0" smtClean="0"/>
              <a:t>Model: </a:t>
            </a:r>
            <a:r>
              <a:rPr lang="en-US" dirty="0" smtClean="0"/>
              <a:t>SCIATRAN (</a:t>
            </a:r>
            <a:r>
              <a:rPr lang="en-US" dirty="0" err="1" smtClean="0"/>
              <a:t>q,u</a:t>
            </a:r>
            <a:r>
              <a:rPr lang="en-US" dirty="0" smtClean="0"/>
              <a:t>)(R)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D290470-A8C6-2246-BF8B-8C1E6D1A0165}" type="slidenum">
              <a:rPr lang="en-US" smtClean="0"/>
              <a:t>16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PMD </a:t>
            </a:r>
            <a:r>
              <a:rPr lang="en-US" dirty="0" smtClean="0"/>
              <a:t>4 </a:t>
            </a:r>
            <a:r>
              <a:rPr lang="en-US" dirty="0" smtClean="0"/>
              <a:t>Effective MMEs vs. </a:t>
            </a:r>
            <a:r>
              <a:rPr lang="en-US" dirty="0" smtClean="0"/>
              <a:t>V9.02, </a:t>
            </a:r>
            <a:r>
              <a:rPr lang="en-US" dirty="0" smtClean="0"/>
              <a:t>Limb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P. Liebing, IUP Bremen, SQWG PM4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17013" y="3561068"/>
            <a:ext cx="4025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8097159" y="3727177"/>
            <a:ext cx="4025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30000" dirty="0"/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1" y="1658956"/>
            <a:ext cx="7200247" cy="42793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17014" y="1488189"/>
            <a:ext cx="4025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-250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27417" y="1490975"/>
            <a:ext cx="1172316" cy="4062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cs typeface="Symbol" charset="2"/>
              </a:rPr>
              <a:t>M</a:t>
            </a:r>
            <a:r>
              <a:rPr lang="en-US" baseline="-25000" dirty="0" smtClean="0"/>
              <a:t>PMD</a:t>
            </a:r>
            <a:r>
              <a:rPr lang="en-US" dirty="0" smtClean="0"/>
              <a:t>/M</a:t>
            </a:r>
            <a:r>
              <a:rPr lang="en-US" baseline="-25000" dirty="0" smtClean="0"/>
              <a:t>DET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46434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99801"/>
            <a:ext cx="8153400" cy="9758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Effective PMD sensitivities vs. time (1 year average)</a:t>
            </a:r>
          </a:p>
          <a:p>
            <a:r>
              <a:rPr lang="en-US" dirty="0" smtClean="0"/>
              <a:t>Model: </a:t>
            </a:r>
            <a:r>
              <a:rPr lang="en-US" dirty="0" smtClean="0"/>
              <a:t>SCIATRAN (</a:t>
            </a:r>
            <a:r>
              <a:rPr lang="en-US" dirty="0" err="1" smtClean="0"/>
              <a:t>q,u</a:t>
            </a:r>
            <a:r>
              <a:rPr lang="en-US" dirty="0" smtClean="0"/>
              <a:t>)(R)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D290470-A8C6-2246-BF8B-8C1E6D1A0165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PMD </a:t>
            </a:r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 smtClean="0"/>
              <a:t>Effective MMEs vs. </a:t>
            </a:r>
            <a:r>
              <a:rPr lang="en-US" dirty="0" smtClean="0"/>
              <a:t>V9.02, </a:t>
            </a:r>
            <a:r>
              <a:rPr lang="en-US" dirty="0" smtClean="0"/>
              <a:t>Limb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P. Liebing, IUP Bremen, SQWG PM4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17013" y="3561068"/>
            <a:ext cx="4025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8097159" y="3727177"/>
            <a:ext cx="4025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30000" dirty="0"/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1" y="1658956"/>
            <a:ext cx="7200247" cy="42793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17014" y="1488189"/>
            <a:ext cx="4025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-250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27417" y="1490975"/>
            <a:ext cx="1172316" cy="4062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cs typeface="Symbol" charset="2"/>
              </a:rPr>
              <a:t>M</a:t>
            </a:r>
            <a:r>
              <a:rPr lang="en-US" baseline="-25000" dirty="0" smtClean="0"/>
              <a:t>PMD</a:t>
            </a:r>
            <a:r>
              <a:rPr lang="en-US" dirty="0" smtClean="0"/>
              <a:t>/M</a:t>
            </a:r>
            <a:r>
              <a:rPr lang="en-US" baseline="-25000" dirty="0" smtClean="0"/>
              <a:t>DET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04015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99801"/>
            <a:ext cx="8153400" cy="97580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Effective PMD sensitivities vs. time (1 year average)</a:t>
            </a:r>
          </a:p>
          <a:p>
            <a:r>
              <a:rPr lang="en-US" dirty="0" smtClean="0"/>
              <a:t>Model: </a:t>
            </a:r>
            <a:r>
              <a:rPr lang="en-US" dirty="0" smtClean="0"/>
              <a:t>SCIATRAN (</a:t>
            </a:r>
            <a:r>
              <a:rPr lang="en-US" dirty="0" err="1" smtClean="0"/>
              <a:t>q,u</a:t>
            </a:r>
            <a:r>
              <a:rPr lang="en-US" dirty="0" smtClean="0"/>
              <a:t>)(R)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D290470-A8C6-2246-BF8B-8C1E6D1A0165}" type="slidenum">
              <a:rPr lang="en-US" smtClean="0"/>
              <a:t>18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PMD </a:t>
            </a:r>
            <a:r>
              <a:rPr lang="en-US" dirty="0" smtClean="0"/>
              <a:t>7 </a:t>
            </a:r>
            <a:r>
              <a:rPr lang="en-US" dirty="0" smtClean="0"/>
              <a:t>Effective MMEs vs. </a:t>
            </a:r>
            <a:r>
              <a:rPr lang="en-US" dirty="0" smtClean="0"/>
              <a:t>V9.02, </a:t>
            </a:r>
            <a:r>
              <a:rPr lang="en-US" dirty="0" smtClean="0"/>
              <a:t>Limb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P. Liebing, IUP Bremen, SQWG PM4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17013" y="3561068"/>
            <a:ext cx="4025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8097159" y="3727177"/>
            <a:ext cx="4025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30000" dirty="0"/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1" y="1658956"/>
            <a:ext cx="7200247" cy="42793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17014" y="1488189"/>
            <a:ext cx="4025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-250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27417" y="1490975"/>
            <a:ext cx="1172316" cy="4062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cs typeface="Symbol" charset="2"/>
              </a:rPr>
              <a:t>M</a:t>
            </a:r>
            <a:r>
              <a:rPr lang="en-US" baseline="-25000" dirty="0" smtClean="0"/>
              <a:t>PMD</a:t>
            </a:r>
            <a:r>
              <a:rPr lang="en-US" dirty="0" smtClean="0"/>
              <a:t>/M</a:t>
            </a:r>
            <a:r>
              <a:rPr lang="en-US" baseline="-25000" dirty="0" smtClean="0"/>
              <a:t>DET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455193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99801"/>
            <a:ext cx="8153400" cy="97580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Effective 350/370 nm</a:t>
            </a:r>
            <a:r>
              <a:rPr lang="en-US" dirty="0" smtClean="0"/>
              <a:t> </a:t>
            </a:r>
            <a:r>
              <a:rPr lang="en-US" dirty="0" smtClean="0"/>
              <a:t>sensitivities vs. time (1 year average)</a:t>
            </a:r>
          </a:p>
          <a:p>
            <a:r>
              <a:rPr lang="en-US" dirty="0" smtClean="0"/>
              <a:t>Model: </a:t>
            </a:r>
            <a:r>
              <a:rPr lang="en-US" dirty="0" smtClean="0"/>
              <a:t>SCIATRAN (</a:t>
            </a:r>
            <a:r>
              <a:rPr lang="en-US" dirty="0" err="1" smtClean="0"/>
              <a:t>q,u</a:t>
            </a:r>
            <a:r>
              <a:rPr lang="en-US" dirty="0" smtClean="0"/>
              <a:t>)(R)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D290470-A8C6-2246-BF8B-8C1E6D1A0165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350/370</a:t>
            </a:r>
            <a:r>
              <a:rPr lang="en-US" dirty="0" smtClean="0"/>
              <a:t> </a:t>
            </a:r>
            <a:r>
              <a:rPr lang="en-US" dirty="0" smtClean="0"/>
              <a:t>Effective MMEs vs. </a:t>
            </a:r>
            <a:r>
              <a:rPr lang="en-US" dirty="0" smtClean="0"/>
              <a:t>V9.02, </a:t>
            </a:r>
            <a:r>
              <a:rPr lang="en-US" dirty="0" smtClean="0"/>
              <a:t>Limb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P. Liebing, IUP Bremen, SQWG PM4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17013" y="3561068"/>
            <a:ext cx="4025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8097159" y="3727177"/>
            <a:ext cx="4025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30000" dirty="0"/>
              <a:t>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41" y="1658956"/>
            <a:ext cx="7200247" cy="42793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17014" y="1488189"/>
            <a:ext cx="4025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-250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27417" y="1490975"/>
            <a:ext cx="1172316" cy="4062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cs typeface="Symbol" charset="2"/>
              </a:rPr>
              <a:t>M</a:t>
            </a:r>
            <a:r>
              <a:rPr lang="en-US" baseline="-25000" dirty="0" smtClean="0"/>
              <a:t>PMD</a:t>
            </a:r>
            <a:r>
              <a:rPr lang="en-US" dirty="0" smtClean="0"/>
              <a:t>/M</a:t>
            </a:r>
            <a:r>
              <a:rPr lang="en-US" baseline="-25000" dirty="0" smtClean="0"/>
              <a:t>DET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71016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D290470-A8C6-2246-BF8B-8C1E6D1A0165}" type="slidenum">
              <a:rPr lang="en-US" smtClean="0"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19567" y="861857"/>
            <a:ext cx="8469781" cy="5046399"/>
          </a:xfrm>
        </p:spPr>
        <p:txBody>
          <a:bodyPr>
            <a:normAutofit/>
          </a:bodyPr>
          <a:lstStyle/>
          <a:p>
            <a:r>
              <a:rPr lang="en-US" dirty="0" smtClean="0"/>
              <a:t>Suggestions for changes to polarization algorithm</a:t>
            </a:r>
          </a:p>
          <a:p>
            <a:r>
              <a:rPr lang="en-US" dirty="0" smtClean="0"/>
              <a:t>Suggestions for changes to polarization correction</a:t>
            </a:r>
          </a:p>
          <a:p>
            <a:r>
              <a:rPr lang="en-US" dirty="0" smtClean="0"/>
              <a:t>Some more things that need discussion</a:t>
            </a:r>
          </a:p>
          <a:p>
            <a:r>
              <a:rPr lang="en-US" dirty="0" smtClean="0"/>
              <a:t>Update on V9.02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153810" y="6330430"/>
            <a:ext cx="3735538" cy="319534"/>
          </a:xfrm>
        </p:spPr>
        <p:txBody>
          <a:bodyPr/>
          <a:lstStyle/>
          <a:p>
            <a:r>
              <a:rPr lang="en-US" smtClean="0"/>
              <a:t>P. Liebing, IUP Bremen, SQWG PM4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20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D290470-A8C6-2246-BF8B-8C1E6D1A0165}" type="slidenum">
              <a:rPr lang="en-US" smtClean="0"/>
              <a:t>20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714990"/>
            <a:ext cx="8153400" cy="4495800"/>
          </a:xfrm>
        </p:spPr>
        <p:txBody>
          <a:bodyPr/>
          <a:lstStyle/>
          <a:p>
            <a:r>
              <a:rPr lang="en-US" dirty="0" smtClean="0"/>
              <a:t>SMR (State 62) Time Dependence of Irradiance after application of all corrections:</a:t>
            </a:r>
          </a:p>
          <a:p>
            <a:r>
              <a:rPr lang="en-US" dirty="0" smtClean="0"/>
              <a:t>Some wavelength vary by 1% or more!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V9.02 Degradation Correction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P. Liebing, IUP Bremen, SQWG PM4</a:t>
            </a:r>
            <a:endParaRPr lang="en-US" dirty="0"/>
          </a:p>
        </p:txBody>
      </p:sp>
      <p:pic>
        <p:nvPicPr>
          <p:cNvPr id="6" name="Picture 5" descr="Irradiance_ti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786" y="2151760"/>
            <a:ext cx="5600163" cy="380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78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D290470-A8C6-2246-BF8B-8C1E6D1A0165}" type="slidenum">
              <a:rPr lang="en-US" smtClean="0"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5178" y="714990"/>
            <a:ext cx="8908822" cy="1566111"/>
          </a:xfrm>
        </p:spPr>
        <p:txBody>
          <a:bodyPr>
            <a:normAutofit/>
          </a:bodyPr>
          <a:lstStyle/>
          <a:p>
            <a:r>
              <a:rPr lang="en-US" dirty="0" smtClean="0"/>
              <a:t>SMR (State 62) SZA/AZ/Time/?? Dependence of PMD/Virtual Sum Ratio after application of all corrections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SMR In-Band Signal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P. Liebing, IUP Bremen, SQWG PM4</a:t>
            </a:r>
            <a:endParaRPr lang="en-US" dirty="0"/>
          </a:p>
        </p:txBody>
      </p:sp>
      <p:pic>
        <p:nvPicPr>
          <p:cNvPr id="8" name="Picture 7" descr="VS_SMR_time_pm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5153"/>
            <a:ext cx="31817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301" y="3855153"/>
            <a:ext cx="3181699" cy="21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40" y="3855153"/>
            <a:ext cx="3181699" cy="21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78669"/>
            <a:ext cx="3181699" cy="21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301" y="1695153"/>
            <a:ext cx="3181699" cy="21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40" y="1695153"/>
            <a:ext cx="318169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17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D290470-A8C6-2246-BF8B-8C1E6D1A0165}" type="slidenum">
              <a:rPr lang="en-US" smtClean="0"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714990"/>
            <a:ext cx="8153400" cy="4495800"/>
          </a:xfrm>
        </p:spPr>
        <p:txBody>
          <a:bodyPr/>
          <a:lstStyle/>
          <a:p>
            <a:r>
              <a:rPr lang="en-US" dirty="0" smtClean="0"/>
              <a:t>SMR (State 62) Time Dependence of Virtual Sum after application of all corrections:</a:t>
            </a:r>
          </a:p>
          <a:p>
            <a:r>
              <a:rPr lang="en-US" dirty="0" smtClean="0"/>
              <a:t>Offset for 1</a:t>
            </a:r>
            <a:r>
              <a:rPr lang="en-US" baseline="30000" dirty="0" smtClean="0"/>
              <a:t>st</a:t>
            </a:r>
            <a:r>
              <a:rPr lang="en-US" dirty="0" smtClean="0"/>
              <a:t> readout in state: Memory effect?</a:t>
            </a:r>
          </a:p>
          <a:p>
            <a:r>
              <a:rPr lang="en-US" dirty="0" smtClean="0"/>
              <a:t>V8 L1b data!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V8 Memory Effect?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P. Liebing, IUP Bremen, SQWG PM4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545" y="2140002"/>
            <a:ext cx="5600162" cy="380185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584478" y="2645607"/>
            <a:ext cx="305731" cy="340989"/>
          </a:xfrm>
          <a:prstGeom prst="ellipse">
            <a:avLst/>
          </a:prstGeom>
          <a:noFill/>
          <a:ln w="28575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18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D290470-A8C6-2246-BF8B-8C1E6D1A0165}" type="slidenum">
              <a:rPr lang="en-US" smtClean="0"/>
              <a:t>23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P. Liebing, IUP Bremen, SQWG PM4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01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D290470-A8C6-2246-BF8B-8C1E6D1A0165}" type="slidenum">
              <a:rPr lang="en-US" smtClean="0"/>
              <a:t>24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19567" y="861857"/>
            <a:ext cx="8469781" cy="5046399"/>
          </a:xfrm>
        </p:spPr>
        <p:txBody>
          <a:bodyPr>
            <a:normAutofit/>
          </a:bodyPr>
          <a:lstStyle/>
          <a:p>
            <a:r>
              <a:rPr lang="en-US" dirty="0" smtClean="0"/>
              <a:t>For channels 2,3,4 and 6 we only measure 1 Stokes component, but need 2</a:t>
            </a:r>
          </a:p>
          <a:p>
            <a:pPr lvl="1"/>
            <a:r>
              <a:rPr lang="en-US" dirty="0" smtClean="0"/>
              <a:t>That 1 component is not in the direction we need (i.e., q)</a:t>
            </a:r>
          </a:p>
          <a:p>
            <a:r>
              <a:rPr lang="en-US" dirty="0" smtClean="0"/>
              <a:t>Need to make assumptions about the polarization angle</a:t>
            </a:r>
          </a:p>
          <a:p>
            <a:r>
              <a:rPr lang="en-US" dirty="0" smtClean="0"/>
              <a:t>Depending on assumptions and algorithm, large errors can be generated when the polarization angle is in the direction where </a:t>
            </a:r>
            <a:r>
              <a:rPr lang="en-US" i="1" dirty="0" smtClean="0"/>
              <a:t>“instrument”</a:t>
            </a:r>
            <a:r>
              <a:rPr lang="en-US" dirty="0" smtClean="0"/>
              <a:t> is not sensitive</a:t>
            </a:r>
          </a:p>
          <a:p>
            <a:pPr lvl="1"/>
            <a:r>
              <a:rPr lang="en-US" dirty="0" smtClean="0"/>
              <a:t>That happens more often than you think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 For New Algorithm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153810" y="6330430"/>
            <a:ext cx="3735538" cy="319534"/>
          </a:xfrm>
        </p:spPr>
        <p:txBody>
          <a:bodyPr/>
          <a:lstStyle/>
          <a:p>
            <a:r>
              <a:rPr lang="en-US" smtClean="0"/>
              <a:t>P. Liebing, IUP Bremen, SQWG PM4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1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Polarization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073309"/>
            <a:ext cx="8153400" cy="470215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/>
              <a:t>O</a:t>
            </a:r>
            <a:r>
              <a:rPr lang="en-US" dirty="0" smtClean="0"/>
              <a:t>riginal L0-1 algorithm: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Problem when denominator small and/or u</a:t>
            </a:r>
            <a:r>
              <a:rPr lang="en-US" baseline="-25000" dirty="0" smtClean="0"/>
              <a:t>0</a:t>
            </a:r>
            <a:r>
              <a:rPr lang="en-US" dirty="0" smtClean="0"/>
              <a:t>/q</a:t>
            </a:r>
            <a:r>
              <a:rPr lang="en-US" baseline="-25000" dirty="0" smtClean="0"/>
              <a:t>0</a:t>
            </a:r>
            <a:r>
              <a:rPr lang="en-US" dirty="0" smtClean="0"/>
              <a:t> large or q</a:t>
            </a:r>
            <a:r>
              <a:rPr lang="en-US" baseline="-25000" dirty="0" smtClean="0"/>
              <a:t>0 </a:t>
            </a:r>
            <a:r>
              <a:rPr lang="en-US" dirty="0" smtClean="0"/>
              <a:t>small</a:t>
            </a:r>
            <a:endParaRPr lang="en-US" baseline="-25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962338"/>
              </p:ext>
            </p:extLst>
          </p:nvPr>
        </p:nvGraphicFramePr>
        <p:xfrm>
          <a:off x="1045265" y="929198"/>
          <a:ext cx="330200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3" imgW="1993900" imgH="444500" progId="Equation.3">
                  <p:embed/>
                </p:oleObj>
              </mc:Choice>
              <mc:Fallback>
                <p:oleObj name="Equation" r:id="rId3" imgW="1993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5265" y="929198"/>
                        <a:ext cx="3302000" cy="735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428997"/>
              </p:ext>
            </p:extLst>
          </p:nvPr>
        </p:nvGraphicFramePr>
        <p:xfrm>
          <a:off x="693920" y="2196385"/>
          <a:ext cx="5718175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5" imgW="3111500" imgH="914400" progId="Equation.3">
                  <p:embed/>
                </p:oleObj>
              </mc:Choice>
              <mc:Fallback>
                <p:oleObj name="Equation" r:id="rId5" imgW="3111500" imgH="914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3920" y="2196385"/>
                        <a:ext cx="5718175" cy="167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339215"/>
              </p:ext>
            </p:extLst>
          </p:nvPr>
        </p:nvGraphicFramePr>
        <p:xfrm>
          <a:off x="6072188" y="35623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Equation" r:id="rId7" imgW="114300" imgH="165100" progId="Equation.3">
                  <p:embed/>
                </p:oleObj>
              </mc:Choice>
              <mc:Fallback>
                <p:oleObj name="Equation" r:id="rId7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72188" y="35623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799055"/>
              </p:ext>
            </p:extLst>
          </p:nvPr>
        </p:nvGraphicFramePr>
        <p:xfrm>
          <a:off x="3867277" y="3824176"/>
          <a:ext cx="2434386" cy="880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9" imgW="1193800" imgH="431800" progId="Equation.3">
                  <p:embed/>
                </p:oleObj>
              </mc:Choice>
              <mc:Fallback>
                <p:oleObj name="Equation" r:id="rId9" imgW="11938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67277" y="3824176"/>
                        <a:ext cx="2434386" cy="880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P. Liebing, IUP Bremen, SQWG PM4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D290470-A8C6-2246-BF8B-8C1E6D1A01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7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Polarization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9509" y="1102588"/>
            <a:ext cx="8466539" cy="5145472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Change polarization frame so that u=0 (assumes known polarization angle)</a:t>
            </a:r>
          </a:p>
          <a:p>
            <a:r>
              <a:rPr lang="en-US" dirty="0" smtClean="0"/>
              <a:t>Rotate MM: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Problem </a:t>
            </a:r>
            <a:r>
              <a:rPr lang="en-US" dirty="0"/>
              <a:t>when denominator </a:t>
            </a:r>
            <a:r>
              <a:rPr lang="en-US" dirty="0" smtClean="0"/>
              <a:t>small (i.e., no polarization sensitivity in this direction)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1068164"/>
              </p:ext>
            </p:extLst>
          </p:nvPr>
        </p:nvGraphicFramePr>
        <p:xfrm>
          <a:off x="6072188" y="35623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72188" y="35623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719098"/>
              </p:ext>
            </p:extLst>
          </p:nvPr>
        </p:nvGraphicFramePr>
        <p:xfrm>
          <a:off x="800100" y="2614084"/>
          <a:ext cx="7879832" cy="1008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Equation" r:id="rId5" imgW="3771900" imgH="482600" progId="Equation.3">
                  <p:embed/>
                </p:oleObj>
              </mc:Choice>
              <mc:Fallback>
                <p:oleObj name="Equation" r:id="rId5" imgW="37719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0100" y="2614084"/>
                        <a:ext cx="7879832" cy="1008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990462"/>
              </p:ext>
            </p:extLst>
          </p:nvPr>
        </p:nvGraphicFramePr>
        <p:xfrm>
          <a:off x="857250" y="3490459"/>
          <a:ext cx="6454775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7" imgW="2946400" imgH="444500" progId="Equation.3">
                  <p:embed/>
                </p:oleObj>
              </mc:Choice>
              <mc:Fallback>
                <p:oleObj name="Equation" r:id="rId7" imgW="2946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7250" y="3490459"/>
                        <a:ext cx="6454775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553429"/>
              </p:ext>
            </p:extLst>
          </p:nvPr>
        </p:nvGraphicFramePr>
        <p:xfrm>
          <a:off x="3851602" y="4233212"/>
          <a:ext cx="253682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8" name="Equation" r:id="rId9" imgW="1244600" imgH="431800" progId="Equation.3">
                  <p:embed/>
                </p:oleObj>
              </mc:Choice>
              <mc:Fallback>
                <p:oleObj name="Equation" r:id="rId9" imgW="1244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51602" y="4233212"/>
                        <a:ext cx="2536825" cy="881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296765"/>
              </p:ext>
            </p:extLst>
          </p:nvPr>
        </p:nvGraphicFramePr>
        <p:xfrm>
          <a:off x="1045265" y="929198"/>
          <a:ext cx="330200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11" imgW="1993900" imgH="444500" progId="Equation.3">
                  <p:embed/>
                </p:oleObj>
              </mc:Choice>
              <mc:Fallback>
                <p:oleObj name="Equation" r:id="rId11" imgW="1993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45265" y="929198"/>
                        <a:ext cx="3302000" cy="735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P. Liebing, IUP Bremen, SQWG PM4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D290470-A8C6-2246-BF8B-8C1E6D1A01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01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Alternative for Limb and Insensitive Nadir Regions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59410" y="1035815"/>
            <a:ext cx="8406638" cy="4893857"/>
          </a:xfrm>
        </p:spPr>
        <p:txBody>
          <a:bodyPr>
            <a:normAutofit/>
          </a:bodyPr>
          <a:lstStyle/>
          <a:p>
            <a:r>
              <a:rPr lang="en-US" dirty="0" smtClean="0"/>
              <a:t>Assume </a:t>
            </a:r>
            <a:r>
              <a:rPr lang="en-US" dirty="0"/>
              <a:t>a value for u, e.g., u=u</a:t>
            </a:r>
            <a:r>
              <a:rPr lang="en-US" dirty="0" smtClean="0"/>
              <a:t>(R)</a:t>
            </a:r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P fixed between 0.5 -1.5 or as f(</a:t>
            </a:r>
            <a:r>
              <a:rPr lang="en-US" dirty="0"/>
              <a:t>R</a:t>
            </a:r>
            <a:r>
              <a:rPr lang="en-US" dirty="0" smtClean="0"/>
              <a:t>, TH, </a:t>
            </a:r>
            <a:r>
              <a:rPr lang="en-US" dirty="0" err="1" smtClean="0"/>
              <a:t>cos</a:t>
            </a:r>
            <a:r>
              <a:rPr lang="en-US" dirty="0" err="1" smtClean="0">
                <a:latin typeface="Symbol" charset="2"/>
                <a:cs typeface="Symbol" charset="2"/>
              </a:rPr>
              <a:t>θ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Can in be applied in nadir for data with low sensitivity, too </a:t>
            </a:r>
          </a:p>
          <a:p>
            <a:pPr lvl="1"/>
            <a:r>
              <a:rPr lang="en-US" dirty="0" smtClean="0"/>
              <a:t>Use PARASOL slopes (?)</a:t>
            </a:r>
          </a:p>
          <a:p>
            <a:pPr lvl="1"/>
            <a:r>
              <a:rPr lang="en-US" dirty="0" smtClean="0"/>
              <a:t>Possibly slopes derived from yet another fit method of mine</a:t>
            </a:r>
          </a:p>
          <a:p>
            <a:pPr lvl="2"/>
            <a:r>
              <a:rPr lang="en-US" dirty="0" smtClean="0"/>
              <a:t>That would need yet another RTM reference for thick clouds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987230"/>
              </p:ext>
            </p:extLst>
          </p:nvPr>
        </p:nvGraphicFramePr>
        <p:xfrm>
          <a:off x="984928" y="1598309"/>
          <a:ext cx="4850044" cy="901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3" imgW="2324100" imgH="431800" progId="Equation.3">
                  <p:embed/>
                </p:oleObj>
              </mc:Choice>
              <mc:Fallback>
                <p:oleObj name="Equation" r:id="rId3" imgW="2324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928" y="1598309"/>
                        <a:ext cx="4850044" cy="901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P. Liebing, IUP Bremen, SQWG PM4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D290470-A8C6-2246-BF8B-8C1E6D1A016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1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D290470-A8C6-2246-BF8B-8C1E6D1A0165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6937" y="713524"/>
            <a:ext cx="8764011" cy="586138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Synchronize and integrate 40 Hz PMD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TN: find relevant wavelength/pixel #, calculate effective delay, apply to 40Hz PMD data synchronized to BCPS </a:t>
            </a:r>
            <a:endParaRPr lang="en-US" dirty="0" smtClean="0"/>
          </a:p>
          <a:p>
            <a:r>
              <a:rPr lang="en-US" dirty="0" smtClean="0"/>
              <a:t>Filter for spikes (Limb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Algorithm in TN, though, if someone has a better idea?</a:t>
            </a:r>
            <a:endParaRPr lang="en-US" dirty="0" smtClean="0"/>
          </a:p>
          <a:p>
            <a:r>
              <a:rPr lang="en-US" dirty="0" smtClean="0"/>
              <a:t>Mirror model calibration of virtual sum and PMD </a:t>
            </a:r>
            <a:r>
              <a:rPr lang="en-US" dirty="0" smtClean="0"/>
              <a:t>signal</a:t>
            </a:r>
          </a:p>
          <a:p>
            <a:pPr lvl="1"/>
            <a:r>
              <a:rPr lang="en-US" dirty="0" smtClean="0"/>
              <a:t>NOTE: Bad pixels in VS, see below!</a:t>
            </a:r>
            <a:endParaRPr lang="en-US" dirty="0" smtClean="0"/>
          </a:p>
          <a:p>
            <a:r>
              <a:rPr lang="en-US" dirty="0" smtClean="0"/>
              <a:t>Correct </a:t>
            </a:r>
            <a:r>
              <a:rPr lang="en-US" dirty="0" err="1" smtClean="0"/>
              <a:t>unpolarized</a:t>
            </a:r>
            <a:r>
              <a:rPr lang="en-US" dirty="0" smtClean="0"/>
              <a:t> ratio </a:t>
            </a:r>
            <a:r>
              <a:rPr lang="en-US" dirty="0" smtClean="0"/>
              <a:t>for cluster </a:t>
            </a:r>
            <a:r>
              <a:rPr lang="en-US" dirty="0" smtClean="0"/>
              <a:t>coverage</a:t>
            </a:r>
          </a:p>
          <a:p>
            <a:r>
              <a:rPr lang="en-US" dirty="0" smtClean="0"/>
              <a:t>Correct </a:t>
            </a:r>
            <a:r>
              <a:rPr lang="en-US" dirty="0" err="1" smtClean="0"/>
              <a:t>unpolarized</a:t>
            </a:r>
            <a:r>
              <a:rPr lang="en-US" dirty="0" smtClean="0"/>
              <a:t> ratio with </a:t>
            </a:r>
            <a:r>
              <a:rPr lang="en-US" dirty="0" err="1" smtClean="0"/>
              <a:t>unpolarized</a:t>
            </a:r>
            <a:r>
              <a:rPr lang="en-US" dirty="0" smtClean="0"/>
              <a:t> scale factor (no more SMR IB!)</a:t>
            </a:r>
          </a:p>
          <a:p>
            <a:pPr lvl="1"/>
            <a:r>
              <a:rPr lang="en-US" dirty="0" smtClean="0"/>
              <a:t>Data as ASCII file, monthly for nadir, yearly for limb</a:t>
            </a:r>
          </a:p>
          <a:p>
            <a:pPr lvl="1"/>
            <a:r>
              <a:rPr lang="en-US" dirty="0" smtClean="0"/>
              <a:t>Linear interpolation between data points?</a:t>
            </a:r>
            <a:endParaRPr lang="en-US" dirty="0" smtClean="0"/>
          </a:p>
          <a:p>
            <a:r>
              <a:rPr lang="en-US" dirty="0" smtClean="0"/>
              <a:t>Compute average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baseline="-25000" dirty="0" smtClean="0"/>
              <a:t>i</a:t>
            </a:r>
            <a:r>
              <a:rPr lang="en-US" dirty="0" smtClean="0"/>
              <a:t>(PMD,DET) (IT dependent!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Algorithm in TN</a:t>
            </a:r>
            <a:endParaRPr lang="en-US" dirty="0" smtClean="0"/>
          </a:p>
          <a:p>
            <a:r>
              <a:rPr lang="en-US" dirty="0" smtClean="0"/>
              <a:t>Use PMD 4 and 7 iteratively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</a:t>
            </a:r>
            <a:r>
              <a:rPr lang="en-US" dirty="0" smtClean="0"/>
              <a:t>Algorithm: General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P. Liebing, IUP Bremen, SQWG PM4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4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D290470-A8C6-2246-BF8B-8C1E6D1A0165}" type="slidenum">
              <a:rPr lang="en-US" smtClean="0"/>
              <a:t>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7490" y="926633"/>
            <a:ext cx="8448558" cy="502304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Retrieve </a:t>
            </a:r>
            <a:r>
              <a:rPr lang="en-US" dirty="0" err="1" smtClean="0"/>
              <a:t>q,u</a:t>
            </a:r>
            <a:r>
              <a:rPr lang="en-US" dirty="0" smtClean="0"/>
              <a:t> from RTM LUT, calculate RTM polarization </a:t>
            </a:r>
            <a:r>
              <a:rPr lang="en-US" dirty="0" smtClean="0"/>
              <a:t>angle</a:t>
            </a:r>
          </a:p>
          <a:p>
            <a:pPr lvl="1"/>
            <a:r>
              <a:rPr lang="en-US" dirty="0" smtClean="0"/>
              <a:t>LUTs in form of SCIATRAN data (ASCII) f(month,</a:t>
            </a:r>
            <a:r>
              <a:rPr lang="en-US" dirty="0"/>
              <a:t> </a:t>
            </a:r>
            <a:r>
              <a:rPr lang="en-US" dirty="0" smtClean="0"/>
              <a:t>RO #)</a:t>
            </a:r>
          </a:p>
          <a:p>
            <a:pPr lvl="1"/>
            <a:r>
              <a:rPr lang="en-US" dirty="0" smtClean="0"/>
              <a:t>Interpolation between geometrical points necessary</a:t>
            </a:r>
          </a:p>
          <a:p>
            <a:pPr lvl="1"/>
            <a:r>
              <a:rPr lang="en-US" dirty="0" smtClean="0"/>
              <a:t>NOTE: Optimized for IT=0.25s, larger no problem, smaller?</a:t>
            </a:r>
          </a:p>
          <a:p>
            <a:pPr lvl="1"/>
            <a:r>
              <a:rPr lang="en-US" dirty="0" smtClean="0"/>
              <a:t>Might require change of loops over ITs!</a:t>
            </a:r>
            <a:endParaRPr lang="en-US" dirty="0" smtClean="0"/>
          </a:p>
          <a:p>
            <a:r>
              <a:rPr lang="en-US" dirty="0" smtClean="0"/>
              <a:t>Compute polarization </a:t>
            </a:r>
            <a:r>
              <a:rPr lang="en-US" dirty="0" smtClean="0"/>
              <a:t>sensitivity</a:t>
            </a:r>
          </a:p>
          <a:p>
            <a:pPr lvl="1"/>
            <a:r>
              <a:rPr lang="en-US" dirty="0" smtClean="0"/>
              <a:t>TN</a:t>
            </a:r>
          </a:p>
          <a:p>
            <a:r>
              <a:rPr lang="en-US" dirty="0" smtClean="0"/>
              <a:t>If </a:t>
            </a:r>
            <a:r>
              <a:rPr lang="en-US" dirty="0"/>
              <a:t>glint: use RTM value </a:t>
            </a:r>
            <a:r>
              <a:rPr lang="en-US" dirty="0" smtClean="0"/>
              <a:t>for u directly</a:t>
            </a:r>
          </a:p>
          <a:p>
            <a:pPr lvl="1"/>
            <a:r>
              <a:rPr lang="en-US" dirty="0" smtClean="0"/>
              <a:t>Use PMD4/7 to detect glint (TN)</a:t>
            </a:r>
            <a:endParaRPr lang="en-US" dirty="0" smtClean="0"/>
          </a:p>
          <a:p>
            <a:r>
              <a:rPr lang="en-US" dirty="0" smtClean="0"/>
              <a:t>Else if sensitivity≥0.2: </a:t>
            </a:r>
            <a:r>
              <a:rPr lang="en-US" dirty="0"/>
              <a:t>Apply polarization angle </a:t>
            </a:r>
            <a:r>
              <a:rPr lang="en-US" dirty="0" smtClean="0"/>
              <a:t>algorithm</a:t>
            </a:r>
          </a:p>
          <a:p>
            <a:pPr lvl="1"/>
            <a:r>
              <a:rPr lang="en-US" dirty="0" smtClean="0"/>
              <a:t>TN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</a:t>
            </a:r>
            <a:r>
              <a:rPr lang="en-US" dirty="0"/>
              <a:t>Algorithm: Other PMDs, Nadir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P. Liebing, IUP Bremen, SQWG PM4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08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D290470-A8C6-2246-BF8B-8C1E6D1A0165}" type="slidenum">
              <a:rPr lang="en-US" smtClean="0"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7490" y="926633"/>
            <a:ext cx="8448558" cy="4928975"/>
          </a:xfrm>
        </p:spPr>
        <p:txBody>
          <a:bodyPr>
            <a:normAutofit/>
          </a:bodyPr>
          <a:lstStyle/>
          <a:p>
            <a:r>
              <a:rPr lang="en-US" dirty="0" smtClean="0"/>
              <a:t>Else</a:t>
            </a:r>
            <a:r>
              <a:rPr lang="en-US" dirty="0"/>
              <a:t>: use u(R) </a:t>
            </a:r>
            <a:r>
              <a:rPr lang="en-US" dirty="0" smtClean="0"/>
              <a:t>model:</a:t>
            </a:r>
            <a:endParaRPr lang="en-US" dirty="0" smtClean="0"/>
          </a:p>
          <a:p>
            <a:r>
              <a:rPr lang="en-US" dirty="0" smtClean="0"/>
              <a:t>Use u(</a:t>
            </a:r>
            <a:r>
              <a:rPr lang="en-US" dirty="0" smtClean="0"/>
              <a:t>R) </a:t>
            </a:r>
            <a:r>
              <a:rPr lang="en-US" dirty="0" smtClean="0"/>
              <a:t>and calibrated </a:t>
            </a:r>
            <a:r>
              <a:rPr lang="en-US" dirty="0" smtClean="0"/>
              <a:t>reflectance</a:t>
            </a:r>
          </a:p>
          <a:p>
            <a:pPr lvl="1"/>
            <a:r>
              <a:rPr lang="en-US" dirty="0" smtClean="0"/>
              <a:t>Reflectance as average around fixed wavelengths (TN)</a:t>
            </a:r>
            <a:endParaRPr lang="en-US" dirty="0"/>
          </a:p>
          <a:p>
            <a:r>
              <a:rPr lang="en-US" dirty="0" smtClean="0">
                <a:solidFill>
                  <a:srgbClr val="800000"/>
                </a:solidFill>
              </a:rPr>
              <a:t>Apply </a:t>
            </a:r>
            <a:r>
              <a:rPr lang="en-US" dirty="0" smtClean="0">
                <a:solidFill>
                  <a:srgbClr val="800000"/>
                </a:solidFill>
              </a:rPr>
              <a:t>(possibly </a:t>
            </a:r>
            <a:r>
              <a:rPr lang="en-US" dirty="0" err="1" smtClean="0">
                <a:solidFill>
                  <a:srgbClr val="800000"/>
                </a:solidFill>
              </a:rPr>
              <a:t>cos</a:t>
            </a:r>
            <a:r>
              <a:rPr lang="en-US" dirty="0" smtClean="0">
                <a:solidFill>
                  <a:srgbClr val="800000"/>
                </a:solidFill>
              </a:rPr>
              <a:t>(</a:t>
            </a:r>
            <a:r>
              <a:rPr lang="en-US" dirty="0" smtClean="0">
                <a:solidFill>
                  <a:srgbClr val="800000"/>
                </a:solidFill>
                <a:latin typeface="Symbol" charset="2"/>
                <a:cs typeface="Symbol" charset="2"/>
              </a:rPr>
              <a:t>q</a:t>
            </a:r>
            <a:r>
              <a:rPr lang="en-US" dirty="0" smtClean="0">
                <a:solidFill>
                  <a:srgbClr val="800000"/>
                </a:solidFill>
              </a:rPr>
              <a:t>) dependent) </a:t>
            </a:r>
            <a:r>
              <a:rPr lang="en-US" dirty="0" smtClean="0">
                <a:solidFill>
                  <a:srgbClr val="800000"/>
                </a:solidFill>
              </a:rPr>
              <a:t>parameterization u(R)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TN, data as LUT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Several options, not yet clear which method/data are going to be used</a:t>
            </a:r>
            <a:endParaRPr lang="en-US" dirty="0" smtClean="0">
              <a:solidFill>
                <a:srgbClr val="800000"/>
              </a:solidFill>
            </a:endParaRPr>
          </a:p>
          <a:p>
            <a:r>
              <a:rPr lang="en-US" dirty="0" smtClean="0"/>
              <a:t>Derive </a:t>
            </a:r>
            <a:r>
              <a:rPr lang="en-US" dirty="0"/>
              <a:t>q with </a:t>
            </a:r>
            <a:r>
              <a:rPr lang="en-US" dirty="0" smtClean="0"/>
              <a:t>u(R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</a:t>
            </a:r>
            <a:r>
              <a:rPr lang="en-US" dirty="0"/>
              <a:t>Algorithm: Other PMDs, Nadir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P. Liebing, IUP Bremen, SQWG PM4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9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D290470-A8C6-2246-BF8B-8C1E6D1A0165}" type="slidenum">
              <a:rPr lang="en-US" smtClean="0"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561" y="950150"/>
            <a:ext cx="8354487" cy="49407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</a:t>
            </a:r>
            <a:r>
              <a:rPr lang="en-US" dirty="0" smtClean="0"/>
              <a:t>(R) </a:t>
            </a:r>
            <a:r>
              <a:rPr lang="en-US" dirty="0" smtClean="0"/>
              <a:t>model everywhere:</a:t>
            </a:r>
            <a:endParaRPr lang="en-US" dirty="0" smtClean="0"/>
          </a:p>
          <a:p>
            <a:r>
              <a:rPr lang="en-US" dirty="0"/>
              <a:t>Use u(RTM) and calibrated </a:t>
            </a:r>
            <a:r>
              <a:rPr lang="en-US" dirty="0" smtClean="0"/>
              <a:t>reflectance</a:t>
            </a:r>
          </a:p>
          <a:p>
            <a:pPr lvl="1"/>
            <a:r>
              <a:rPr lang="en-US" dirty="0"/>
              <a:t>LUTs in form of SCIATRAN data (ASCII) f(month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err="1" smtClean="0"/>
              <a:t>lat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Interpolation between geometrical points </a:t>
            </a:r>
            <a:r>
              <a:rPr lang="en-US" dirty="0" smtClean="0"/>
              <a:t>(TH, SZA, AZ) necessary</a:t>
            </a:r>
          </a:p>
          <a:p>
            <a:pPr lvl="1"/>
            <a:r>
              <a:rPr lang="en-US" dirty="0"/>
              <a:t>Reflectance as average around fixed </a:t>
            </a:r>
            <a:r>
              <a:rPr lang="en-US" dirty="0" smtClean="0"/>
              <a:t>wavelengths (TN)</a:t>
            </a:r>
          </a:p>
          <a:p>
            <a:r>
              <a:rPr lang="en-US" dirty="0" smtClean="0"/>
              <a:t>u(R)</a:t>
            </a:r>
            <a:r>
              <a:rPr lang="en-US" dirty="0" smtClean="0"/>
              <a:t> </a:t>
            </a:r>
            <a:r>
              <a:rPr lang="en-US" dirty="0" err="1" smtClean="0"/>
              <a:t>parametrization</a:t>
            </a:r>
            <a:r>
              <a:rPr lang="en-US" dirty="0" smtClean="0"/>
              <a:t> (</a:t>
            </a:r>
            <a:r>
              <a:rPr lang="en-US" dirty="0" err="1" smtClean="0"/>
              <a:t>cos</a:t>
            </a:r>
            <a:r>
              <a:rPr lang="en-US" dirty="0"/>
              <a:t>(</a:t>
            </a:r>
            <a:r>
              <a:rPr lang="en-US" dirty="0">
                <a:latin typeface="Symbol" charset="2"/>
                <a:cs typeface="Symbol" charset="2"/>
              </a:rPr>
              <a:t>q</a:t>
            </a:r>
            <a:r>
              <a:rPr lang="en-US" dirty="0" smtClean="0"/>
              <a:t>), TH, </a:t>
            </a:r>
            <a:r>
              <a:rPr lang="en-US" dirty="0" smtClean="0"/>
              <a:t>R) </a:t>
            </a:r>
          </a:p>
          <a:p>
            <a:pPr lvl="1"/>
            <a:r>
              <a:rPr lang="en-US" dirty="0" smtClean="0"/>
              <a:t>LUTs as ASCII, some fudging of geometry and reflectance necessary (limits)</a:t>
            </a:r>
            <a:endParaRPr lang="en-US" dirty="0" smtClean="0"/>
          </a:p>
          <a:p>
            <a:r>
              <a:rPr lang="en-US" dirty="0" smtClean="0"/>
              <a:t>Derive </a:t>
            </a:r>
            <a:r>
              <a:rPr lang="en-US" dirty="0" smtClean="0"/>
              <a:t>q with u(R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TN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</a:t>
            </a:r>
            <a:r>
              <a:rPr lang="en-US" dirty="0" smtClean="0"/>
              <a:t>Algorithm</a:t>
            </a:r>
            <a:r>
              <a:rPr lang="en-US" dirty="0"/>
              <a:t>: Other </a:t>
            </a:r>
            <a:r>
              <a:rPr lang="en-US" dirty="0" smtClean="0"/>
              <a:t>PMDs, Limb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P. Liebing, IUP Bremen, SQWG PM4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74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D290470-A8C6-2246-BF8B-8C1E6D1A0165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561" y="950150"/>
            <a:ext cx="8354487" cy="49407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Algorithm </a:t>
            </a:r>
            <a:r>
              <a:rPr lang="en-US" dirty="0" smtClean="0"/>
              <a:t>should be </a:t>
            </a:r>
            <a:r>
              <a:rPr lang="en-US" dirty="0" smtClean="0"/>
              <a:t>applied iteratively using polarization corrected reflectance (?)</a:t>
            </a:r>
            <a:endParaRPr lang="en-US" dirty="0" smtClean="0"/>
          </a:p>
          <a:p>
            <a:r>
              <a:rPr lang="en-US" dirty="0" smtClean="0"/>
              <a:t>Option: Use effective MMEs from in-flight fits rather than V9 key data</a:t>
            </a:r>
          </a:p>
          <a:p>
            <a:r>
              <a:rPr lang="en-US" dirty="0" smtClean="0"/>
              <a:t>Above TH=Z</a:t>
            </a:r>
            <a:r>
              <a:rPr lang="en-US" baseline="-25000" dirty="0" smtClean="0"/>
              <a:t>1</a:t>
            </a:r>
            <a:r>
              <a:rPr lang="en-US" dirty="0" smtClean="0"/>
              <a:t>: Use q(R), u(R) </a:t>
            </a:r>
            <a:r>
              <a:rPr lang="en-US" dirty="0" smtClean="0"/>
              <a:t>directly(</a:t>
            </a:r>
            <a:r>
              <a:rPr lang="en-US" dirty="0" smtClean="0"/>
              <a:t>at least PMD 5)</a:t>
            </a:r>
          </a:p>
          <a:p>
            <a:r>
              <a:rPr lang="en-US" dirty="0" smtClean="0"/>
              <a:t>Above TH=Z</a:t>
            </a:r>
            <a:r>
              <a:rPr lang="en-US" baseline="-25000" dirty="0" smtClean="0"/>
              <a:t>2</a:t>
            </a:r>
            <a:r>
              <a:rPr lang="en-US" dirty="0" smtClean="0"/>
              <a:t>: use last values (even and odd TH steps separately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TH limits </a:t>
            </a:r>
            <a:r>
              <a:rPr lang="en-US" dirty="0" err="1" smtClean="0">
                <a:solidFill>
                  <a:srgbClr val="800000"/>
                </a:solidFill>
              </a:rPr>
              <a:t>tbd</a:t>
            </a:r>
            <a:endParaRPr lang="en-US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Further option: TH dependent correction to </a:t>
            </a:r>
            <a:r>
              <a:rPr lang="en-US" dirty="0" err="1" smtClean="0">
                <a:solidFill>
                  <a:srgbClr val="800000"/>
                </a:solidFill>
              </a:rPr>
              <a:t>unpolarized</a:t>
            </a:r>
            <a:r>
              <a:rPr lang="en-US" dirty="0" smtClean="0">
                <a:solidFill>
                  <a:srgbClr val="800000"/>
                </a:solidFill>
              </a:rPr>
              <a:t> scale factor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Data as ASCII</a:t>
            </a:r>
            <a:endParaRPr lang="en-US" dirty="0" smtClean="0">
              <a:solidFill>
                <a:srgbClr val="8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</a:t>
            </a:r>
            <a:r>
              <a:rPr lang="en-US" dirty="0" smtClean="0"/>
              <a:t>Algorithm</a:t>
            </a:r>
            <a:r>
              <a:rPr lang="en-US" dirty="0"/>
              <a:t>: Other </a:t>
            </a:r>
            <a:r>
              <a:rPr lang="en-US" dirty="0" smtClean="0"/>
              <a:t>PMDs, Limb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P. Liebing, IUP Bremen, SQWG PM4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13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D290470-A8C6-2246-BF8B-8C1E6D1A0165}" type="slidenum">
              <a:rPr lang="en-US" smtClean="0"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917143"/>
            <a:ext cx="8232648" cy="495022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 principle as before</a:t>
            </a:r>
          </a:p>
          <a:p>
            <a:r>
              <a:rPr lang="en-US" dirty="0" smtClean="0"/>
              <a:t>Improve nadir UV </a:t>
            </a:r>
            <a:r>
              <a:rPr lang="en-US" dirty="0" err="1" smtClean="0"/>
              <a:t>parametrization</a:t>
            </a:r>
            <a:r>
              <a:rPr lang="en-US" dirty="0" smtClean="0"/>
              <a:t> (between ~300 and 370 nm)</a:t>
            </a:r>
          </a:p>
          <a:p>
            <a:pPr lvl="1"/>
            <a:r>
              <a:rPr lang="en-US" dirty="0" smtClean="0"/>
              <a:t>Use new GOME approach, i.e., parameters as f(O3 column and effective albedo)</a:t>
            </a:r>
          </a:p>
          <a:p>
            <a:pPr lvl="1"/>
            <a:r>
              <a:rPr lang="en-US" dirty="0" smtClean="0"/>
              <a:t>Needs O3 columns from previous L2</a:t>
            </a:r>
          </a:p>
          <a:p>
            <a:pPr lvl="1"/>
            <a:r>
              <a:rPr lang="en-US" dirty="0" smtClean="0"/>
              <a:t>RTM for albedo?</a:t>
            </a:r>
          </a:p>
          <a:p>
            <a:r>
              <a:rPr lang="en-US" dirty="0" smtClean="0"/>
              <a:t>UV correction for limb:</a:t>
            </a:r>
            <a:endParaRPr lang="en-US" dirty="0" smtClean="0"/>
          </a:p>
          <a:p>
            <a:pPr lvl="1"/>
            <a:r>
              <a:rPr lang="en-US" dirty="0" smtClean="0"/>
              <a:t>Proposed algorithm in TN by Stefan</a:t>
            </a:r>
          </a:p>
          <a:p>
            <a:pPr lvl="1"/>
            <a:r>
              <a:rPr lang="en-US" dirty="0" smtClean="0"/>
              <a:t>Uses q(R),u(R) relationship – needs calibrated R for each pixel &gt;= 260 nm</a:t>
            </a:r>
          </a:p>
          <a:p>
            <a:pPr lvl="1"/>
            <a:r>
              <a:rPr lang="en-US" dirty="0" smtClean="0"/>
              <a:t>Iterative approach (pol. </a:t>
            </a:r>
            <a:r>
              <a:rPr lang="en-US" dirty="0"/>
              <a:t>c</a:t>
            </a:r>
            <a:r>
              <a:rPr lang="en-US" dirty="0" smtClean="0"/>
              <a:t>orr.)</a:t>
            </a:r>
          </a:p>
          <a:p>
            <a:pPr lvl="1"/>
            <a:r>
              <a:rPr lang="en-US" dirty="0" smtClean="0"/>
              <a:t>Possibly use q(370nm), u(370nm) from LUT rather than PMD 1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Polarization Correction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P. Liebing, IUP Bremen, SQWG PM4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007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7D290470-A8C6-2246-BF8B-8C1E6D1A0165}" type="slidenum">
              <a:rPr lang="en-US" smtClean="0"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7" y="858353"/>
            <a:ext cx="8312343" cy="51618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Describe/document </a:t>
            </a:r>
            <a:r>
              <a:rPr lang="en-US" dirty="0" smtClean="0"/>
              <a:t>algorithm: started</a:t>
            </a:r>
            <a:endParaRPr lang="en-US" dirty="0" smtClean="0"/>
          </a:p>
          <a:p>
            <a:r>
              <a:rPr lang="en-US" dirty="0" smtClean="0"/>
              <a:t>Provide IB scale factor f(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dirty="0" err="1" smtClean="0"/>
              <a:t>,t</a:t>
            </a:r>
            <a:r>
              <a:rPr lang="en-US" dirty="0" smtClean="0"/>
              <a:t>): needs to be redone for V9.02</a:t>
            </a:r>
            <a:endParaRPr lang="en-US" dirty="0" smtClean="0"/>
          </a:p>
          <a:p>
            <a:r>
              <a:rPr lang="en-US" dirty="0" smtClean="0">
                <a:solidFill>
                  <a:srgbClr val="800000"/>
                </a:solidFill>
              </a:rPr>
              <a:t>Optimize </a:t>
            </a:r>
            <a:r>
              <a:rPr lang="en-US" dirty="0" smtClean="0">
                <a:solidFill>
                  <a:srgbClr val="800000"/>
                </a:solidFill>
              </a:rPr>
              <a:t>Z</a:t>
            </a:r>
            <a:r>
              <a:rPr lang="en-US" baseline="-25000" dirty="0" smtClean="0">
                <a:solidFill>
                  <a:srgbClr val="800000"/>
                </a:solidFill>
              </a:rPr>
              <a:t>1</a:t>
            </a:r>
            <a:r>
              <a:rPr lang="en-US" dirty="0" smtClean="0">
                <a:solidFill>
                  <a:srgbClr val="800000"/>
                </a:solidFill>
              </a:rPr>
              <a:t>, </a:t>
            </a:r>
            <a:r>
              <a:rPr lang="en-US" dirty="0" smtClean="0">
                <a:solidFill>
                  <a:srgbClr val="800000"/>
                </a:solidFill>
              </a:rPr>
              <a:t>Z</a:t>
            </a:r>
            <a:r>
              <a:rPr lang="en-US" baseline="-25000" dirty="0" smtClean="0">
                <a:solidFill>
                  <a:srgbClr val="800000"/>
                </a:solidFill>
              </a:rPr>
              <a:t>2</a:t>
            </a:r>
            <a:r>
              <a:rPr lang="en-US" dirty="0" smtClean="0">
                <a:solidFill>
                  <a:srgbClr val="800000"/>
                </a:solidFill>
              </a:rPr>
              <a:t>, TH corr.</a:t>
            </a:r>
            <a:endParaRPr lang="en-US" baseline="-25000" dirty="0" smtClean="0">
              <a:solidFill>
                <a:srgbClr val="800000"/>
              </a:solidFill>
            </a:endParaRPr>
          </a:p>
          <a:p>
            <a:r>
              <a:rPr lang="en-US" dirty="0" smtClean="0"/>
              <a:t>Provide SCIATRAN data for </a:t>
            </a:r>
            <a:r>
              <a:rPr lang="en-US" dirty="0" smtClean="0"/>
              <a:t>LUTs: can be delivered w/format description</a:t>
            </a:r>
            <a:endParaRPr lang="en-US" dirty="0" smtClean="0"/>
          </a:p>
          <a:p>
            <a:pPr lvl="1"/>
            <a:r>
              <a:rPr lang="en-US" dirty="0" smtClean="0"/>
              <a:t>At least 2 different ones</a:t>
            </a:r>
          </a:p>
          <a:p>
            <a:pPr marL="1108710" lvl="2" indent="-514350">
              <a:buFont typeface="+mj-lt"/>
              <a:buAutoNum type="arabicPeriod"/>
            </a:pPr>
            <a:r>
              <a:rPr lang="en-US" dirty="0"/>
              <a:t>Rayleigh (over land)</a:t>
            </a:r>
          </a:p>
          <a:p>
            <a:pPr marL="1108710" lvl="2" indent="-514350">
              <a:buFont typeface="+mj-lt"/>
              <a:buAutoNum type="arabicPeriod"/>
            </a:pPr>
            <a:r>
              <a:rPr lang="en-US" dirty="0"/>
              <a:t>BRDF (v=7m/s, over ocean</a:t>
            </a:r>
            <a:r>
              <a:rPr lang="en-US" dirty="0" smtClean="0"/>
              <a:t>)</a:t>
            </a:r>
          </a:p>
          <a:p>
            <a:pPr marL="1108710" lvl="2" indent="-514350">
              <a:buFont typeface="+mj-lt"/>
              <a:buAutoNum type="arabicPeriod"/>
            </a:pPr>
            <a:r>
              <a:rPr lang="en-US" dirty="0" smtClean="0"/>
              <a:t>(?) Thick ice cloud as lower limit</a:t>
            </a:r>
            <a:endParaRPr lang="en-US" dirty="0" smtClean="0"/>
          </a:p>
          <a:p>
            <a:r>
              <a:rPr lang="en-US" dirty="0" smtClean="0"/>
              <a:t>Provide slopes for u(R) as tables or </a:t>
            </a:r>
            <a:r>
              <a:rPr lang="en-US" dirty="0" smtClean="0"/>
              <a:t>parameterization: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Nadir: needs to be decided/done</a:t>
            </a:r>
          </a:p>
          <a:p>
            <a:pPr lvl="1"/>
            <a:r>
              <a:rPr lang="en-US" dirty="0" smtClean="0"/>
              <a:t>Limb: ready, only needs reformatting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to do (IUP)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P. Liebing, IUP Bremen, SQWG PM4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83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17614</TotalTime>
  <Words>1860</Words>
  <Application>Microsoft Macintosh PowerPoint</Application>
  <PresentationFormat>On-screen Show (4:3)</PresentationFormat>
  <Paragraphs>264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Median</vt:lpstr>
      <vt:lpstr>Equation</vt:lpstr>
      <vt:lpstr>New PoLArization ALgorithm</vt:lpstr>
      <vt:lpstr>Outline</vt:lpstr>
      <vt:lpstr>New Algorithm: General</vt:lpstr>
      <vt:lpstr>New Algorithm: Other PMDs, Nadir</vt:lpstr>
      <vt:lpstr>New Algorithm: Other PMDs, Nadir</vt:lpstr>
      <vt:lpstr>New Algorithm: Other PMDs, Limb</vt:lpstr>
      <vt:lpstr>New Algorithm: Other PMDs, Limb</vt:lpstr>
      <vt:lpstr>Polarization Correction</vt:lpstr>
      <vt:lpstr>Things to do (IUP)</vt:lpstr>
      <vt:lpstr>Things to do (DLR)</vt:lpstr>
      <vt:lpstr>Things to Discuss</vt:lpstr>
      <vt:lpstr>Things to Discuss</vt:lpstr>
      <vt:lpstr>PMD 1 Effective MMEs vs. V9.02, Limb</vt:lpstr>
      <vt:lpstr>PMD 2 Effective MMEs vs. V9.02, Limb</vt:lpstr>
      <vt:lpstr>PMD 3 Effective MMEs vs. V9.02, Limb</vt:lpstr>
      <vt:lpstr>PMD 4 Effective MMEs vs. V9.02, Limb</vt:lpstr>
      <vt:lpstr>PMD 5 Effective MMEs vs. V9.02, Limb</vt:lpstr>
      <vt:lpstr>PMD 7 Effective MMEs vs. V9.02, Limb</vt:lpstr>
      <vt:lpstr>350/370 Effective MMEs vs. V9.02, Limb</vt:lpstr>
      <vt:lpstr>V9.02 Degradation Correction</vt:lpstr>
      <vt:lpstr>SMR In-Band Signal </vt:lpstr>
      <vt:lpstr>V8 Memory Effect?</vt:lpstr>
      <vt:lpstr>Backup</vt:lpstr>
      <vt:lpstr>Motivation For New Algorithm</vt:lpstr>
      <vt:lpstr>Current Polarization Algorithm</vt:lpstr>
      <vt:lpstr>New Polarization Algorithm</vt:lpstr>
      <vt:lpstr>Alternative for Limb and Insensitive Nadir Regions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Liebing</dc:creator>
  <cp:lastModifiedBy>Patricia Liebing</cp:lastModifiedBy>
  <cp:revision>411</cp:revision>
  <dcterms:created xsi:type="dcterms:W3CDTF">2011-05-06T14:13:58Z</dcterms:created>
  <dcterms:modified xsi:type="dcterms:W3CDTF">2015-09-21T18:18:29Z</dcterms:modified>
</cp:coreProperties>
</file>