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53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356" r:id="rId4"/>
    <p:sldId id="384" r:id="rId5"/>
    <p:sldId id="357" r:id="rId6"/>
    <p:sldId id="438" r:id="rId7"/>
    <p:sldId id="439" r:id="rId8"/>
    <p:sldId id="442" r:id="rId9"/>
    <p:sldId id="408" r:id="rId10"/>
    <p:sldId id="443" r:id="rId11"/>
    <p:sldId id="444" r:id="rId12"/>
    <p:sldId id="445" r:id="rId13"/>
    <p:sldId id="446" r:id="rId14"/>
    <p:sldId id="447" r:id="rId15"/>
    <p:sldId id="448" r:id="rId16"/>
    <p:sldId id="449" r:id="rId17"/>
    <p:sldId id="450" r:id="rId18"/>
    <p:sldId id="451" r:id="rId19"/>
    <p:sldId id="454" r:id="rId20"/>
    <p:sldId id="455" r:id="rId21"/>
    <p:sldId id="456" r:id="rId22"/>
    <p:sldId id="457" r:id="rId23"/>
    <p:sldId id="458" r:id="rId24"/>
    <p:sldId id="459" r:id="rId25"/>
    <p:sldId id="460" r:id="rId26"/>
    <p:sldId id="461" r:id="rId27"/>
    <p:sldId id="462" r:id="rId28"/>
    <p:sldId id="463" r:id="rId29"/>
    <p:sldId id="464" r:id="rId30"/>
    <p:sldId id="416" r:id="rId31"/>
    <p:sldId id="465" r:id="rId32"/>
    <p:sldId id="466" r:id="rId33"/>
    <p:sldId id="467" r:id="rId34"/>
    <p:sldId id="46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500C"/>
    <a:srgbClr val="00FFFF"/>
    <a:srgbClr val="FF00FF"/>
    <a:srgbClr val="B8B8B8"/>
    <a:srgbClr val="D2D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56" autoAdjust="0"/>
    <p:restoredTop sz="94660"/>
  </p:normalViewPr>
  <p:slideViewPr>
    <p:cSldViewPr snapToGrid="0" snapToObjects="1">
      <p:cViewPr>
        <p:scale>
          <a:sx n="99" d="100"/>
          <a:sy n="99" d="100"/>
        </p:scale>
        <p:origin x="-85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B443B-2855-E146-903E-33A78090C908}" type="datetime1">
              <a:rPr lang="en-US" smtClean="0"/>
              <a:t>9/21/15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A5C39-749E-D94A-8CF7-F75D487C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658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DB833-F41C-8644-935E-3DB73681278B}" type="datetime1">
              <a:rPr lang="en-US" smtClean="0"/>
              <a:t>9/21/15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F88A7-1084-9D4A-A12C-6F6DAD791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401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P. Liebing, IUP Bremen, Atmospheric Limb Conference, Gothenburg 2015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0470-A8C6-2246-BF8B-8C1E6D1A01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D290470-A8C6-2246-BF8B-8C1E6D1A016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D290470-A8C6-2246-BF8B-8C1E6D1A016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2441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0" name="Title Placeholder 21"/>
          <p:cNvSpPr>
            <a:spLocks noGrp="1"/>
          </p:cNvSpPr>
          <p:nvPr>
            <p:ph type="title"/>
          </p:nvPr>
        </p:nvSpPr>
        <p:spPr>
          <a:xfrm>
            <a:off x="0" y="10792"/>
            <a:ext cx="9144000" cy="702733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66137" y="6330430"/>
            <a:ext cx="3844812" cy="31953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D290470-A8C6-2246-BF8B-8C1E6D1A016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37590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37590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D290470-A8C6-2246-BF8B-8C1E6D1A0165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78466" y="6330430"/>
            <a:ext cx="3832483" cy="31953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192799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192799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D290470-A8C6-2246-BF8B-8C1E6D1A016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99292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99292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19" name="Title Placeholder 2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37265"/>
          </a:xfrm>
          <a:prstGeom prst="rect">
            <a:avLst/>
          </a:prstGeom>
          <a:solidFill>
            <a:srgbClr val="FF6600"/>
          </a:solidFill>
        </p:spPr>
        <p:txBody>
          <a:bodyPr vert="horz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178466" y="6330430"/>
            <a:ext cx="3832483" cy="31953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D290470-A8C6-2246-BF8B-8C1E6D1A016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055806" y="6330430"/>
            <a:ext cx="3955143" cy="31953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D290470-A8C6-2246-BF8B-8C1E6D1A01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377655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353465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Title Placeholder 2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37265"/>
          </a:xfrm>
          <a:prstGeom prst="rect">
            <a:avLst/>
          </a:prstGeom>
          <a:solidFill>
            <a:srgbClr val="FF6600"/>
          </a:solidFill>
        </p:spPr>
        <p:txBody>
          <a:bodyPr vert="horz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055806" y="6330430"/>
            <a:ext cx="3955143" cy="31953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7283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83809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0" y="4923143"/>
            <a:ext cx="127847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932481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950575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white">
          <a:xfrm>
            <a:off x="127847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478205"/>
            <a:ext cx="2667000" cy="365125"/>
          </a:xfrm>
          <a:prstGeom prst="rect">
            <a:avLst/>
          </a:prstGeom>
        </p:spPr>
        <p:txBody>
          <a:bodyPr rtlCol="0"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15240" y="4955158"/>
            <a:ext cx="126323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D290470-A8C6-2246-BF8B-8C1E6D1A016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199" y="6465916"/>
            <a:ext cx="5173133" cy="365125"/>
          </a:xfrm>
        </p:spPr>
        <p:txBody>
          <a:bodyPr rtlCol="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79054" y="-1"/>
            <a:ext cx="7764946" cy="4923144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2212" y="6044442"/>
            <a:ext cx="9131787" cy="793716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37265"/>
          </a:xfrm>
          <a:prstGeom prst="rect">
            <a:avLst/>
          </a:prstGeom>
          <a:solidFill>
            <a:srgbClr val="FF6600"/>
          </a:solidFill>
        </p:spPr>
        <p:txBody>
          <a:bodyPr vert="horz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25597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78465" y="6330430"/>
            <a:ext cx="3832483" cy="31953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1749" y="6351596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6330430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D290470-A8C6-2246-BF8B-8C1E6D1A016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Grafik 11" descr="ub150.g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852" y="6311165"/>
            <a:ext cx="1837258" cy="31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9" descr="iup150.gi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182" y="6139328"/>
            <a:ext cx="664104" cy="64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0" descr="scia150.gi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5981" y="6171967"/>
            <a:ext cx="920750" cy="58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14" descr="SQWG_Logo_reduced.gif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195" y="6105313"/>
            <a:ext cx="910514" cy="63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oleObject" Target="../embeddings/oleObject2.bin"/><Relationship Id="rId5" Type="http://schemas.openxmlformats.org/officeDocument/2006/relationships/image" Target="../media/image2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oleObject" Target="../embeddings/oleObject3.bin"/><Relationship Id="rId5" Type="http://schemas.openxmlformats.org/officeDocument/2006/relationships/image" Target="../media/image2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oleObject" Target="../embeddings/oleObject4.bin"/><Relationship Id="rId5" Type="http://schemas.openxmlformats.org/officeDocument/2006/relationships/image" Target="../media/image2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oleObject" Target="../embeddings/oleObject5.bin"/><Relationship Id="rId5" Type="http://schemas.openxmlformats.org/officeDocument/2006/relationships/image" Target="../media/image2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oleObject" Target="../embeddings/oleObject6.bin"/><Relationship Id="rId5" Type="http://schemas.openxmlformats.org/officeDocument/2006/relationships/image" Target="../media/image2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oleObject" Target="../embeddings/oleObject7.bin"/><Relationship Id="rId5" Type="http://schemas.openxmlformats.org/officeDocument/2006/relationships/image" Target="../media/image29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oleObject" Target="../embeddings/oleObject8.bin"/><Relationship Id="rId5" Type="http://schemas.openxmlformats.org/officeDocument/2006/relationships/image" Target="../media/image29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  <a:lumOff val="15000"/>
                <a:alpha val="73000"/>
              </a:schemeClr>
            </a:gs>
            <a:gs pos="100000">
              <a:srgbClr val="FFFFFF">
                <a:alpha val="73000"/>
              </a:srgbClr>
            </a:gs>
            <a:gs pos="50000">
              <a:schemeClr val="bg1">
                <a:lumMod val="85000"/>
                <a:lumOff val="15000"/>
                <a:alpha val="73000"/>
              </a:schemeClr>
            </a:gs>
          </a:gsLst>
          <a:lin ang="60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164" y="147421"/>
            <a:ext cx="6850078" cy="1971293"/>
          </a:xfrm>
          <a:noFill/>
          <a:ln>
            <a:noFill/>
          </a:ln>
          <a:effectLst>
            <a:outerShdw blurRad="69850" dist="30000" dir="5400000" rotWithShape="0">
              <a:srgbClr val="000000">
                <a:alpha val="63000"/>
              </a:srgb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en-US" dirty="0" smtClean="0"/>
              <a:t>A NEW Algorithm for LIMB Cloud detection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9984" y="6050037"/>
            <a:ext cx="6728655" cy="685800"/>
          </a:xfrm>
          <a:solidFill>
            <a:schemeClr val="accent1">
              <a:lumMod val="75000"/>
              <a:alpha val="97000"/>
            </a:schemeClr>
          </a:solidFill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sz="2000" dirty="0" smtClean="0"/>
              <a:t>P. Liebing, A. </a:t>
            </a:r>
            <a:r>
              <a:rPr lang="en-US" sz="2000" dirty="0" err="1" smtClean="0"/>
              <a:t>Rozanov</a:t>
            </a:r>
            <a:r>
              <a:rPr lang="en-US" sz="2000" dirty="0" smtClean="0"/>
              <a:t>, F. </a:t>
            </a:r>
            <a:r>
              <a:rPr lang="en-US" sz="2000" dirty="0" err="1" smtClean="0"/>
              <a:t>Azam</a:t>
            </a:r>
            <a:r>
              <a:rPr lang="en-US" sz="2000" dirty="0" smtClean="0"/>
              <a:t>, IUP Bremen, Germany</a:t>
            </a:r>
          </a:p>
        </p:txBody>
      </p:sp>
      <p:pic>
        <p:nvPicPr>
          <p:cNvPr id="4" name="Picture 3" descr="pmd5_sig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625" y="2118714"/>
            <a:ext cx="5302833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Left-Right Arrow 4"/>
          <p:cNvSpPr/>
          <p:nvPr/>
        </p:nvSpPr>
        <p:spPr>
          <a:xfrm>
            <a:off x="4005405" y="3932708"/>
            <a:ext cx="45719" cy="158109"/>
          </a:xfrm>
          <a:prstGeom prst="left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8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Distributions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pic>
        <p:nvPicPr>
          <p:cNvPr id="7" name="Picture 6" descr="scia_cr_Aug2004_45N_15k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" y="904426"/>
            <a:ext cx="4772550" cy="32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" y="904426"/>
            <a:ext cx="4772549" cy="32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56" y="904426"/>
            <a:ext cx="4772549" cy="32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56" y="904426"/>
            <a:ext cx="4772549" cy="324000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178420" y="4058896"/>
            <a:ext cx="8832529" cy="193447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To identify clouds: </a:t>
            </a:r>
          </a:p>
          <a:p>
            <a:pPr lvl="1"/>
            <a:r>
              <a:rPr lang="en-US" dirty="0" smtClean="0"/>
              <a:t>Find position of “aerosol peak”, - 2*RMS of peak</a:t>
            </a:r>
          </a:p>
          <a:p>
            <a:pPr lvl="1"/>
            <a:r>
              <a:rPr lang="en-US" dirty="0" smtClean="0"/>
              <a:t>Then draw a line down from the peak to C</a:t>
            </a:r>
            <a:r>
              <a:rPr lang="en-US" baseline="-25000" dirty="0" smtClean="0"/>
              <a:t>750</a:t>
            </a:r>
            <a:r>
              <a:rPr lang="en-US" dirty="0" smtClean="0"/>
              <a:t>=1,C</a:t>
            </a:r>
            <a:r>
              <a:rPr lang="en-US" baseline="-25000" dirty="0" smtClean="0"/>
              <a:t>1550</a:t>
            </a:r>
            <a:r>
              <a:rPr lang="en-US" dirty="0" smtClean="0"/>
              <a:t>≈1(minimum value for aerosol from SCIATRAN)</a:t>
            </a:r>
          </a:p>
          <a:p>
            <a:r>
              <a:rPr lang="en-US" dirty="0" smtClean="0"/>
              <a:t>Fit distribution of C</a:t>
            </a:r>
            <a:r>
              <a:rPr lang="en-US" baseline="-25000" dirty="0" smtClean="0"/>
              <a:t>1550 </a:t>
            </a:r>
            <a:r>
              <a:rPr lang="en-US" dirty="0" smtClean="0"/>
              <a:t>in slices of C</a:t>
            </a:r>
            <a:r>
              <a:rPr lang="en-US" baseline="-25000" dirty="0" smtClean="0"/>
              <a:t>750 </a:t>
            </a:r>
            <a:r>
              <a:rPr lang="en-US" dirty="0" smtClean="0"/>
              <a:t>with a series of Gaussians (max. 5 peaks)</a:t>
            </a:r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880297" y="3001933"/>
            <a:ext cx="3749431" cy="104963"/>
          </a:xfrm>
          <a:prstGeom prst="rect">
            <a:avLst/>
          </a:prstGeom>
          <a:noFill/>
          <a:ln w="28575" cmpd="sng">
            <a:solidFill>
              <a:srgbClr val="E4500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433273" y="3348309"/>
            <a:ext cx="1710727" cy="923330"/>
          </a:xfrm>
          <a:prstGeom prst="rect">
            <a:avLst/>
          </a:prstGeom>
          <a:solidFill>
            <a:schemeClr val="dk1">
              <a:tint val="50000"/>
              <a:alpha val="63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Volcanic aerosol from </a:t>
            </a:r>
            <a:r>
              <a:rPr lang="en-US" dirty="0" err="1" smtClean="0"/>
              <a:t>Sarychev</a:t>
            </a:r>
            <a:r>
              <a:rPr lang="en-US" dirty="0" smtClean="0"/>
              <a:t> eruption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34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Fits to Data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pic>
        <p:nvPicPr>
          <p:cNvPr id="6" name="Picture 5" descr="fitexample_2009-08_45n_15km_cr0.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45" y="977900"/>
            <a:ext cx="7200247" cy="4888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590" y="2004616"/>
            <a:ext cx="3767753" cy="1477328"/>
          </a:xfrm>
          <a:prstGeom prst="rect">
            <a:avLst/>
          </a:prstGeom>
          <a:solidFill>
            <a:schemeClr val="accent2">
              <a:tint val="50000"/>
              <a:alpha val="64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Example for fits:</a:t>
            </a:r>
          </a:p>
          <a:p>
            <a:r>
              <a:rPr lang="en-US" dirty="0" smtClean="0"/>
              <a:t>2009-08, 45N, 15 km </a:t>
            </a:r>
          </a:p>
          <a:p>
            <a:r>
              <a:rPr lang="en-US" dirty="0" smtClean="0"/>
              <a:t>C</a:t>
            </a:r>
            <a:r>
              <a:rPr lang="en-US" baseline="-25000" dirty="0" smtClean="0"/>
              <a:t>750</a:t>
            </a:r>
            <a:r>
              <a:rPr lang="en-US" dirty="0" smtClean="0"/>
              <a:t>≈0.85</a:t>
            </a:r>
          </a:p>
          <a:p>
            <a:r>
              <a:rPr lang="en-US" dirty="0" smtClean="0"/>
              <a:t>Peaks to the left of the line are clouds</a:t>
            </a:r>
          </a:p>
          <a:p>
            <a:r>
              <a:rPr lang="en-US" dirty="0"/>
              <a:t>Peaks to the </a:t>
            </a:r>
            <a:r>
              <a:rPr lang="en-US" dirty="0" smtClean="0"/>
              <a:t>right </a:t>
            </a:r>
            <a:r>
              <a:rPr lang="en-US" dirty="0"/>
              <a:t>of </a:t>
            </a:r>
            <a:r>
              <a:rPr lang="en-US" dirty="0" smtClean="0"/>
              <a:t>the line </a:t>
            </a:r>
            <a:r>
              <a:rPr lang="en-US" dirty="0"/>
              <a:t>are </a:t>
            </a:r>
            <a:r>
              <a:rPr lang="en-US" dirty="0" smtClean="0"/>
              <a:t>clouds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6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Fits to Data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45" y="977900"/>
            <a:ext cx="7200247" cy="4888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590" y="2004616"/>
            <a:ext cx="3767753" cy="1477328"/>
          </a:xfrm>
          <a:prstGeom prst="rect">
            <a:avLst/>
          </a:prstGeom>
          <a:solidFill>
            <a:schemeClr val="accent2">
              <a:tint val="50000"/>
              <a:alpha val="64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Example for fits:</a:t>
            </a:r>
          </a:p>
          <a:p>
            <a:r>
              <a:rPr lang="en-US" dirty="0" smtClean="0"/>
              <a:t>2009-08, 45N, 15 km </a:t>
            </a:r>
          </a:p>
          <a:p>
            <a:r>
              <a:rPr lang="en-US" dirty="0" smtClean="0"/>
              <a:t>C</a:t>
            </a:r>
            <a:r>
              <a:rPr lang="en-US" baseline="-25000" dirty="0" smtClean="0"/>
              <a:t>750</a:t>
            </a:r>
            <a:r>
              <a:rPr lang="en-US" dirty="0" smtClean="0"/>
              <a:t>≈1.35</a:t>
            </a:r>
          </a:p>
          <a:p>
            <a:r>
              <a:rPr lang="en-US" dirty="0" smtClean="0"/>
              <a:t>Peaks to the left of the line are clouds</a:t>
            </a:r>
          </a:p>
          <a:p>
            <a:r>
              <a:rPr lang="en-US" dirty="0"/>
              <a:t>Peaks to the </a:t>
            </a:r>
            <a:r>
              <a:rPr lang="en-US" dirty="0" smtClean="0"/>
              <a:t>right </a:t>
            </a:r>
            <a:r>
              <a:rPr lang="en-US" dirty="0"/>
              <a:t>of </a:t>
            </a:r>
            <a:r>
              <a:rPr lang="en-US" dirty="0" smtClean="0"/>
              <a:t>the line </a:t>
            </a:r>
            <a:r>
              <a:rPr lang="en-US" dirty="0"/>
              <a:t>are </a:t>
            </a:r>
            <a:r>
              <a:rPr lang="en-US" dirty="0" smtClean="0"/>
              <a:t>clouds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2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Fits to Data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45" y="977900"/>
            <a:ext cx="7200247" cy="4888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590" y="2004616"/>
            <a:ext cx="3767753" cy="1477328"/>
          </a:xfrm>
          <a:prstGeom prst="rect">
            <a:avLst/>
          </a:prstGeom>
          <a:solidFill>
            <a:schemeClr val="accent2">
              <a:tint val="50000"/>
              <a:alpha val="64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Example for fits:</a:t>
            </a:r>
          </a:p>
          <a:p>
            <a:r>
              <a:rPr lang="en-US" dirty="0" smtClean="0"/>
              <a:t>2009-08, 45N, 15 km </a:t>
            </a:r>
          </a:p>
          <a:p>
            <a:r>
              <a:rPr lang="en-US" dirty="0" smtClean="0"/>
              <a:t>C</a:t>
            </a:r>
            <a:r>
              <a:rPr lang="en-US" baseline="-25000" dirty="0" smtClean="0"/>
              <a:t>750</a:t>
            </a:r>
            <a:r>
              <a:rPr lang="en-US" dirty="0" smtClean="0"/>
              <a:t>≈1.85</a:t>
            </a:r>
          </a:p>
          <a:p>
            <a:r>
              <a:rPr lang="en-US" dirty="0" smtClean="0"/>
              <a:t>Peaks to the left of the line are clouds</a:t>
            </a:r>
          </a:p>
          <a:p>
            <a:r>
              <a:rPr lang="en-US" dirty="0"/>
              <a:t>Peaks to the </a:t>
            </a:r>
            <a:r>
              <a:rPr lang="en-US" dirty="0" smtClean="0"/>
              <a:t>right </a:t>
            </a:r>
            <a:r>
              <a:rPr lang="en-US" dirty="0"/>
              <a:t>of </a:t>
            </a:r>
            <a:r>
              <a:rPr lang="en-US" dirty="0" smtClean="0"/>
              <a:t>the line </a:t>
            </a:r>
            <a:r>
              <a:rPr lang="en-US" dirty="0"/>
              <a:t>are </a:t>
            </a:r>
            <a:r>
              <a:rPr lang="en-US" dirty="0" smtClean="0"/>
              <a:t>clouds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2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Fits to Data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45" y="977900"/>
            <a:ext cx="7200247" cy="4888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590" y="2004616"/>
            <a:ext cx="3767753" cy="1477328"/>
          </a:xfrm>
          <a:prstGeom prst="rect">
            <a:avLst/>
          </a:prstGeom>
          <a:solidFill>
            <a:schemeClr val="accent2">
              <a:tint val="50000"/>
              <a:alpha val="64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Example for fits:</a:t>
            </a:r>
          </a:p>
          <a:p>
            <a:r>
              <a:rPr lang="en-US" dirty="0" smtClean="0"/>
              <a:t>2009-08, 45N, 15 km </a:t>
            </a:r>
          </a:p>
          <a:p>
            <a:r>
              <a:rPr lang="en-US" dirty="0" smtClean="0"/>
              <a:t>C</a:t>
            </a:r>
            <a:r>
              <a:rPr lang="en-US" baseline="-25000" dirty="0" smtClean="0"/>
              <a:t>750</a:t>
            </a:r>
            <a:r>
              <a:rPr lang="en-US" dirty="0" smtClean="0"/>
              <a:t>≈2.45</a:t>
            </a:r>
          </a:p>
          <a:p>
            <a:r>
              <a:rPr lang="en-US" dirty="0" smtClean="0"/>
              <a:t>Peaks to the left of the line are clouds</a:t>
            </a:r>
          </a:p>
          <a:p>
            <a:r>
              <a:rPr lang="en-US" dirty="0"/>
              <a:t>Peaks to the </a:t>
            </a:r>
            <a:r>
              <a:rPr lang="en-US" dirty="0" smtClean="0"/>
              <a:t>right </a:t>
            </a:r>
            <a:r>
              <a:rPr lang="en-US" dirty="0"/>
              <a:t>of </a:t>
            </a:r>
            <a:r>
              <a:rPr lang="en-US" dirty="0" smtClean="0"/>
              <a:t>the line </a:t>
            </a:r>
            <a:r>
              <a:rPr lang="en-US" dirty="0"/>
              <a:t>are </a:t>
            </a:r>
            <a:r>
              <a:rPr lang="en-US" dirty="0" smtClean="0"/>
              <a:t>clouds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2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Fits to Data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45" y="977900"/>
            <a:ext cx="7200247" cy="4888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590" y="2004616"/>
            <a:ext cx="3767753" cy="1477328"/>
          </a:xfrm>
          <a:prstGeom prst="rect">
            <a:avLst/>
          </a:prstGeom>
          <a:solidFill>
            <a:schemeClr val="accent2">
              <a:tint val="50000"/>
              <a:alpha val="64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Example for fits:</a:t>
            </a:r>
          </a:p>
          <a:p>
            <a:r>
              <a:rPr lang="en-US" dirty="0" smtClean="0"/>
              <a:t>2009-08, 45N, 5 km </a:t>
            </a:r>
          </a:p>
          <a:p>
            <a:r>
              <a:rPr lang="en-US" dirty="0" smtClean="0"/>
              <a:t>C</a:t>
            </a:r>
            <a:r>
              <a:rPr lang="en-US" baseline="-25000" dirty="0" smtClean="0"/>
              <a:t>750</a:t>
            </a:r>
            <a:r>
              <a:rPr lang="en-US" dirty="0" smtClean="0"/>
              <a:t>≈1.25</a:t>
            </a:r>
          </a:p>
          <a:p>
            <a:r>
              <a:rPr lang="en-US" dirty="0" smtClean="0"/>
              <a:t>Peaks to the left of the line are clouds</a:t>
            </a:r>
          </a:p>
          <a:p>
            <a:r>
              <a:rPr lang="en-US" dirty="0"/>
              <a:t>Peaks to the </a:t>
            </a:r>
            <a:r>
              <a:rPr lang="en-US" dirty="0" smtClean="0"/>
              <a:t>right </a:t>
            </a:r>
            <a:r>
              <a:rPr lang="en-US" dirty="0"/>
              <a:t>of </a:t>
            </a:r>
            <a:r>
              <a:rPr lang="en-US" dirty="0" smtClean="0"/>
              <a:t>the line </a:t>
            </a:r>
            <a:r>
              <a:rPr lang="en-US" dirty="0"/>
              <a:t>are </a:t>
            </a:r>
            <a:r>
              <a:rPr lang="en-US" dirty="0" smtClean="0"/>
              <a:t>clouds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2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rob_200908_45n_15k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71" y="1880582"/>
            <a:ext cx="6098258" cy="414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Cloud Probabilities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986" y="2740714"/>
            <a:ext cx="176668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All data</a:t>
            </a:r>
          </a:p>
          <a:p>
            <a:r>
              <a:rPr lang="en-US" dirty="0" smtClean="0"/>
              <a:t>30N-60N, 15 km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4700097"/>
              </p:ext>
            </p:extLst>
          </p:nvPr>
        </p:nvGraphicFramePr>
        <p:xfrm>
          <a:off x="3020398" y="725488"/>
          <a:ext cx="61595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Equation" r:id="rId4" imgW="4622800" imgH="914400" progId="Equation.3">
                  <p:embed/>
                </p:oleObj>
              </mc:Choice>
              <mc:Fallback>
                <p:oleObj name="Equation" r:id="rId4" imgW="46228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20398" y="725488"/>
                        <a:ext cx="6159500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86" y="1028637"/>
            <a:ext cx="293572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Conditional probabilities </a:t>
            </a:r>
            <a:endParaRPr lang="en-US" dirty="0" smtClean="0"/>
          </a:p>
          <a:p>
            <a:r>
              <a:rPr lang="en-US" dirty="0" err="1"/>
              <a:t>P</a:t>
            </a:r>
            <a:r>
              <a:rPr lang="en-US" baseline="-25000" dirty="0" err="1" smtClean="0"/>
              <a:t>Cloud</a:t>
            </a:r>
            <a:r>
              <a:rPr lang="en-US" dirty="0"/>
              <a:t>(time, latitude, TH, CR</a:t>
            </a:r>
            <a:r>
              <a:rPr lang="en-US" baseline="-25000" dirty="0"/>
              <a:t>750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67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71" y="1880582"/>
            <a:ext cx="6098257" cy="414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Cloud Probabilities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986" y="1028637"/>
            <a:ext cx="293572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Conditional probabilities </a:t>
            </a:r>
            <a:endParaRPr lang="en-US" dirty="0" smtClean="0"/>
          </a:p>
          <a:p>
            <a:r>
              <a:rPr lang="en-US" dirty="0" err="1"/>
              <a:t>P</a:t>
            </a:r>
            <a:r>
              <a:rPr lang="en-US" baseline="-25000" dirty="0" err="1" smtClean="0"/>
              <a:t>Cloud</a:t>
            </a:r>
            <a:r>
              <a:rPr lang="en-US" dirty="0"/>
              <a:t>(time, latitude, TH, CR</a:t>
            </a:r>
            <a:r>
              <a:rPr lang="en-US" baseline="-25000" dirty="0"/>
              <a:t>750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986" y="2740714"/>
            <a:ext cx="2003092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Data where cloud is likely below </a:t>
            </a:r>
            <a:r>
              <a:rPr lang="en-US" dirty="0" err="1" smtClean="0"/>
              <a:t>FoV</a:t>
            </a:r>
            <a:r>
              <a:rPr lang="en-US" dirty="0" smtClean="0"/>
              <a:t> excluded</a:t>
            </a:r>
          </a:p>
          <a:p>
            <a:r>
              <a:rPr lang="en-US" dirty="0"/>
              <a:t>30N-60N, 15 </a:t>
            </a:r>
            <a:r>
              <a:rPr lang="en-US" dirty="0" smtClean="0"/>
              <a:t>km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4700097"/>
              </p:ext>
            </p:extLst>
          </p:nvPr>
        </p:nvGraphicFramePr>
        <p:xfrm>
          <a:off x="3020398" y="725488"/>
          <a:ext cx="61595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Equation" r:id="rId4" imgW="4622800" imgH="914400" progId="Equation.3">
                  <p:embed/>
                </p:oleObj>
              </mc:Choice>
              <mc:Fallback>
                <p:oleObj name="Equation" r:id="rId4" imgW="46228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20398" y="725488"/>
                        <a:ext cx="6159500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4380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71" y="1880582"/>
            <a:ext cx="6098257" cy="414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Cloud Probabilities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119344"/>
              </p:ext>
            </p:extLst>
          </p:nvPr>
        </p:nvGraphicFramePr>
        <p:xfrm>
          <a:off x="3020398" y="725488"/>
          <a:ext cx="61595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Equation" r:id="rId4" imgW="4622800" imgH="914400" progId="Equation.3">
                  <p:embed/>
                </p:oleObj>
              </mc:Choice>
              <mc:Fallback>
                <p:oleObj name="Equation" r:id="rId4" imgW="46228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20398" y="725488"/>
                        <a:ext cx="6159500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986" y="2740714"/>
            <a:ext cx="176668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All data</a:t>
            </a:r>
          </a:p>
          <a:p>
            <a:r>
              <a:rPr lang="en-US" dirty="0" smtClean="0"/>
              <a:t>30N</a:t>
            </a:r>
            <a:r>
              <a:rPr lang="en-US" dirty="0"/>
              <a:t>-60N, </a:t>
            </a:r>
            <a:r>
              <a:rPr lang="en-US" dirty="0" smtClean="0"/>
              <a:t>18 km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986" y="1028637"/>
            <a:ext cx="293572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Conditional probabilities </a:t>
            </a:r>
            <a:endParaRPr lang="en-US" dirty="0" smtClean="0"/>
          </a:p>
          <a:p>
            <a:r>
              <a:rPr lang="en-US" dirty="0" err="1"/>
              <a:t>P</a:t>
            </a:r>
            <a:r>
              <a:rPr lang="en-US" baseline="-25000" dirty="0" err="1" smtClean="0"/>
              <a:t>Cloud</a:t>
            </a:r>
            <a:r>
              <a:rPr lang="en-US" dirty="0"/>
              <a:t>(time, latitude, TH, CR</a:t>
            </a:r>
            <a:r>
              <a:rPr lang="en-US" baseline="-25000" dirty="0"/>
              <a:t>750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380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71" y="1880582"/>
            <a:ext cx="6098257" cy="41399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Cloud Probabilities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986" y="2740714"/>
            <a:ext cx="2003092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Data where cloud is likely below </a:t>
            </a:r>
            <a:r>
              <a:rPr lang="en-US" dirty="0" err="1" smtClean="0"/>
              <a:t>FoV</a:t>
            </a:r>
            <a:r>
              <a:rPr lang="en-US" dirty="0" smtClean="0"/>
              <a:t> excluded</a:t>
            </a:r>
          </a:p>
          <a:p>
            <a:r>
              <a:rPr lang="en-US" dirty="0"/>
              <a:t>30N-60N, </a:t>
            </a:r>
            <a:r>
              <a:rPr lang="en-US" dirty="0" smtClean="0"/>
              <a:t>18 km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4700097"/>
              </p:ext>
            </p:extLst>
          </p:nvPr>
        </p:nvGraphicFramePr>
        <p:xfrm>
          <a:off x="3020398" y="725488"/>
          <a:ext cx="61595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Equation" r:id="rId4" imgW="4622800" imgH="914400" progId="Equation.3">
                  <p:embed/>
                </p:oleObj>
              </mc:Choice>
              <mc:Fallback>
                <p:oleObj name="Equation" r:id="rId4" imgW="46228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20398" y="725488"/>
                        <a:ext cx="6159500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86" y="1028637"/>
            <a:ext cx="293572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Conditional probabilities </a:t>
            </a:r>
            <a:endParaRPr lang="en-US" dirty="0" smtClean="0"/>
          </a:p>
          <a:p>
            <a:r>
              <a:rPr lang="en-US" dirty="0" err="1"/>
              <a:t>P</a:t>
            </a:r>
            <a:r>
              <a:rPr lang="en-US" baseline="-25000" dirty="0" err="1" smtClean="0"/>
              <a:t>Cloud</a:t>
            </a:r>
            <a:r>
              <a:rPr lang="en-US" dirty="0"/>
              <a:t>(time, latitude, TH, CR</a:t>
            </a:r>
            <a:r>
              <a:rPr lang="en-US" baseline="-25000" dirty="0"/>
              <a:t>750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550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153810" y="6330430"/>
            <a:ext cx="3735538" cy="319534"/>
          </a:xfrm>
        </p:spPr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-94456" y="729785"/>
            <a:ext cx="9225335" cy="120153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Current cloud detection algorithm SCODA </a:t>
            </a:r>
            <a:r>
              <a:rPr lang="en-US" sz="2600" i="1" dirty="0" smtClean="0"/>
              <a:t>(K.U. Eichmann et al., </a:t>
            </a:r>
            <a:r>
              <a:rPr lang="es-ES_tradnl" sz="2600" i="1" dirty="0" smtClean="0"/>
              <a:t>AMTD,</a:t>
            </a:r>
            <a:r>
              <a:rPr lang="es-ES_tradnl" sz="2600" i="1" dirty="0"/>
              <a:t> 8, 8295-8352, 2015</a:t>
            </a:r>
            <a:r>
              <a:rPr lang="en-US" sz="2600" i="1" dirty="0" smtClean="0"/>
              <a:t>)</a:t>
            </a:r>
            <a:r>
              <a:rPr lang="en-US" sz="2600" dirty="0" smtClean="0"/>
              <a:t>:</a:t>
            </a:r>
          </a:p>
          <a:p>
            <a:pPr marL="365760" lvl="1" indent="0">
              <a:buNone/>
            </a:pPr>
            <a:r>
              <a:rPr lang="en-US" dirty="0" smtClean="0"/>
              <a:t>Uses ratios (</a:t>
            </a:r>
            <a:r>
              <a:rPr lang="en-US" dirty="0"/>
              <a:t>C(TH)/C(TH+1</a:t>
            </a:r>
            <a:r>
              <a:rPr lang="en-US" dirty="0" smtClean="0"/>
              <a:t>)) of color ratios</a:t>
            </a:r>
            <a:r>
              <a:rPr lang="en-US" dirty="0"/>
              <a:t> </a:t>
            </a:r>
            <a:r>
              <a:rPr lang="en-US" dirty="0" smtClean="0"/>
              <a:t>and fixed thresholds to flag measurements as cloud contaminated and determine “cloud top height”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6" name="Picture 5" descr="cr750_profiles_clou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7" y="2247948"/>
            <a:ext cx="5302833" cy="36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" y="2247948"/>
            <a:ext cx="5302832" cy="36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9"/>
          <a:stretch/>
        </p:blipFill>
        <p:spPr>
          <a:xfrm>
            <a:off x="4292452" y="2247948"/>
            <a:ext cx="4838427" cy="36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5460" y="1899831"/>
            <a:ext cx="3605449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All Cloud Flag: R(750nm)/R(1090nm)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28375" y="1899831"/>
            <a:ext cx="374701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Ice Cloud Flag: R(1550nm)/R(1670nm)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200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96" y="1880582"/>
            <a:ext cx="6098256" cy="41399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Cloud Probabilities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986" y="2772202"/>
            <a:ext cx="2212997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30N-60N, 18 km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All data (2871)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86" y="1028637"/>
            <a:ext cx="293572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Conditional probabilities </a:t>
            </a:r>
            <a:endParaRPr lang="en-US" dirty="0" smtClean="0"/>
          </a:p>
          <a:p>
            <a:r>
              <a:rPr lang="en-US" dirty="0" err="1"/>
              <a:t>P</a:t>
            </a:r>
            <a:r>
              <a:rPr lang="en-US" baseline="-25000" dirty="0" err="1" smtClean="0"/>
              <a:t>Cloud</a:t>
            </a:r>
            <a:r>
              <a:rPr lang="en-US" dirty="0"/>
              <a:t>(time, latitude, TH, CR</a:t>
            </a:r>
            <a:r>
              <a:rPr lang="en-US" baseline="-25000" dirty="0"/>
              <a:t>750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985169"/>
              </p:ext>
            </p:extLst>
          </p:nvPr>
        </p:nvGraphicFramePr>
        <p:xfrm>
          <a:off x="3020398" y="725488"/>
          <a:ext cx="61595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Equation" r:id="rId4" imgW="4622800" imgH="914400" progId="Equation.3">
                  <p:embed/>
                </p:oleObj>
              </mc:Choice>
              <mc:Fallback>
                <p:oleObj name="Equation" r:id="rId4" imgW="46228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20398" y="725488"/>
                        <a:ext cx="6159500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91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96" y="1880582"/>
            <a:ext cx="6098256" cy="413999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Cloud Probabilities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986" y="2772202"/>
            <a:ext cx="2212997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30N-60N, 18 km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All data (2871)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err="1" smtClean="0">
                <a:solidFill>
                  <a:srgbClr val="008000"/>
                </a:solidFill>
              </a:rPr>
              <a:t>P</a:t>
            </a:r>
            <a:r>
              <a:rPr lang="en-US" baseline="-25000" dirty="0" err="1" smtClean="0">
                <a:solidFill>
                  <a:srgbClr val="008000"/>
                </a:solidFill>
              </a:rPr>
              <a:t>Cloud</a:t>
            </a:r>
            <a:r>
              <a:rPr lang="en-US" dirty="0" smtClean="0">
                <a:solidFill>
                  <a:srgbClr val="008000"/>
                </a:solidFill>
              </a:rPr>
              <a:t>&gt;0.5 (61)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86" y="1028637"/>
            <a:ext cx="293572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Conditional probabilities </a:t>
            </a:r>
            <a:endParaRPr lang="en-US" dirty="0" smtClean="0"/>
          </a:p>
          <a:p>
            <a:r>
              <a:rPr lang="en-US" dirty="0" err="1"/>
              <a:t>P</a:t>
            </a:r>
            <a:r>
              <a:rPr lang="en-US" baseline="-25000" dirty="0" err="1" smtClean="0"/>
              <a:t>Cloud</a:t>
            </a:r>
            <a:r>
              <a:rPr lang="en-US" dirty="0"/>
              <a:t>(time, latitude, TH, CR</a:t>
            </a:r>
            <a:r>
              <a:rPr lang="en-US" baseline="-25000" dirty="0"/>
              <a:t>750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985169"/>
              </p:ext>
            </p:extLst>
          </p:nvPr>
        </p:nvGraphicFramePr>
        <p:xfrm>
          <a:off x="3020398" y="725488"/>
          <a:ext cx="61595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5" name="Equation" r:id="rId4" imgW="4622800" imgH="914400" progId="Equation.3">
                  <p:embed/>
                </p:oleObj>
              </mc:Choice>
              <mc:Fallback>
                <p:oleObj name="Equation" r:id="rId4" imgW="46228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20398" y="725488"/>
                        <a:ext cx="6159500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3318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97" y="1880582"/>
            <a:ext cx="6098254" cy="413999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Cloud Probabilities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986" y="2772202"/>
            <a:ext cx="2212997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30N-60N, 18 km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All data (2871)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err="1" smtClean="0">
                <a:solidFill>
                  <a:srgbClr val="008000"/>
                </a:solidFill>
              </a:rPr>
              <a:t>P</a:t>
            </a:r>
            <a:r>
              <a:rPr lang="en-US" baseline="-25000" dirty="0" err="1" smtClean="0">
                <a:solidFill>
                  <a:srgbClr val="008000"/>
                </a:solidFill>
              </a:rPr>
              <a:t>Cloud</a:t>
            </a:r>
            <a:r>
              <a:rPr lang="en-US" dirty="0" smtClean="0">
                <a:solidFill>
                  <a:srgbClr val="008000"/>
                </a:solidFill>
              </a:rPr>
              <a:t>&gt;0.5 (61)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Flagged as cloud, CTH=18km (16)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4700097"/>
              </p:ext>
            </p:extLst>
          </p:nvPr>
        </p:nvGraphicFramePr>
        <p:xfrm>
          <a:off x="3020398" y="725488"/>
          <a:ext cx="61595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9" name="Equation" r:id="rId4" imgW="4622800" imgH="914400" progId="Equation.3">
                  <p:embed/>
                </p:oleObj>
              </mc:Choice>
              <mc:Fallback>
                <p:oleObj name="Equation" r:id="rId4" imgW="46228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20398" y="725488"/>
                        <a:ext cx="6159500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86" y="1028637"/>
            <a:ext cx="293572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Conditional probabilities </a:t>
            </a:r>
            <a:endParaRPr lang="en-US" dirty="0" smtClean="0"/>
          </a:p>
          <a:p>
            <a:r>
              <a:rPr lang="en-US" dirty="0" err="1"/>
              <a:t>P</a:t>
            </a:r>
            <a:r>
              <a:rPr lang="en-US" baseline="-25000" dirty="0" err="1" smtClean="0"/>
              <a:t>Cloud</a:t>
            </a:r>
            <a:r>
              <a:rPr lang="en-US" dirty="0"/>
              <a:t>(time, latitude, TH, CR</a:t>
            </a:r>
            <a:r>
              <a:rPr lang="en-US" baseline="-25000" dirty="0"/>
              <a:t>750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547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97" y="1880582"/>
            <a:ext cx="6098254" cy="41399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Cloud Probabilities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986" y="2772202"/>
            <a:ext cx="2212997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30N-60N, 18 km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All data (2871)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err="1" smtClean="0">
                <a:solidFill>
                  <a:srgbClr val="008000"/>
                </a:solidFill>
              </a:rPr>
              <a:t>P</a:t>
            </a:r>
            <a:r>
              <a:rPr lang="en-US" baseline="-25000" dirty="0" err="1" smtClean="0">
                <a:solidFill>
                  <a:srgbClr val="008000"/>
                </a:solidFill>
              </a:rPr>
              <a:t>Cloud</a:t>
            </a:r>
            <a:r>
              <a:rPr lang="en-US" dirty="0" smtClean="0">
                <a:solidFill>
                  <a:srgbClr val="008000"/>
                </a:solidFill>
              </a:rPr>
              <a:t>&gt;0.5 (61)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Flagged as cloud, CTH=18km (16)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3366FF"/>
                </a:solidFill>
              </a:rPr>
              <a:t>Flagged as cloud by SCODA (1112)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986" y="1028637"/>
            <a:ext cx="293572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Conditional probabilities </a:t>
            </a:r>
            <a:endParaRPr lang="en-US" dirty="0" smtClean="0"/>
          </a:p>
          <a:p>
            <a:r>
              <a:rPr lang="en-US" dirty="0" err="1"/>
              <a:t>P</a:t>
            </a:r>
            <a:r>
              <a:rPr lang="en-US" baseline="-25000" dirty="0" err="1" smtClean="0"/>
              <a:t>Cloud</a:t>
            </a:r>
            <a:r>
              <a:rPr lang="en-US" dirty="0"/>
              <a:t>(time, latitude, TH, CR</a:t>
            </a:r>
            <a:r>
              <a:rPr lang="en-US" baseline="-25000" dirty="0"/>
              <a:t>750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985169"/>
              </p:ext>
            </p:extLst>
          </p:nvPr>
        </p:nvGraphicFramePr>
        <p:xfrm>
          <a:off x="3020398" y="725488"/>
          <a:ext cx="61595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3" name="Equation" r:id="rId4" imgW="4622800" imgH="914400" progId="Equation.3">
                  <p:embed/>
                </p:oleObj>
              </mc:Choice>
              <mc:Fallback>
                <p:oleObj name="Equation" r:id="rId4" imgW="46228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20398" y="725488"/>
                        <a:ext cx="6159500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6259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Cloud Statistics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pic>
        <p:nvPicPr>
          <p:cNvPr id="6" name="Picture 5" descr="AvgProbability_2009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977900"/>
            <a:ext cx="7200247" cy="488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0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Cloud Statistics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977900"/>
            <a:ext cx="7200247" cy="48881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78" y="2298684"/>
            <a:ext cx="4745071" cy="646331"/>
          </a:xfrm>
          <a:prstGeom prst="rect">
            <a:avLst/>
          </a:prstGeom>
          <a:solidFill>
            <a:schemeClr val="accent2">
              <a:tint val="50000"/>
              <a:alpha val="76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Fraction of measurements flagged with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Cloud</a:t>
            </a:r>
            <a:r>
              <a:rPr lang="en-US" dirty="0" smtClean="0"/>
              <a:t>&gt;0.5</a:t>
            </a:r>
          </a:p>
          <a:p>
            <a:r>
              <a:rPr lang="en-US" dirty="0"/>
              <a:t>a</a:t>
            </a:r>
            <a:r>
              <a:rPr lang="en-US" dirty="0" smtClean="0"/>
              <a:t>nd all sanity checks passed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217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Cloud Statistics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977900"/>
            <a:ext cx="7200247" cy="48881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79" y="4505946"/>
            <a:ext cx="2980654" cy="923330"/>
          </a:xfrm>
          <a:prstGeom prst="rect">
            <a:avLst/>
          </a:prstGeom>
          <a:solidFill>
            <a:schemeClr val="accent2">
              <a:tint val="50000"/>
              <a:alpha val="76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Relative frequency of CTH with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Cloud</a:t>
            </a:r>
            <a:r>
              <a:rPr lang="en-US" dirty="0" smtClean="0"/>
              <a:t>&gt;0.5 and all sanity checks passed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48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Cloud Statistics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pic>
        <p:nvPicPr>
          <p:cNvPr id="7" name="Picture 6" descr="CloudFrequency_LatLon_C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5" y="737265"/>
            <a:ext cx="8444948" cy="5285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0992" y="3005018"/>
            <a:ext cx="2057072" cy="646331"/>
          </a:xfrm>
          <a:prstGeom prst="rect">
            <a:avLst/>
          </a:prstGeom>
          <a:solidFill>
            <a:schemeClr val="accent2">
              <a:tint val="50000"/>
              <a:alpha val="76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Relative frequency of CTH vs. (</a:t>
            </a:r>
            <a:r>
              <a:rPr lang="en-US" dirty="0" err="1" smtClean="0"/>
              <a:t>Lat</a:t>
            </a:r>
            <a:r>
              <a:rPr lang="en-US" dirty="0" smtClean="0"/>
              <a:t>, Lon)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20634" y="1742386"/>
            <a:ext cx="630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 km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85765" y="1742386"/>
            <a:ext cx="630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5</a:t>
            </a:r>
            <a:r>
              <a:rPr lang="en-US" dirty="0" smtClean="0">
                <a:solidFill>
                  <a:srgbClr val="FFFF00"/>
                </a:solidFill>
              </a:rPr>
              <a:t> km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8497" y="1742386"/>
            <a:ext cx="630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9</a:t>
            </a:r>
            <a:r>
              <a:rPr lang="en-US" dirty="0" smtClean="0">
                <a:solidFill>
                  <a:srgbClr val="FFFF00"/>
                </a:solidFill>
              </a:rPr>
              <a:t> km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0634" y="3651349"/>
            <a:ext cx="75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12 km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85765" y="3651349"/>
            <a:ext cx="75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15 km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98497" y="3651349"/>
            <a:ext cx="75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18 km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796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28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12648" y="1244099"/>
            <a:ext cx="8153400" cy="467178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Statistical analysis of color ratio at ~1550 nm increases sensitivity to optically or geometrically thin clouds while decreasing misidentification of thick aerosol layers as clouds</a:t>
            </a:r>
          </a:p>
          <a:p>
            <a:r>
              <a:rPr lang="en-US" dirty="0" smtClean="0"/>
              <a:t>It is now possible to </a:t>
            </a:r>
            <a:r>
              <a:rPr lang="en-US" smtClean="0"/>
              <a:t>analyze enhanced </a:t>
            </a:r>
            <a:r>
              <a:rPr lang="en-US" dirty="0" smtClean="0"/>
              <a:t>aerosol periods without the risk of cloud contamination</a:t>
            </a:r>
          </a:p>
          <a:p>
            <a:r>
              <a:rPr lang="en-US" dirty="0" smtClean="0"/>
              <a:t>Cloud data product will include probabilities, possibly additional weights, and cloud top altitude and probability</a:t>
            </a:r>
          </a:p>
          <a:p>
            <a:r>
              <a:rPr lang="en-US" dirty="0" smtClean="0"/>
              <a:t>PSCs: Preliminary check: yes, it is possible to see them, but sensitivity not yet studied</a:t>
            </a:r>
          </a:p>
          <a:p>
            <a:r>
              <a:rPr lang="en-US" dirty="0" smtClean="0"/>
              <a:t>Working on validation and refinement of some technical details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002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29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12648" y="1244099"/>
            <a:ext cx="8153400" cy="4671787"/>
          </a:xfrm>
        </p:spPr>
        <p:txBody>
          <a:bodyPr>
            <a:normAutofit/>
          </a:bodyPr>
          <a:lstStyle/>
          <a:p>
            <a:r>
              <a:rPr lang="en-US" dirty="0" smtClean="0"/>
              <a:t>TN almost done</a:t>
            </a:r>
            <a:endParaRPr lang="en-US" dirty="0" smtClean="0"/>
          </a:p>
          <a:p>
            <a:r>
              <a:rPr lang="en-US" dirty="0" smtClean="0"/>
              <a:t>To be delivered to DLR:</a:t>
            </a:r>
            <a:endParaRPr lang="en-US" dirty="0" smtClean="0"/>
          </a:p>
          <a:p>
            <a:r>
              <a:rPr lang="en-US" dirty="0" smtClean="0"/>
              <a:t>Cloud probabilities f(</a:t>
            </a:r>
            <a:r>
              <a:rPr lang="en-US" dirty="0" err="1" smtClean="0"/>
              <a:t>month,lat,TH</a:t>
            </a:r>
            <a:r>
              <a:rPr lang="en-US" dirty="0" smtClean="0"/>
              <a:t>, Surface, C</a:t>
            </a:r>
            <a:r>
              <a:rPr lang="en-US" baseline="-25000" dirty="0" smtClean="0"/>
              <a:t>1550</a:t>
            </a:r>
            <a:r>
              <a:rPr lang="en-US" dirty="0" smtClean="0"/>
              <a:t>, C</a:t>
            </a:r>
            <a:r>
              <a:rPr lang="en-US" baseline="-25000" dirty="0" smtClean="0"/>
              <a:t>750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Statistical parameters: C</a:t>
            </a:r>
            <a:r>
              <a:rPr lang="en-US" baseline="-25000" dirty="0" smtClean="0"/>
              <a:t>750</a:t>
            </a:r>
            <a:r>
              <a:rPr lang="en-US" dirty="0" smtClean="0"/>
              <a:t>_Max</a:t>
            </a:r>
            <a:r>
              <a:rPr lang="en-US" dirty="0"/>
              <a:t>, </a:t>
            </a:r>
            <a:r>
              <a:rPr lang="en-US" dirty="0" smtClean="0"/>
              <a:t>C</a:t>
            </a:r>
            <a:r>
              <a:rPr lang="en-US" baseline="-25000" dirty="0" smtClean="0"/>
              <a:t>1550</a:t>
            </a:r>
            <a:r>
              <a:rPr lang="en-US" dirty="0" smtClean="0"/>
              <a:t>_Max, </a:t>
            </a:r>
            <a:r>
              <a:rPr lang="en-US" dirty="0" smtClean="0">
                <a:latin typeface="Symbol" charset="2"/>
                <a:cs typeface="Symbol" charset="2"/>
              </a:rPr>
              <a:t>σ</a:t>
            </a:r>
            <a:r>
              <a:rPr lang="en-US" baseline="-25000" dirty="0" smtClean="0"/>
              <a:t>1550</a:t>
            </a:r>
            <a:r>
              <a:rPr lang="en-US" dirty="0" smtClean="0"/>
              <a:t>_Max, C</a:t>
            </a:r>
            <a:r>
              <a:rPr lang="en-US" baseline="-25000" dirty="0" smtClean="0"/>
              <a:t>1550</a:t>
            </a:r>
            <a:r>
              <a:rPr lang="en-US" dirty="0" smtClean="0"/>
              <a:t>_RTM f(</a:t>
            </a:r>
            <a:r>
              <a:rPr lang="en-US" dirty="0" err="1"/>
              <a:t>month,lat,TH</a:t>
            </a:r>
            <a:r>
              <a:rPr lang="en-US" dirty="0"/>
              <a:t>, </a:t>
            </a:r>
            <a:r>
              <a:rPr lang="en-US" dirty="0" smtClean="0"/>
              <a:t>Surface)</a:t>
            </a:r>
          </a:p>
          <a:p>
            <a:r>
              <a:rPr lang="en-US" dirty="0" smtClean="0"/>
              <a:t>Surface: Land/Ocean/Both</a:t>
            </a:r>
          </a:p>
          <a:p>
            <a:r>
              <a:rPr lang="en-US" dirty="0" smtClean="0"/>
              <a:t>Bad Pixel mask for </a:t>
            </a:r>
            <a:r>
              <a:rPr lang="en-US" dirty="0" err="1" smtClean="0"/>
              <a:t>ch.</a:t>
            </a:r>
            <a:r>
              <a:rPr lang="en-US" dirty="0" smtClean="0"/>
              <a:t> 6+</a:t>
            </a:r>
          </a:p>
          <a:p>
            <a:r>
              <a:rPr lang="en-US" dirty="0" smtClean="0"/>
              <a:t>Land-Sea mask (if they don’t already have one)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227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4457" y="766902"/>
            <a:ext cx="8916492" cy="503753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SCODA: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isidentification of thick aerosol layers with strong gradients as clouds </a:t>
            </a:r>
            <a:endParaRPr lang="en-US" dirty="0"/>
          </a:p>
          <a:p>
            <a:pPr lvl="1"/>
            <a:r>
              <a:rPr lang="en-US" dirty="0" smtClean="0"/>
              <a:t>Fixed threshold seems inadequate, depends on latitude, season (scattering angle), TH (cloud frequency, density), background aerosol (-gradients)</a:t>
            </a:r>
          </a:p>
          <a:p>
            <a:pPr lvl="1"/>
            <a:r>
              <a:rPr lang="en-US" dirty="0" smtClean="0"/>
              <a:t>Misses a lot of thin clouds, but, e.g., aerosol retrieval extremely sensitive to even the thinnest clouds</a:t>
            </a:r>
          </a:p>
          <a:p>
            <a:r>
              <a:rPr lang="en-US" dirty="0" smtClean="0"/>
              <a:t>Therefore: try to improve cloud detection</a:t>
            </a:r>
          </a:p>
          <a:p>
            <a:pPr lvl="1"/>
            <a:r>
              <a:rPr lang="en-US" dirty="0" smtClean="0"/>
              <a:t>Use the same two color ratios, but concentrate on C</a:t>
            </a:r>
            <a:r>
              <a:rPr lang="en-US" baseline="-25000" dirty="0" smtClean="0"/>
              <a:t>1550</a:t>
            </a:r>
            <a:r>
              <a:rPr lang="en-US" dirty="0" smtClean="0"/>
              <a:t>=R(1550)/R(1670), because less sensitive to aerosols</a:t>
            </a:r>
          </a:p>
          <a:p>
            <a:pPr lvl="1"/>
            <a:r>
              <a:rPr lang="en-US" dirty="0" smtClean="0"/>
              <a:t>Do not use gradients</a:t>
            </a:r>
          </a:p>
          <a:p>
            <a:pPr lvl="1"/>
            <a:r>
              <a:rPr lang="en-US" dirty="0" smtClean="0"/>
              <a:t>Optimize thresholds, using statistics and model studies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579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410" y="1061564"/>
            <a:ext cx="6774792" cy="45992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30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Probability Distributions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411" y="1061564"/>
            <a:ext cx="6774791" cy="45992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7389" y="1750339"/>
            <a:ext cx="2598904" cy="351647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2011-</a:t>
            </a:r>
            <a:r>
              <a:rPr lang="en-US" dirty="0" smtClean="0"/>
              <a:t>07, 15N, Sea, TH=15 km</a:t>
            </a:r>
          </a:p>
          <a:p>
            <a:r>
              <a:rPr lang="en-US" dirty="0" smtClean="0"/>
              <a:t>Color code depicts probability for CR</a:t>
            </a:r>
            <a:r>
              <a:rPr lang="en-US" baseline="-25000" dirty="0" smtClean="0"/>
              <a:t>1550</a:t>
            </a:r>
            <a:r>
              <a:rPr lang="en-US" dirty="0" smtClean="0"/>
              <a:t> at given CR</a:t>
            </a:r>
            <a:r>
              <a:rPr lang="en-US" baseline="-25000" dirty="0" smtClean="0"/>
              <a:t>750</a:t>
            </a:r>
            <a:r>
              <a:rPr lang="en-US" dirty="0" smtClean="0"/>
              <a:t> to be caused by cloud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637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410" y="1061564"/>
            <a:ext cx="6774792" cy="45992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31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Probability Distributions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411" y="1061564"/>
            <a:ext cx="6774791" cy="459928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7389" y="1750339"/>
            <a:ext cx="2598904" cy="351647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2011-</a:t>
            </a:r>
            <a:r>
              <a:rPr lang="en-US" dirty="0" smtClean="0"/>
              <a:t>07, 15N, Sea, TH=15 km</a:t>
            </a:r>
          </a:p>
          <a:p>
            <a:r>
              <a:rPr lang="en-US" dirty="0" smtClean="0"/>
              <a:t>Color code depicts probability for CR</a:t>
            </a:r>
            <a:r>
              <a:rPr lang="en-US" baseline="-25000" dirty="0" smtClean="0"/>
              <a:t>1550</a:t>
            </a:r>
            <a:r>
              <a:rPr lang="en-US" dirty="0" smtClean="0"/>
              <a:t> at given CR</a:t>
            </a:r>
            <a:r>
              <a:rPr lang="en-US" baseline="-25000" dirty="0" smtClean="0"/>
              <a:t>750</a:t>
            </a:r>
            <a:r>
              <a:rPr lang="en-US" dirty="0" smtClean="0"/>
              <a:t> to be caused by cloud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744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32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Statistical Parameters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pic>
        <p:nvPicPr>
          <p:cNvPr id="9" name="Picture 8" descr="cmax750_15k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72652"/>
            <a:ext cx="4507409" cy="30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76" y="737265"/>
            <a:ext cx="4507408" cy="30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372" y="3031887"/>
            <a:ext cx="4507408" cy="3059999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1" y="4951486"/>
            <a:ext cx="2848078" cy="1118834"/>
          </a:xfrm>
        </p:spPr>
        <p:txBody>
          <a:bodyPr/>
          <a:lstStyle/>
          <a:p>
            <a:r>
              <a:rPr lang="en-US" dirty="0" smtClean="0"/>
              <a:t>Stats: f(</a:t>
            </a:r>
            <a:r>
              <a:rPr lang="en-US" dirty="0" err="1" smtClean="0"/>
              <a:t>time,lat</a:t>
            </a:r>
            <a:r>
              <a:rPr lang="en-US" dirty="0" smtClean="0"/>
              <a:t>, TH, Surface)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3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33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279090" y="4577900"/>
            <a:ext cx="8153400" cy="1162000"/>
          </a:xfrm>
        </p:spPr>
        <p:txBody>
          <a:bodyPr/>
          <a:lstStyle/>
          <a:p>
            <a:r>
              <a:rPr lang="en-US" dirty="0" smtClean="0"/>
              <a:t>RTM Value if f(</a:t>
            </a:r>
            <a:r>
              <a:rPr lang="en-US" dirty="0" err="1" smtClean="0"/>
              <a:t>cos</a:t>
            </a:r>
            <a:r>
              <a:rPr lang="en-US" dirty="0" smtClean="0"/>
              <a:t>(</a:t>
            </a:r>
            <a:r>
              <a:rPr lang="en-US" dirty="0" err="1" smtClean="0">
                <a:latin typeface="Symbol" charset="2"/>
                <a:cs typeface="Symbol" charset="2"/>
              </a:rPr>
              <a:t>θ</a:t>
            </a:r>
            <a:r>
              <a:rPr lang="en-US" dirty="0" smtClean="0"/>
              <a:t>), C</a:t>
            </a:r>
            <a:r>
              <a:rPr lang="en-US" baseline="-25000" dirty="0" smtClean="0"/>
              <a:t>750</a:t>
            </a:r>
            <a:r>
              <a:rPr lang="en-US" dirty="0" smtClean="0"/>
              <a:t>) but only the value for C</a:t>
            </a:r>
            <a:r>
              <a:rPr lang="en-US" baseline="-25000" dirty="0" smtClean="0"/>
              <a:t>750</a:t>
            </a:r>
            <a:r>
              <a:rPr lang="en-US" dirty="0" smtClean="0"/>
              <a:t>=1 is needed.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RTM</a:t>
            </a:r>
            <a:r>
              <a:rPr lang="en-US" dirty="0" smtClean="0"/>
              <a:t> Parameters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pic>
        <p:nvPicPr>
          <p:cNvPr id="3" name="Picture 2" descr="ccut1550_15k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85" y="977900"/>
            <a:ext cx="5302833" cy="3600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10800000" flipV="1">
            <a:off x="2925053" y="3476279"/>
            <a:ext cx="0" cy="692695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694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34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12648" y="1244099"/>
            <a:ext cx="8153400" cy="467178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Algorithm needs determination of an “equivalent” TH step (to correct for different scan patterns)</a:t>
            </a:r>
          </a:p>
          <a:p>
            <a:r>
              <a:rPr lang="en-US" dirty="0" smtClean="0"/>
              <a:t>Additional check on gradients, or rather, C</a:t>
            </a:r>
            <a:r>
              <a:rPr lang="en-US" baseline="-25000" dirty="0" smtClean="0"/>
              <a:t>1550</a:t>
            </a:r>
            <a:r>
              <a:rPr lang="en-US" dirty="0" smtClean="0"/>
              <a:t> values below current TH necessary</a:t>
            </a:r>
          </a:p>
          <a:p>
            <a:r>
              <a:rPr lang="en-US" dirty="0" smtClean="0"/>
              <a:t>Data product: C</a:t>
            </a:r>
            <a:r>
              <a:rPr lang="en-US" baseline="-25000" dirty="0" smtClean="0"/>
              <a:t>750</a:t>
            </a:r>
            <a:r>
              <a:rPr lang="en-US" dirty="0" smtClean="0"/>
              <a:t>, C</a:t>
            </a:r>
            <a:r>
              <a:rPr lang="en-US" baseline="-25000" dirty="0" smtClean="0"/>
              <a:t>1550</a:t>
            </a:r>
            <a:r>
              <a:rPr lang="en-US" dirty="0" smtClean="0"/>
              <a:t>,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Cloud</a:t>
            </a:r>
            <a:r>
              <a:rPr lang="en-US" dirty="0" smtClean="0"/>
              <a:t>, Cloud-TH (highest TH at which </a:t>
            </a:r>
            <a:r>
              <a:rPr lang="en-US" dirty="0" err="1"/>
              <a:t>P</a:t>
            </a:r>
            <a:r>
              <a:rPr lang="en-US" baseline="-25000" dirty="0" err="1"/>
              <a:t>Cloud</a:t>
            </a:r>
            <a:r>
              <a:rPr lang="en-US"/>
              <a:t>&gt;</a:t>
            </a:r>
            <a:r>
              <a:rPr lang="en-US" smtClean="0"/>
              <a:t>0.5) </a:t>
            </a:r>
            <a:endParaRPr lang="en-US" dirty="0" smtClean="0"/>
          </a:p>
          <a:p>
            <a:r>
              <a:rPr lang="en-US" dirty="0" smtClean="0"/>
              <a:t>Cloud flag (?):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Cloud</a:t>
            </a:r>
            <a:r>
              <a:rPr lang="en-US" dirty="0" smtClean="0"/>
              <a:t>&gt;0.5</a:t>
            </a:r>
          </a:p>
          <a:p>
            <a:r>
              <a:rPr lang="en-US" dirty="0" smtClean="0"/>
              <a:t>Additional value signaling high aerosol needed, in principle possible from C</a:t>
            </a:r>
            <a:r>
              <a:rPr lang="en-US" baseline="-25000" dirty="0" smtClean="0"/>
              <a:t>750</a:t>
            </a:r>
            <a:r>
              <a:rPr lang="en-US" dirty="0" smtClean="0"/>
              <a:t>, but needs some analysis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0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SCIATRAN simulations of color ratios and conclusions</a:t>
            </a:r>
          </a:p>
          <a:p>
            <a:r>
              <a:rPr lang="en-US" dirty="0" smtClean="0"/>
              <a:t>Distributions of real data</a:t>
            </a:r>
          </a:p>
          <a:p>
            <a:r>
              <a:rPr lang="en-US" dirty="0" smtClean="0"/>
              <a:t>Algorithm concept</a:t>
            </a:r>
          </a:p>
          <a:p>
            <a:pPr lvl="1"/>
            <a:r>
              <a:rPr lang="en-US" dirty="0" smtClean="0"/>
              <a:t>Thresholds</a:t>
            </a:r>
          </a:p>
          <a:p>
            <a:pPr lvl="1"/>
            <a:r>
              <a:rPr lang="en-US" dirty="0" smtClean="0"/>
              <a:t>Fits</a:t>
            </a:r>
          </a:p>
          <a:p>
            <a:pPr lvl="1"/>
            <a:r>
              <a:rPr lang="en-US" dirty="0" smtClean="0"/>
              <a:t>Probabilities</a:t>
            </a:r>
          </a:p>
          <a:p>
            <a:r>
              <a:rPr lang="en-US" dirty="0" smtClean="0"/>
              <a:t>Results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2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 set with varying albedo/boundary layer/trop./stratospheric aerosol</a:t>
            </a:r>
          </a:p>
          <a:p>
            <a:r>
              <a:rPr lang="en-US" dirty="0" smtClean="0"/>
              <a:t>1 set with clouds at different altitudes in addition</a:t>
            </a:r>
          </a:p>
          <a:p>
            <a:pPr lvl="3"/>
            <a:r>
              <a:rPr lang="en-US" dirty="0" smtClean="0"/>
              <a:t>Water clouds: 5-7, 9-11, 11-13, 13-15 km, OD=0.5-50</a:t>
            </a:r>
          </a:p>
          <a:p>
            <a:pPr lvl="3"/>
            <a:r>
              <a:rPr lang="en-US" dirty="0" smtClean="0"/>
              <a:t>Ice clouds: 13-15, 15-17, 17-19, OD=0.001-0.5</a:t>
            </a:r>
          </a:p>
          <a:p>
            <a:pPr lvl="3"/>
            <a:r>
              <a:rPr lang="en-US" dirty="0" smtClean="0"/>
              <a:t>Each with 2 different size parameters</a:t>
            </a:r>
          </a:p>
          <a:p>
            <a:r>
              <a:rPr lang="en-US" dirty="0" smtClean="0"/>
              <a:t>Investigate color ratio C</a:t>
            </a:r>
            <a:r>
              <a:rPr lang="en-US" baseline="-25000" dirty="0" smtClean="0"/>
              <a:t>750</a:t>
            </a:r>
            <a:r>
              <a:rPr lang="en-US" dirty="0" smtClean="0"/>
              <a:t> (R(750nm)/R(1090nm)) vs. C</a:t>
            </a:r>
            <a:r>
              <a:rPr lang="en-US" baseline="-25000" dirty="0" smtClean="0"/>
              <a:t>1550</a:t>
            </a:r>
            <a:r>
              <a:rPr lang="en-US" dirty="0" smtClean="0"/>
              <a:t> (R(1550nm)/R(1670nm)) for each tangent height individually (not the gradients </a:t>
            </a:r>
            <a:r>
              <a:rPr lang="en-US" dirty="0" err="1" smtClean="0"/>
              <a:t>w.r.t</a:t>
            </a:r>
            <a:r>
              <a:rPr lang="en-US" dirty="0" smtClean="0"/>
              <a:t>. TH)</a:t>
            </a:r>
          </a:p>
          <a:p>
            <a:pPr lv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SCIATRAN simulations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158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iatran_cr_aerosol_st20_th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740" y="1410971"/>
            <a:ext cx="6363397" cy="4319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7923" y="719072"/>
            <a:ext cx="8843025" cy="4495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</a:t>
            </a:r>
            <a:r>
              <a:rPr lang="en-US" sz="2800" baseline="-25000" dirty="0" smtClean="0"/>
              <a:t>750</a:t>
            </a:r>
            <a:r>
              <a:rPr lang="en-US" sz="2800" dirty="0" smtClean="0"/>
              <a:t> vs. C</a:t>
            </a:r>
            <a:r>
              <a:rPr lang="en-US" sz="2800" baseline="-25000" dirty="0" smtClean="0"/>
              <a:t>1550</a:t>
            </a:r>
            <a:r>
              <a:rPr lang="en-US" sz="2800" dirty="0" smtClean="0"/>
              <a:t>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Simulations for TH=15 km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5848" y="1410971"/>
            <a:ext cx="2004597" cy="36933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/>
              <a:t>Varying albedo, tropospheric and stratospheric aerosol optical depth and </a:t>
            </a:r>
            <a:r>
              <a:rPr lang="en-US" dirty="0" smtClean="0"/>
              <a:t>types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0000FF"/>
                </a:solidFill>
              </a:rPr>
              <a:t>All clouds, CTH=15km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008000"/>
                </a:solidFill>
              </a:rPr>
              <a:t>Water clouds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00FFFF"/>
                </a:solidFill>
              </a:rPr>
              <a:t>Thin (ice) clouds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FF00FF"/>
                </a:solidFill>
              </a:rPr>
              <a:t>Clouds below </a:t>
            </a:r>
            <a:r>
              <a:rPr lang="en-US" dirty="0" err="1" smtClean="0">
                <a:solidFill>
                  <a:srgbClr val="FF00FF"/>
                </a:solidFill>
              </a:rPr>
              <a:t>FoV</a:t>
            </a:r>
            <a:endParaRPr lang="en-US" dirty="0" smtClean="0">
              <a:solidFill>
                <a:srgbClr val="FF00FF"/>
              </a:solidFill>
            </a:endParaRP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742" y="1410971"/>
            <a:ext cx="6363393" cy="4319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740" y="1410971"/>
            <a:ext cx="6363393" cy="4319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56" y="1410971"/>
            <a:ext cx="6363393" cy="4319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56" y="1410971"/>
            <a:ext cx="6363393" cy="4319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6110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7923" y="719072"/>
            <a:ext cx="8843025" cy="4495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</a:t>
            </a:r>
            <a:r>
              <a:rPr lang="en-US" sz="2800" baseline="-25000" dirty="0" smtClean="0"/>
              <a:t>750</a:t>
            </a:r>
            <a:r>
              <a:rPr lang="en-US" sz="2800" dirty="0" smtClean="0"/>
              <a:t> vs. C</a:t>
            </a:r>
            <a:r>
              <a:rPr lang="en-US" sz="2800" baseline="-25000" dirty="0" smtClean="0"/>
              <a:t>1550</a:t>
            </a:r>
            <a:endParaRPr lang="en-US" sz="2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Simulations for TH=15 km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761349" y="787227"/>
            <a:ext cx="5302832" cy="4028787"/>
            <a:chOff x="3761349" y="787227"/>
            <a:chExt cx="5302832" cy="402878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1349" y="1216014"/>
              <a:ext cx="5302832" cy="360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3761349" y="787227"/>
              <a:ext cx="4201128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AOD of stratospheric aerosol, pure aerosols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7923" y="1675888"/>
            <a:ext cx="5302833" cy="4011316"/>
            <a:chOff x="167923" y="1675888"/>
            <a:chExt cx="5302833" cy="4011316"/>
          </a:xfrm>
        </p:grpSpPr>
        <p:pic>
          <p:nvPicPr>
            <p:cNvPr id="6" name="Picture 5" descr="sciatran_cr_clouds15km_OD_st20_th15.jpg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23" y="2087204"/>
              <a:ext cx="5302833" cy="3600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7923" y="1675888"/>
              <a:ext cx="2542132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OD of clouds, CTH=15km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82932" y="2008657"/>
            <a:ext cx="5302833" cy="4017728"/>
            <a:chOff x="2982932" y="2008657"/>
            <a:chExt cx="5302833" cy="4017728"/>
          </a:xfrm>
        </p:grpSpPr>
        <p:pic>
          <p:nvPicPr>
            <p:cNvPr id="13" name="Picture 12" descr="sciatran_cr_clouds15km_AOD_st20_th15.jpg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2932" y="2426385"/>
              <a:ext cx="5302833" cy="3600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982932" y="2008657"/>
              <a:ext cx="3125863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Bkg. AOD of clouds, CTH=15km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619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56" y="1337497"/>
            <a:ext cx="6363393" cy="4319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56" y="1337497"/>
            <a:ext cx="6363393" cy="4319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7923" y="719072"/>
            <a:ext cx="8843025" cy="4495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</a:t>
            </a:r>
            <a:r>
              <a:rPr lang="en-US" sz="2800" baseline="-25000" dirty="0" smtClean="0"/>
              <a:t>750</a:t>
            </a:r>
            <a:r>
              <a:rPr lang="en-US" sz="2800" dirty="0" smtClean="0"/>
              <a:t> vs. C</a:t>
            </a:r>
            <a:r>
              <a:rPr lang="en-US" sz="2800" baseline="-25000" dirty="0" smtClean="0"/>
              <a:t>1550</a:t>
            </a:r>
            <a:r>
              <a:rPr lang="en-US" sz="2800" dirty="0" smtClean="0"/>
              <a:t>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Simulations for TH=15 km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5848" y="1755574"/>
            <a:ext cx="2004597" cy="36933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Optimized information from C</a:t>
            </a:r>
            <a:r>
              <a:rPr lang="en-US" baseline="-25000" dirty="0" smtClean="0"/>
              <a:t>1550</a:t>
            </a:r>
            <a:r>
              <a:rPr lang="en-US" dirty="0" smtClean="0"/>
              <a:t> as a function of C</a:t>
            </a:r>
            <a:r>
              <a:rPr lang="en-US" baseline="-25000" dirty="0" smtClean="0"/>
              <a:t>750</a:t>
            </a:r>
            <a:r>
              <a:rPr lang="en-US" dirty="0" smtClean="0"/>
              <a:t>!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C</a:t>
            </a:r>
            <a:r>
              <a:rPr lang="en-US" baseline="-25000" dirty="0" smtClean="0"/>
              <a:t>750</a:t>
            </a:r>
            <a:r>
              <a:rPr lang="en-US" dirty="0" smtClean="0"/>
              <a:t> proxy for density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FF00FF"/>
                </a:solidFill>
              </a:rPr>
              <a:t>Clouds below </a:t>
            </a:r>
            <a:r>
              <a:rPr lang="en-US" dirty="0" err="1" smtClean="0">
                <a:solidFill>
                  <a:srgbClr val="FF00FF"/>
                </a:solidFill>
              </a:rPr>
              <a:t>FoV</a:t>
            </a:r>
            <a:r>
              <a:rPr lang="en-US" dirty="0" smtClean="0">
                <a:solidFill>
                  <a:srgbClr val="FF00FF"/>
                </a:solidFill>
              </a:rPr>
              <a:t> are a nasty nuisance, </a:t>
            </a:r>
            <a:r>
              <a:rPr lang="en-US" smtClean="0">
                <a:solidFill>
                  <a:srgbClr val="FF00FF"/>
                </a:solidFill>
              </a:rPr>
              <a:t>still necessary </a:t>
            </a:r>
            <a:r>
              <a:rPr lang="en-US" dirty="0" smtClean="0">
                <a:solidFill>
                  <a:srgbClr val="FF00FF"/>
                </a:solidFill>
              </a:rPr>
              <a:t>to check gradients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14" name="Down Arrow 13"/>
          <p:cNvSpPr/>
          <p:nvPr/>
        </p:nvSpPr>
        <p:spPr>
          <a:xfrm>
            <a:off x="8448689" y="1730111"/>
            <a:ext cx="482783" cy="3484761"/>
          </a:xfrm>
          <a:prstGeom prst="downArrow">
            <a:avLst/>
          </a:prstGeom>
          <a:solidFill>
            <a:srgbClr val="DD8047"/>
          </a:solidFill>
          <a:effectLst>
            <a:outerShdw blurRad="38100" dist="30000" dir="5400000" rotWithShape="0">
              <a:schemeClr val="accent2">
                <a:lumMod val="50000"/>
                <a:alpha val="4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>
            <a:noAutofit/>
          </a:bodyPr>
          <a:lstStyle/>
          <a:p>
            <a:pPr algn="ctr"/>
            <a:r>
              <a:rPr lang="en-US" sz="2000" b="1" dirty="0" smtClean="0"/>
              <a:t>Density of </a:t>
            </a:r>
            <a:r>
              <a:rPr lang="en-US" sz="2000" b="1" dirty="0" err="1" smtClean="0"/>
              <a:t>scatterers</a:t>
            </a:r>
            <a:endParaRPr lang="en-US" sz="2000" b="1" dirty="0"/>
          </a:p>
        </p:txBody>
      </p:sp>
      <p:sp>
        <p:nvSpPr>
          <p:cNvPr id="16" name="Down Arrow 15"/>
          <p:cNvSpPr/>
          <p:nvPr/>
        </p:nvSpPr>
        <p:spPr>
          <a:xfrm rot="16200000">
            <a:off x="5132184" y="3361909"/>
            <a:ext cx="482783" cy="3484761"/>
          </a:xfrm>
          <a:prstGeom prst="downArrow">
            <a:avLst/>
          </a:prstGeom>
          <a:solidFill>
            <a:srgbClr val="DD8047"/>
          </a:solidFill>
          <a:effectLst>
            <a:outerShdw blurRad="38100" dist="30000" dir="5400000" rotWithShape="0">
              <a:schemeClr val="accent2">
                <a:lumMod val="50000"/>
                <a:alpha val="4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>
            <a:noAutofit/>
          </a:bodyPr>
          <a:lstStyle/>
          <a:p>
            <a:pPr algn="ctr"/>
            <a:r>
              <a:rPr lang="en-US" sz="2000" b="1" dirty="0" smtClean="0"/>
              <a:t>Type of </a:t>
            </a:r>
            <a:r>
              <a:rPr lang="en-US" sz="2000" b="1" dirty="0" err="1" smtClean="0"/>
              <a:t>scatterers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17918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290470-A8C6-2246-BF8B-8C1E6D1A0165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Distributions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Liebing, IUP Bremen, Atmospheric Limb Conference, Gothenburg 2015</a:t>
            </a:r>
            <a:endParaRPr lang="en-US" dirty="0"/>
          </a:p>
        </p:txBody>
      </p:sp>
      <p:pic>
        <p:nvPicPr>
          <p:cNvPr id="6" name="Picture 5" descr="scia_cr_Aug2004_45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02" y="713526"/>
            <a:ext cx="6454490" cy="532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35848" y="2416839"/>
            <a:ext cx="2004597" cy="175432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Examples for 2D data histograms for Aug 2004, 30N-60N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027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19288</TotalTime>
  <Words>1787</Words>
  <Application>Microsoft Macintosh PowerPoint</Application>
  <PresentationFormat>On-screen Show (4:3)</PresentationFormat>
  <Paragraphs>244</Paragraphs>
  <Slides>34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Median</vt:lpstr>
      <vt:lpstr>Equation</vt:lpstr>
      <vt:lpstr>A NEW Algorithm for LIMB Cloud detection</vt:lpstr>
      <vt:lpstr>Introduction</vt:lpstr>
      <vt:lpstr>Introduction</vt:lpstr>
      <vt:lpstr>Outline</vt:lpstr>
      <vt:lpstr>SCIATRAN simulations</vt:lpstr>
      <vt:lpstr>Simulations for TH=15 km</vt:lpstr>
      <vt:lpstr>Simulations for TH=15 km</vt:lpstr>
      <vt:lpstr>Simulations for TH=15 km</vt:lpstr>
      <vt:lpstr>Data Distributions</vt:lpstr>
      <vt:lpstr>Data Distributions</vt:lpstr>
      <vt:lpstr>Fits to Data</vt:lpstr>
      <vt:lpstr>Fits to Data</vt:lpstr>
      <vt:lpstr>Fits to Data</vt:lpstr>
      <vt:lpstr>Fits to Data</vt:lpstr>
      <vt:lpstr>Fits to Data</vt:lpstr>
      <vt:lpstr>Cloud Probabilities</vt:lpstr>
      <vt:lpstr>Cloud Probabilities</vt:lpstr>
      <vt:lpstr>Cloud Probabilities</vt:lpstr>
      <vt:lpstr>Cloud Probabilities</vt:lpstr>
      <vt:lpstr>Cloud Probabilities</vt:lpstr>
      <vt:lpstr>Cloud Probabilities</vt:lpstr>
      <vt:lpstr>Cloud Probabilities</vt:lpstr>
      <vt:lpstr>Cloud Probabilities</vt:lpstr>
      <vt:lpstr>Cloud Statistics</vt:lpstr>
      <vt:lpstr>Cloud Statistics</vt:lpstr>
      <vt:lpstr>Cloud Statistics</vt:lpstr>
      <vt:lpstr>Cloud Statistics</vt:lpstr>
      <vt:lpstr>Summary</vt:lpstr>
      <vt:lpstr>Status</vt:lpstr>
      <vt:lpstr>Probability Distributions</vt:lpstr>
      <vt:lpstr>Probability Distributions</vt:lpstr>
      <vt:lpstr>Statistical Parameters</vt:lpstr>
      <vt:lpstr>RTM Parameters</vt:lpstr>
      <vt:lpstr>Implementation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Patricia Liebing</dc:creator>
  <cp:lastModifiedBy>Patricia Liebing</cp:lastModifiedBy>
  <cp:revision>429</cp:revision>
  <dcterms:created xsi:type="dcterms:W3CDTF">2011-05-06T14:13:58Z</dcterms:created>
  <dcterms:modified xsi:type="dcterms:W3CDTF">2015-09-21T16:55:57Z</dcterms:modified>
</cp:coreProperties>
</file>