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5"/>
  </p:notesMasterIdLst>
  <p:handoutMasterIdLst>
    <p:handoutMasterId r:id="rId16"/>
  </p:handoutMasterIdLst>
  <p:sldIdLst>
    <p:sldId id="257" r:id="rId2"/>
    <p:sldId id="380" r:id="rId3"/>
    <p:sldId id="332" r:id="rId4"/>
    <p:sldId id="377" r:id="rId5"/>
    <p:sldId id="370" r:id="rId6"/>
    <p:sldId id="375" r:id="rId7"/>
    <p:sldId id="371" r:id="rId8"/>
    <p:sldId id="372" r:id="rId9"/>
    <p:sldId id="373" r:id="rId10"/>
    <p:sldId id="369" r:id="rId11"/>
    <p:sldId id="376" r:id="rId12"/>
    <p:sldId id="374" r:id="rId13"/>
    <p:sldId id="368" r:id="rId14"/>
  </p:sldIdLst>
  <p:sldSz cx="9144000" cy="6858000" type="screen4x3"/>
  <p:notesSz cx="6794500" cy="99314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C6D9F1"/>
    <a:srgbClr val="999999"/>
    <a:srgbClr val="8AD0C8"/>
    <a:srgbClr val="E9EDF4"/>
    <a:srgbClr val="3333CC"/>
    <a:srgbClr val="0066FF"/>
    <a:srgbClr val="FFFF99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830" autoAdjust="0"/>
    <p:restoredTop sz="93049" autoAdjust="0"/>
  </p:normalViewPr>
  <p:slideViewPr>
    <p:cSldViewPr snapToGrid="0">
      <p:cViewPr varScale="1">
        <p:scale>
          <a:sx n="132" d="100"/>
          <a:sy n="132" d="100"/>
        </p:scale>
        <p:origin x="-1296" y="-78"/>
      </p:cViewPr>
      <p:guideLst>
        <p:guide orient="horz" pos="2609"/>
        <p:guide orient="horz" pos="1063"/>
        <p:guide pos="2880"/>
        <p:guide pos="56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-3738" y="-120"/>
      </p:cViewPr>
      <p:guideLst>
        <p:guide orient="horz" pos="3128"/>
        <p:guide pos="214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B980A-8FA7-4C22-8CF7-A3771957472D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8278B-38E0-4A2F-9961-A99807C62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760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2AF02-D18C-43E9-8E67-FBF32C563C47}" type="datetimeFigureOut">
              <a:rPr lang="en-GB" smtClean="0"/>
              <a:t>22/09/2015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07269-C82E-421C-AE8E-0CB2F50AE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0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6838"/>
            <a:ext cx="9144000" cy="1143000"/>
          </a:xfrm>
          <a:prstGeom prst="rect">
            <a:avLst/>
          </a:prstGeom>
        </p:spPr>
        <p:txBody>
          <a:bodyPr wrap="square"/>
          <a:lstStyle>
            <a:lvl1pPr>
              <a:defRPr sz="8000" b="1" baseline="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91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_betw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211773"/>
            <a:ext cx="6130291" cy="773112"/>
          </a:xfrm>
          <a:prstGeom prst="rect">
            <a:avLst/>
          </a:prstGeom>
        </p:spPr>
        <p:txBody>
          <a:bodyPr wrap="square"/>
          <a:lstStyle>
            <a:lvl1pPr algn="l">
              <a:defRPr sz="4400" b="1" baseline="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249" y="1146810"/>
            <a:ext cx="8372475" cy="5513070"/>
          </a:xfrm>
          <a:prstGeom prst="rect">
            <a:avLst/>
          </a:prstGeom>
        </p:spPr>
        <p:txBody>
          <a:bodyPr anchor="ctr"/>
          <a:lstStyle>
            <a:lvl1pPr>
              <a:defRPr sz="1800">
                <a:latin typeface="Calibri Light" panose="020F0302020204030204" pitchFamily="34" charset="0"/>
              </a:defRPr>
            </a:lvl1pPr>
            <a:lvl2pPr>
              <a:defRPr sz="1600">
                <a:latin typeface="Calibri Light" panose="020F0302020204030204" pitchFamily="34" charset="0"/>
              </a:defRPr>
            </a:lvl2pPr>
            <a:lvl3pPr>
              <a:defRPr sz="1400">
                <a:latin typeface="Calibri Light" panose="020F0302020204030204" pitchFamily="34" charset="0"/>
              </a:defRPr>
            </a:lvl3pPr>
            <a:lvl4pPr>
              <a:defRPr sz="1200">
                <a:latin typeface="Calibri Light" panose="020F0302020204030204" pitchFamily="34" charset="0"/>
              </a:defRPr>
            </a:lvl4pPr>
            <a:lvl5pPr>
              <a:defRPr sz="1200"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942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26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44450"/>
            <a:ext cx="8208963" cy="720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" y="919163"/>
            <a:ext cx="9069388" cy="5889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99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projects\synergies\users\daanh\meetings\scia\20141021_SSAG45\input\logo\mission_SCIAMACHY_transparent.gi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900" y="45175"/>
            <a:ext cx="86543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Users\daanh\Documents\work\conferences\20140427_egu\ppt\50-years-logo_1024px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88" y="45175"/>
            <a:ext cx="563789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X:\projects\synergies\lib\logo\logo_knmi_trans.png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r="11765" b="11024"/>
          <a:stretch/>
        </p:blipFill>
        <p:spPr bwMode="auto">
          <a:xfrm>
            <a:off x="7395906" y="45175"/>
            <a:ext cx="77458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6" r:id="rId3"/>
    <p:sldLayoutId id="2147483659" r:id="rId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 t="1369" b="68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933575" y="1166813"/>
            <a:ext cx="7112000" cy="1655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Upgrade from SGP V5.02 to V6 .00:</a:t>
            </a:r>
            <a:br>
              <a:rPr lang="en-US" altLang="en-US" sz="32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US" altLang="en-US" sz="32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Conclusions from delta-validation of Diagnostic Data Set</a:t>
            </a:r>
            <a:endParaRPr lang="en-US" altLang="en-US" sz="32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4925" y="5642438"/>
            <a:ext cx="5659438" cy="112646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altLang="nl-BE" sz="1600" u="sng" dirty="0" smtClean="0">
                <a:solidFill>
                  <a:schemeClr val="bg1"/>
                </a:solidFill>
              </a:rPr>
              <a:t>D. Hubert</a:t>
            </a:r>
            <a:r>
              <a:rPr lang="en-GB" altLang="nl-BE" sz="1600" dirty="0" smtClean="0">
                <a:solidFill>
                  <a:schemeClr val="bg1"/>
                </a:solidFill>
              </a:rPr>
              <a:t>, A. Keppens, J. Granville</a:t>
            </a:r>
            <a:r>
              <a:rPr lang="en-GB" altLang="nl-BE" sz="1600" dirty="0">
                <a:solidFill>
                  <a:schemeClr val="bg1"/>
                </a:solidFill>
              </a:rPr>
              <a:t>, F. Hendrick, J</a:t>
            </a:r>
            <a:r>
              <a:rPr lang="en-GB" altLang="nl-BE" sz="1600" dirty="0" smtClean="0">
                <a:solidFill>
                  <a:schemeClr val="bg1"/>
                </a:solidFill>
              </a:rPr>
              <a:t>.-C. Lambert</a:t>
            </a:r>
            <a:br>
              <a:rPr lang="en-GB" altLang="nl-BE" sz="1600" dirty="0" smtClean="0">
                <a:solidFill>
                  <a:schemeClr val="bg1"/>
                </a:solidFill>
              </a:rPr>
            </a:br>
            <a:r>
              <a:rPr lang="en-GB" altLang="nl-BE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Belgian </a:t>
            </a:r>
            <a:r>
              <a:rPr lang="en-GB" altLang="nl-BE" sz="1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Institute for Space Aeronomy (</a:t>
            </a:r>
            <a:r>
              <a:rPr lang="en-GB" altLang="nl-BE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BIRA-IASB)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nl-BE" sz="1600" dirty="0" smtClean="0">
                <a:solidFill>
                  <a:schemeClr val="bg1"/>
                </a:solidFill>
              </a:rPr>
              <a:t>A. van Gijsel</a:t>
            </a:r>
            <a:br>
              <a:rPr lang="en-GB" altLang="nl-BE" sz="1600" dirty="0" smtClean="0">
                <a:solidFill>
                  <a:schemeClr val="bg1"/>
                </a:solidFill>
              </a:rPr>
            </a:br>
            <a:r>
              <a:rPr lang="en-US" altLang="nl-BE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Royal </a:t>
            </a:r>
            <a:r>
              <a:rPr lang="en-US" altLang="nl-BE" sz="1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Netherlands Meteorological </a:t>
            </a:r>
            <a:r>
              <a:rPr lang="en-US" altLang="nl-BE" sz="16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Institute (KNMI)</a:t>
            </a:r>
            <a:endParaRPr lang="en-GB" altLang="nl-BE" sz="16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053" name="Subtitle 2"/>
          <p:cNvSpPr txBox="1">
            <a:spLocks/>
          </p:cNvSpPr>
          <p:nvPr/>
        </p:nvSpPr>
        <p:spPr bwMode="auto">
          <a:xfrm>
            <a:off x="5826125" y="5721638"/>
            <a:ext cx="3219450" cy="112646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GB" altLang="nl-BE" sz="1600" dirty="0" smtClean="0">
                <a:solidFill>
                  <a:schemeClr val="bg1"/>
                </a:solidFill>
              </a:rPr>
              <a:t>Acknowledgements</a:t>
            </a:r>
            <a:endParaRPr lang="en-GB" altLang="nl-BE" sz="16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nl-BE" sz="1600" dirty="0" smtClean="0">
                <a:solidFill>
                  <a:srgbClr val="FFC000"/>
                </a:solidFill>
                <a:latin typeface="Calibri Light" pitchFamily="34" charset="0"/>
              </a:rPr>
              <a:t>NDACC</a:t>
            </a:r>
            <a:r>
              <a:rPr lang="en-US" altLang="nl-BE" sz="1600" dirty="0">
                <a:solidFill>
                  <a:srgbClr val="FFC000"/>
                </a:solidFill>
                <a:latin typeface="Calibri Light" pitchFamily="34" charset="0"/>
              </a:rPr>
              <a:t>, SHADOZ and GAW PIs </a:t>
            </a:r>
            <a:r>
              <a:rPr lang="en-US" altLang="nl-BE" sz="1600" dirty="0" smtClean="0">
                <a:solidFill>
                  <a:srgbClr val="FFC000"/>
                </a:solidFill>
                <a:latin typeface="Calibri Light" pitchFamily="34" charset="0"/>
              </a:rPr>
              <a:t/>
            </a:r>
            <a:br>
              <a:rPr lang="en-US" altLang="nl-BE" sz="1600" dirty="0" smtClean="0">
                <a:solidFill>
                  <a:srgbClr val="FFC000"/>
                </a:solidFill>
                <a:latin typeface="Calibri Light" pitchFamily="34" charset="0"/>
              </a:rPr>
            </a:br>
            <a:r>
              <a:rPr lang="en-US" altLang="nl-BE" sz="1600" dirty="0" smtClean="0">
                <a:solidFill>
                  <a:srgbClr val="FFC000"/>
                </a:solidFill>
                <a:latin typeface="Calibri Light" pitchFamily="34" charset="0"/>
              </a:rPr>
              <a:t>+ </a:t>
            </a:r>
            <a:r>
              <a:rPr lang="en-US" altLang="nl-BE" sz="1600" dirty="0">
                <a:solidFill>
                  <a:srgbClr val="FFC000"/>
                </a:solidFill>
                <a:latin typeface="Calibri Light" pitchFamily="34" charset="0"/>
              </a:rPr>
              <a:t>staff at </a:t>
            </a:r>
            <a:r>
              <a:rPr lang="en-US" altLang="nl-BE" sz="1600" dirty="0" smtClean="0">
                <a:solidFill>
                  <a:srgbClr val="FFC000"/>
                </a:solidFill>
                <a:latin typeface="Calibri Light" pitchFamily="34" charset="0"/>
              </a:rPr>
              <a:t>stations</a:t>
            </a:r>
            <a:r>
              <a:rPr lang="en-GB" altLang="nl-BE" sz="1600" dirty="0">
                <a:solidFill>
                  <a:srgbClr val="FFC000"/>
                </a:solidFill>
                <a:latin typeface="Calibri Light" pitchFamily="34" charset="0"/>
              </a:rPr>
              <a:t/>
            </a:r>
            <a:br>
              <a:rPr lang="en-GB" altLang="nl-BE" sz="1600" dirty="0">
                <a:solidFill>
                  <a:srgbClr val="FFC000"/>
                </a:solidFill>
                <a:latin typeface="Calibri Light" pitchFamily="34" charset="0"/>
              </a:rPr>
            </a:br>
            <a:r>
              <a:rPr lang="en-GB" altLang="nl-BE" sz="1600" dirty="0" smtClean="0">
                <a:solidFill>
                  <a:srgbClr val="FFC000"/>
                </a:solidFill>
                <a:latin typeface="Calibri Light" pitchFamily="34" charset="0"/>
              </a:rPr>
              <a:t>ESA, BELSPO</a:t>
            </a:r>
            <a:endParaRPr lang="en-GB" altLang="nl-BE" sz="1600" dirty="0">
              <a:solidFill>
                <a:srgbClr val="FFC000"/>
              </a:solidFill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O3 limb profile</a:t>
            </a:r>
            <a:br>
              <a:rPr lang="en-GB" dirty="0" smtClean="0"/>
            </a:br>
            <a:r>
              <a:rPr lang="en-GB" sz="2400" dirty="0" smtClean="0"/>
              <a:t>UTLS and stratosphere</a:t>
            </a:r>
            <a:endParaRPr lang="en-GB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249" y="4150555"/>
            <a:ext cx="8372475" cy="2509324"/>
          </a:xfrm>
        </p:spPr>
        <p:txBody>
          <a:bodyPr anchor="b"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Overall, V5&amp;V6 are very similar, but </a:t>
            </a:r>
            <a:r>
              <a:rPr lang="en-US" sz="1600" b="1" dirty="0">
                <a:solidFill>
                  <a:srgbClr val="FF0000"/>
                </a:solidFill>
              </a:rPr>
              <a:t>in parts of the atmosphere </a:t>
            </a:r>
            <a:r>
              <a:rPr lang="en-US" sz="1600" b="1" dirty="0" smtClean="0">
                <a:solidFill>
                  <a:srgbClr val="FF0000"/>
                </a:solidFill>
              </a:rPr>
              <a:t>clear changes are noted</a:t>
            </a:r>
          </a:p>
          <a:p>
            <a:pPr lvl="1"/>
            <a:r>
              <a:rPr lang="en-US" sz="1400" dirty="0" smtClean="0"/>
              <a:t>Upper stratosphere : reduction in short-term variability</a:t>
            </a:r>
          </a:p>
          <a:p>
            <a:pPr lvl="1"/>
            <a:r>
              <a:rPr lang="en-US" sz="1400" dirty="0" smtClean="0"/>
              <a:t>Arctic : clear improvement of variability</a:t>
            </a:r>
          </a:p>
          <a:p>
            <a:pPr lvl="1"/>
            <a:r>
              <a:rPr lang="en-US" sz="1400" dirty="0" smtClean="0"/>
              <a:t>3-7% less ozone below 30-35km (bias reduction 30N-90S, bias increase 30N-90N)</a:t>
            </a:r>
          </a:p>
          <a:p>
            <a:r>
              <a:rPr lang="en-US" sz="1600" dirty="0" smtClean="0"/>
              <a:t>All major issues remain</a:t>
            </a:r>
            <a:br>
              <a:rPr lang="en-US" sz="1600" dirty="0" smtClean="0"/>
            </a:b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①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vertical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AK introduces large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oscillations,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②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bias is large and has complex structure, </a:t>
            </a:r>
            <a:b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③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significant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degradation of data quality in Arctic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MS,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④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clear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negative decadal drift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in MS,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⑤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impact of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pT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90661" y="1528610"/>
            <a:ext cx="7792539" cy="3223390"/>
            <a:chOff x="1047438" y="1327010"/>
            <a:chExt cx="7252951" cy="3000189"/>
          </a:xfrm>
        </p:grpSpPr>
        <p:grpSp>
          <p:nvGrpSpPr>
            <p:cNvPr id="20" name="Group 19"/>
            <p:cNvGrpSpPr/>
            <p:nvPr/>
          </p:nvGrpSpPr>
          <p:grpSpPr>
            <a:xfrm>
              <a:off x="1047438" y="1327010"/>
              <a:ext cx="7252951" cy="3000189"/>
              <a:chOff x="1181183" y="1327010"/>
              <a:chExt cx="7252951" cy="3000189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181183" y="1327010"/>
                <a:ext cx="5870139" cy="3000189"/>
                <a:chOff x="871583" y="1269411"/>
                <a:chExt cx="5637217" cy="2881144"/>
              </a:xfrm>
            </p:grpSpPr>
            <p:grpSp>
              <p:nvGrpSpPr>
                <p:cNvPr id="6" name="Group 5"/>
                <p:cNvGrpSpPr>
                  <a:grpSpLocks noChangeAspect="1"/>
                </p:cNvGrpSpPr>
                <p:nvPr/>
              </p:nvGrpSpPr>
              <p:grpSpPr>
                <a:xfrm>
                  <a:off x="871583" y="1269411"/>
                  <a:ext cx="5637217" cy="1454032"/>
                  <a:chOff x="115583" y="1146204"/>
                  <a:chExt cx="8053167" cy="2077188"/>
                </a:xfrm>
              </p:grpSpPr>
              <p:pic>
                <p:nvPicPr>
                  <p:cNvPr id="7" name="Picture 4" descr="X:\work\projects\TASTE-F\scia\201507__V6_deltaval\figs\O3_SCIA_301__SCIA_502__SCIA_600_DDS__O3_sonde_O3_lidar-ndacc_woudc-nom__GRnom_VCalt_VSMnone_UNndens_SUBall_PRall_STmedian_Drel.sat_overplot_bias_spread_xvar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17149"/>
                  <a:stretch/>
                </p:blipFill>
                <p:spPr bwMode="auto">
                  <a:xfrm>
                    <a:off x="115583" y="1146204"/>
                    <a:ext cx="8053167" cy="207718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5080502" y="2555401"/>
                    <a:ext cx="2995227" cy="221673"/>
                  </a:xfrm>
                  <a:prstGeom prst="rect">
                    <a:avLst/>
                  </a:prstGeom>
                  <a:solidFill>
                    <a:schemeClr val="bg1">
                      <a:alpha val="80000"/>
                    </a:schemeClr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r"/>
                    <a:r>
                      <a:rPr lang="en-GB" sz="105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libri Light" panose="020F0302020204030204" pitchFamily="34" charset="0"/>
                      </a:rPr>
                      <a:t>daan.hubert@aeronomie.be (Aug 2015)</a:t>
                    </a:r>
                    <a:endParaRPr lang="en-GB" sz="1050" dirty="0">
                      <a:solidFill>
                        <a:schemeClr val="bg1">
                          <a:lumMod val="65000"/>
                        </a:schemeClr>
                      </a:solidFill>
                      <a:latin typeface="Calibri Light" panose="020F0302020204030204" pitchFamily="34" charset="0"/>
                    </a:endParaRPr>
                  </a:p>
                </p:txBody>
              </p:sp>
            </p:grpSp>
            <p:pic>
              <p:nvPicPr>
                <p:cNvPr id="16" name="Picture 3" descr="X:\work\projects\TASTE-F\scia\201507__V6_deltaval\figs\O3_SCIA_301__SCIA_502__SCIA_600_DDS__O3_sonde_O3_lidar-ndacc_woudc-nom__GRnom_VCalt_VSMnone_UNndens_SUBall_PRall_STip68_Drel.sat_overplot_bias_spread_xvar.pn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7149"/>
                <a:stretch/>
              </p:blipFill>
              <p:spPr bwMode="auto">
                <a:xfrm>
                  <a:off x="871583" y="2696523"/>
                  <a:ext cx="5637217" cy="14540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9" name="Picture 4" descr="X:\work\projects\TASTE-F\scia\201507__V6_deltaval\figs\O3_SCIA_301__SCIA_502__SCIA_600_DDS__O3_sonde_O3_lidar-ndacc_woudc-nom__GRnom_VCalt_VSMnone_UNndens_SUBall_PRall_STmedian_Drel.sat_overplot_bias_spread_xvar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885" t="32168" r="8558" b="50000"/>
              <a:stretch/>
            </p:blipFill>
            <p:spPr bwMode="auto">
              <a:xfrm>
                <a:off x="7051322" y="1612833"/>
                <a:ext cx="1382812" cy="615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1701940" y="1774604"/>
              <a:ext cx="3942860" cy="1844896"/>
              <a:chOff x="1701940" y="1774604"/>
              <a:chExt cx="3942860" cy="184489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725999" y="2905125"/>
                <a:ext cx="474525" cy="409575"/>
              </a:xfrm>
              <a:prstGeom prst="ellipse">
                <a:avLst/>
              </a:prstGeom>
              <a:solidFill>
                <a:srgbClr val="FFC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716345" y="2905125"/>
                <a:ext cx="588826" cy="409575"/>
              </a:xfrm>
              <a:prstGeom prst="ellipse">
                <a:avLst/>
              </a:prstGeom>
              <a:solidFill>
                <a:srgbClr val="FFC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864239" y="2905124"/>
                <a:ext cx="617401" cy="409575"/>
              </a:xfrm>
              <a:prstGeom prst="ellipse">
                <a:avLst/>
              </a:prstGeom>
              <a:solidFill>
                <a:srgbClr val="FFC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701940" y="3155804"/>
                <a:ext cx="617401" cy="46369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077881" y="1822206"/>
                <a:ext cx="472519" cy="363796"/>
              </a:xfrm>
              <a:prstGeom prst="ellipse">
                <a:avLst/>
              </a:prstGeom>
              <a:solidFill>
                <a:schemeClr val="bg2">
                  <a:lumMod val="50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819154" y="1902520"/>
                <a:ext cx="383208" cy="363089"/>
              </a:xfrm>
              <a:prstGeom prst="ellipse">
                <a:avLst/>
              </a:prstGeom>
              <a:solidFill>
                <a:schemeClr val="bg2">
                  <a:lumMod val="50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890501" y="1774604"/>
                <a:ext cx="754299" cy="463696"/>
              </a:xfrm>
              <a:prstGeom prst="ellipse">
                <a:avLst/>
              </a:prstGeom>
              <a:solidFill>
                <a:schemeClr val="bg2">
                  <a:lumMod val="50000"/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31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O3 limb profile</a:t>
            </a:r>
            <a:br>
              <a:rPr lang="en-GB" dirty="0" smtClean="0"/>
            </a:br>
            <a:r>
              <a:rPr lang="en-GB" sz="2400" dirty="0" smtClean="0"/>
              <a:t>mesosphere (&amp; stratosphere</a:t>
            </a:r>
            <a:r>
              <a:rPr lang="en-GB" sz="2400" dirty="0"/>
              <a:t>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249" y="4526280"/>
            <a:ext cx="8372475" cy="2133600"/>
          </a:xfrm>
        </p:spPr>
        <p:txBody>
          <a:bodyPr anchor="t"/>
          <a:lstStyle/>
          <a:p>
            <a:r>
              <a:rPr lang="en-GB" dirty="0" smtClean="0"/>
              <a:t>Comparison </a:t>
            </a:r>
            <a:r>
              <a:rPr lang="en-GB" dirty="0"/>
              <a:t>to </a:t>
            </a:r>
            <a:r>
              <a:rPr lang="en-GB" dirty="0" smtClean="0"/>
              <a:t>three microwave </a:t>
            </a:r>
            <a:r>
              <a:rPr lang="en-GB" dirty="0"/>
              <a:t>radiometer </a:t>
            </a:r>
            <a:r>
              <a:rPr lang="en-GB" dirty="0" smtClean="0"/>
              <a:t>stations (47°N, 20°N and 45°S)</a:t>
            </a:r>
            <a:endParaRPr lang="en-GB" dirty="0"/>
          </a:p>
          <a:p>
            <a:r>
              <a:rPr lang="en-GB" dirty="0"/>
              <a:t>Consistent results (within 5%) </a:t>
            </a:r>
            <a:r>
              <a:rPr lang="en-GB" dirty="0" smtClean="0"/>
              <a:t>for microwave </a:t>
            </a:r>
            <a:r>
              <a:rPr lang="en-GB" dirty="0"/>
              <a:t>and lidar over 30-42 km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Positive </a:t>
            </a:r>
            <a:r>
              <a:rPr lang="en-US" b="1" dirty="0">
                <a:solidFill>
                  <a:srgbClr val="FF0000"/>
                </a:solidFill>
              </a:rPr>
              <a:t>bias in </a:t>
            </a:r>
            <a:r>
              <a:rPr lang="en-US" b="1" dirty="0" smtClean="0">
                <a:solidFill>
                  <a:srgbClr val="FF0000"/>
                </a:solidFill>
              </a:rPr>
              <a:t>large part of the mesosphere, less clear above ~60km</a:t>
            </a:r>
            <a:endParaRPr lang="en-US" b="1" dirty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en-GB" dirty="0" smtClean="0"/>
              <a:t>No SCIAMACHY V5 data shown </a:t>
            </a:r>
            <a:br>
              <a:rPr lang="en-GB" dirty="0" smtClean="0"/>
            </a:br>
            <a:r>
              <a:rPr lang="en-GB" sz="1600" dirty="0" smtClean="0"/>
              <a:t>(since only a-priori reported in mesosphere)</a:t>
            </a:r>
          </a:p>
          <a:p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79763" y="1435939"/>
            <a:ext cx="5959982" cy="3021033"/>
            <a:chOff x="1079763" y="1435939"/>
            <a:chExt cx="5959982" cy="3021033"/>
          </a:xfrm>
        </p:grpSpPr>
        <p:grpSp>
          <p:nvGrpSpPr>
            <p:cNvPr id="3" name="Group 2"/>
            <p:cNvGrpSpPr/>
            <p:nvPr/>
          </p:nvGrpSpPr>
          <p:grpSpPr>
            <a:xfrm>
              <a:off x="1079763" y="1645920"/>
              <a:ext cx="2072533" cy="2811052"/>
              <a:chOff x="2366501" y="1645920"/>
              <a:chExt cx="2072533" cy="2811052"/>
            </a:xfrm>
          </p:grpSpPr>
          <p:pic>
            <p:nvPicPr>
              <p:cNvPr id="8" name="Picture 4" descr="analysis_v600_SCIA_v6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356" t="3837" r="35637"/>
              <a:stretch/>
            </p:blipFill>
            <p:spPr bwMode="auto">
              <a:xfrm>
                <a:off x="2721599" y="1645920"/>
                <a:ext cx="1717435" cy="2811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4" descr="analysis_v600_SCIA_v6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3837" r="95096"/>
              <a:stretch/>
            </p:blipFill>
            <p:spPr bwMode="auto">
              <a:xfrm>
                <a:off x="2366501" y="1645920"/>
                <a:ext cx="290299" cy="28110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4" descr="Mauna_Loa_lidar_micro_upto8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67" t="6082" r="37444"/>
            <a:stretch/>
          </p:blipFill>
          <p:spPr bwMode="auto">
            <a:xfrm>
              <a:off x="3394991" y="1645920"/>
              <a:ext cx="1722451" cy="2704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Lauder_lidar_micro_upto80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9" t="3426" r="37073"/>
            <a:stretch/>
          </p:blipFill>
          <p:spPr bwMode="auto">
            <a:xfrm>
              <a:off x="5339566" y="1645920"/>
              <a:ext cx="1700179" cy="2704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539818" y="1435939"/>
              <a:ext cx="16174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</a:rPr>
                <a:t>Payerne (47N) </a:t>
              </a:r>
              <a:r>
                <a:rPr lang="en-GB" sz="1000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</a:rPr>
                <a:t>only MWR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16701" y="1435939"/>
              <a:ext cx="17828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</a:rPr>
                <a:t>Mauna Loa (20N) </a:t>
              </a:r>
              <a:r>
                <a:rPr lang="en-GB" sz="1000" dirty="0" smtClean="0">
                  <a:solidFill>
                    <a:prstClr val="white">
                      <a:lumMod val="50000"/>
                    </a:prstClr>
                  </a:solidFill>
                  <a:latin typeface="Calibri Light" panose="020F0302020204030204" pitchFamily="34" charset="0"/>
                </a:rPr>
                <a:t>MWR+LID</a:t>
              </a:r>
              <a:endParaRPr lang="en-GB" sz="12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9689" y="1435939"/>
              <a:ext cx="15007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</a:rPr>
                <a:t>Lauder (45S) </a:t>
              </a:r>
              <a:r>
                <a:rPr lang="en-GB" sz="1000" dirty="0" smtClean="0">
                  <a:solidFill>
                    <a:prstClr val="white">
                      <a:lumMod val="50000"/>
                    </a:prstClr>
                  </a:solidFill>
                  <a:latin typeface="Calibri Light" panose="020F0302020204030204" pitchFamily="34" charset="0"/>
                </a:rPr>
                <a:t>MWR+LID</a:t>
              </a:r>
              <a:endParaRPr lang="en-GB" sz="12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5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X:\work\projects\TASTE-F\syn_collab\WP-3-3 BrO (Hendrick)\20150917__harestua_SGP502_600__profile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301"/>
            <a:ext cx="516962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" y="5300300"/>
            <a:ext cx="5169620" cy="1557699"/>
          </a:xfrm>
          <a:solidFill>
            <a:schemeClr val="bg1"/>
          </a:solidFill>
        </p:spPr>
        <p:txBody>
          <a:bodyPr/>
          <a:lstStyle/>
          <a:p>
            <a:pPr marL="182563" indent="-160338"/>
            <a:r>
              <a:rPr lang="en-US" sz="1400" b="1" dirty="0" smtClean="0">
                <a:solidFill>
                  <a:srgbClr val="FF0000"/>
                </a:solidFill>
              </a:rPr>
              <a:t>V6 BrO concentrations up to 3% larger than V5</a:t>
            </a:r>
          </a:p>
          <a:p>
            <a:pPr marL="182563" indent="-160338"/>
            <a:r>
              <a:rPr lang="en-US" sz="1400" dirty="0" smtClean="0"/>
              <a:t>Bias is season- and altitude-dependent</a:t>
            </a:r>
          </a:p>
          <a:p>
            <a:pPr marL="182563" indent="-160338"/>
            <a:r>
              <a:rPr lang="en-US" sz="1400" dirty="0" smtClean="0"/>
              <a:t>Spread is similar for V5 and V6</a:t>
            </a:r>
          </a:p>
          <a:p>
            <a:pPr marL="182563" indent="-160338"/>
            <a:r>
              <a:rPr lang="en-US" sz="1400" dirty="0" smtClean="0"/>
              <a:t>Biases are </a:t>
            </a:r>
            <a:r>
              <a:rPr lang="en-US" sz="1400" dirty="0"/>
              <a:t>significantly higher than those obtained for the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IUP-Bremen </a:t>
            </a:r>
            <a:r>
              <a:rPr lang="en-US" sz="1400" dirty="0"/>
              <a:t>scientific product at the same station (+10/-20</a:t>
            </a:r>
            <a:r>
              <a:rPr lang="en-US" sz="1400" dirty="0" smtClean="0"/>
              <a:t>%),</a:t>
            </a:r>
            <a:br>
              <a:rPr lang="en-US" sz="1400" dirty="0" smtClean="0"/>
            </a:br>
            <a:r>
              <a:rPr lang="en-US" sz="1400" dirty="0" smtClean="0"/>
              <a:t>see </a:t>
            </a:r>
            <a:r>
              <a:rPr lang="en-US" sz="1400" dirty="0"/>
              <a:t>Hendrick et al</a:t>
            </a:r>
            <a:r>
              <a:rPr lang="en-US" sz="1400" dirty="0" smtClean="0"/>
              <a:t>. </a:t>
            </a:r>
            <a:r>
              <a:rPr lang="en-US" sz="1400" dirty="0"/>
              <a:t>(</a:t>
            </a:r>
            <a:r>
              <a:rPr lang="en-US" sz="1400" dirty="0" smtClean="0"/>
              <a:t>2009)</a:t>
            </a:r>
            <a:endParaRPr lang="en-GB" sz="1400" dirty="0"/>
          </a:p>
        </p:txBody>
      </p:sp>
      <p:pic>
        <p:nvPicPr>
          <p:cNvPr id="2056" name="Picture 8" descr="X:\projects\synergies\projects\ESA\2013-2014 Multi-TASTE-F\WP-3-3 BrO (Hendrick)\20150917__harestua_SGP502_600__partco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r="6990"/>
          <a:stretch/>
        </p:blipFill>
        <p:spPr bwMode="auto">
          <a:xfrm>
            <a:off x="5322020" y="1591011"/>
            <a:ext cx="3768639" cy="370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 limb profile</a:t>
            </a:r>
            <a:br>
              <a:rPr lang="en-GB" dirty="0" smtClean="0"/>
            </a:br>
            <a:r>
              <a:rPr lang="en-GB" sz="2400" dirty="0" smtClean="0"/>
              <a:t>at Harestua (60°N)</a:t>
            </a:r>
            <a:endParaRPr lang="en-GB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5169620" y="5300300"/>
            <a:ext cx="3974379" cy="15576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338" indent="-160338"/>
            <a:r>
              <a:rPr lang="en-US" sz="1400" dirty="0" smtClean="0"/>
              <a:t>Similar results for 15-27km partial column</a:t>
            </a:r>
          </a:p>
          <a:p>
            <a:pPr marL="160338" indent="-160338"/>
            <a:r>
              <a:rPr lang="en-US" sz="1400" b="1" dirty="0">
                <a:solidFill>
                  <a:srgbClr val="FF0000"/>
                </a:solidFill>
              </a:rPr>
              <a:t>V5 and V6 do not capture the </a:t>
            </a:r>
            <a:r>
              <a:rPr lang="en-US" sz="1400" b="1" dirty="0" smtClean="0">
                <a:solidFill>
                  <a:srgbClr val="FF0000"/>
                </a:solidFill>
              </a:rPr>
              <a:t>seasonality</a:t>
            </a:r>
            <a:r>
              <a:rPr lang="en-US" sz="1400" dirty="0" smtClean="0"/>
              <a:t> seen in the ground-based partial columns</a:t>
            </a:r>
          </a:p>
          <a:p>
            <a:pPr marL="160338" indent="-160338"/>
            <a:r>
              <a:rPr lang="en-US" sz="1400" dirty="0" smtClean="0"/>
              <a:t>This seasonality is well captured by the IUP-Bremen scientific product (Hendrick et al., 2009)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6111240" y="1874520"/>
            <a:ext cx="617220" cy="3154680"/>
          </a:xfrm>
          <a:prstGeom prst="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81000" y="1591011"/>
            <a:ext cx="1965960" cy="344469"/>
          </a:xfrm>
          <a:prstGeom prst="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728460" y="1868316"/>
            <a:ext cx="2110740" cy="315468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971800" y="1577187"/>
            <a:ext cx="1965960" cy="344469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0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Executive summary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29414600"/>
              </p:ext>
            </p:extLst>
          </p:nvPr>
        </p:nvGraphicFramePr>
        <p:xfrm>
          <a:off x="64800" y="1186138"/>
          <a:ext cx="9020937" cy="5236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327"/>
                <a:gridCol w="1402935"/>
                <a:gridCol w="1402935"/>
                <a:gridCol w="1402935"/>
                <a:gridCol w="1402935"/>
                <a:gridCol w="1402935"/>
                <a:gridCol w="1402935"/>
              </a:tblGrid>
              <a:tr h="37173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O3</a:t>
                      </a:r>
                      <a:r>
                        <a:rPr lang="en-GB" sz="1600" baseline="0" dirty="0" smtClean="0"/>
                        <a:t> column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NO2 column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CO column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BrO column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O3 profile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BrO profile</a:t>
                      </a:r>
                      <a:endParaRPr lang="en-GB" sz="1600" dirty="0"/>
                    </a:p>
                  </a:txBody>
                  <a:tcPr/>
                </a:tc>
              </a:tr>
              <a:tr h="1789678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Change V6 vs V5</a:t>
                      </a:r>
                      <a:endParaRPr lang="en-GB" sz="16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106363" indent="-106363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Reduced positive bias </a:t>
                      </a:r>
                    </a:p>
                    <a:p>
                      <a:pPr marL="106363" indent="-106363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Spread is similar</a:t>
                      </a:r>
                    </a:p>
                    <a:p>
                      <a:pPr marL="106363" indent="-106363"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Negative drift of 1.5% / </a:t>
                      </a:r>
                      <a:r>
                        <a:rPr lang="en-US" sz="1200" b="1" kern="12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dec.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at NH middle latitudes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Differences between the two SGP data versions are hardly noticeable and below the detection limit of the ground-based measurements.</a:t>
                      </a:r>
                      <a:endParaRPr lang="en-GB" sz="1200" dirty="0" smtClean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Bias clearly reduced during 2006-2010</a:t>
                      </a:r>
                    </a:p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Spread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is similar</a:t>
                      </a:r>
                    </a:p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Major issues not solved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Perhaps slightly better</a:t>
                      </a:r>
                    </a:p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negative bias reduced by 0.5%</a:t>
                      </a:r>
                    </a:p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possibly less outliers.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As expected, V6 is very similar in quality to V5. It has slightly improved bias, short-term variability and estimates of random uncertainty in some regions of the atmosphere.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Very similar: </a:t>
                      </a:r>
                    </a:p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BrO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 conc. increase by 0</a:t>
                      </a:r>
                      <a:r>
                        <a:rPr lang="en-US" sz="1200" baseline="0" dirty="0" smtClean="0">
                          <a:latin typeface="Calibri Light" panose="020F0302020204030204" pitchFamily="34" charset="0"/>
                        </a:rPr>
                        <a:t>-3</a:t>
                      </a: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%</a:t>
                      </a:r>
                    </a:p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spread is quasi unchanged</a:t>
                      </a:r>
                    </a:p>
                    <a:p>
                      <a:pPr marL="108000" indent="-1080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again, no annual cycle.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latin typeface="Calibri Light" panose="020F0302020204030204" pitchFamily="34" charset="0"/>
                        </a:rPr>
                        <a:t>But, quality remains worse than that of scientific product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1047602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Maturity</a:t>
                      </a:r>
                      <a:r>
                        <a:rPr lang="en-GB" sz="1600" b="1" baseline="0" dirty="0" smtClean="0"/>
                        <a:t> evaluation</a:t>
                      </a:r>
                      <a:endParaRPr lang="en-GB" sz="16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Representative</a:t>
                      </a:r>
                      <a:r>
                        <a:rPr lang="en-GB" sz="1200" baseline="0" dirty="0" smtClean="0">
                          <a:latin typeface="Calibri Light" panose="020F0302020204030204" pitchFamily="34" charset="0"/>
                        </a:rPr>
                        <a:t> global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Representative</a:t>
                      </a:r>
                      <a:r>
                        <a:rPr lang="en-GB" sz="1200" baseline="0" dirty="0" smtClean="0">
                          <a:latin typeface="Calibri Light" panose="020F0302020204030204" pitchFamily="34" charset="0"/>
                        </a:rPr>
                        <a:t> global, </a:t>
                      </a:r>
                      <a:br>
                        <a:rPr lang="en-GB" sz="1200" baseline="0" dirty="0" smtClean="0">
                          <a:latin typeface="Calibri Light" panose="020F0302020204030204" pitchFamily="34" charset="0"/>
                        </a:rPr>
                      </a:br>
                      <a:r>
                        <a:rPr lang="en-GB" sz="1200" baseline="0" dirty="0" smtClean="0">
                          <a:latin typeface="Calibri Light" panose="020F0302020204030204" pitchFamily="34" charset="0"/>
                        </a:rPr>
                        <a:t>except in Tropics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Possible sampling issues, better precision expected for full</a:t>
                      </a:r>
                      <a:r>
                        <a:rPr lang="en-GB" sz="1200" baseline="0" dirty="0" smtClean="0">
                          <a:latin typeface="Calibri Light" panose="020F0302020204030204" pitchFamily="34" charset="0"/>
                        </a:rPr>
                        <a:t> mission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1 Arctic</a:t>
                      </a:r>
                      <a:r>
                        <a:rPr lang="en-GB" sz="1200" baseline="0" dirty="0" smtClean="0">
                          <a:latin typeface="Calibri Light" panose="020F0302020204030204" pitchFamily="34" charset="0"/>
                        </a:rPr>
                        <a:t> station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Representative</a:t>
                      </a:r>
                      <a:r>
                        <a:rPr lang="en-GB" sz="1200" baseline="0" dirty="0" smtClean="0">
                          <a:latin typeface="Calibri Light" panose="020F0302020204030204" pitchFamily="34" charset="0"/>
                        </a:rPr>
                        <a:t> global, </a:t>
                      </a:r>
                      <a:br>
                        <a:rPr lang="en-GB" sz="1200" baseline="0" dirty="0" smtClean="0">
                          <a:latin typeface="Calibri Light" panose="020F0302020204030204" pitchFamily="34" charset="0"/>
                        </a:rPr>
                      </a:br>
                      <a:r>
                        <a:rPr lang="en-GB" sz="1200" baseline="0" dirty="0" smtClean="0">
                          <a:latin typeface="Calibri Light" panose="020F0302020204030204" pitchFamily="34" charset="0"/>
                        </a:rPr>
                        <a:t>except in mesosphere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1 Arctic</a:t>
                      </a:r>
                      <a:r>
                        <a:rPr lang="en-GB" sz="1200" baseline="0" dirty="0" smtClean="0">
                          <a:latin typeface="Calibri Light" panose="020F0302020204030204" pitchFamily="34" charset="0"/>
                        </a:rPr>
                        <a:t> station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171454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Recommendation </a:t>
                      </a:r>
                      <a:endParaRPr lang="en-GB" sz="16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Reprocess, if appearance of 1.5% / decade negative drift is acceptable.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Clear disclaimer of this in README file.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Reprocess, since no observable degradation relative to V5.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Reprocess, since signs of improved product.</a:t>
                      </a:r>
                    </a:p>
                    <a:p>
                      <a:endParaRPr kumimoji="0" lang="en-US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Clear disclaimer of major issues in README file.</a:t>
                      </a:r>
                      <a:endParaRPr kumimoji="0" lang="en-GB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Reprocess, since no observable degradation relative to V5.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Reprocess, since at least no degradation relative to V5. </a:t>
                      </a:r>
                    </a:p>
                    <a:p>
                      <a:endParaRPr kumimoji="0" lang="en-US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Clear disclaimer of many major issues in README file.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Reprocess, since no degradation relative to V5.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Clear disclaimer of issues in README file. 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6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b"/>
          <a:lstStyle/>
          <a:p>
            <a:pPr marL="0" indent="0">
              <a:buNone/>
            </a:pPr>
            <a:r>
              <a:rPr lang="en-GB" b="1" dirty="0" smtClean="0">
                <a:solidFill>
                  <a:srgbClr val="00B050"/>
                </a:solidFill>
              </a:rPr>
              <a:t>Issue 2A circulated to SQWG on 18 Sep 2015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17" y="1065893"/>
            <a:ext cx="3565556" cy="50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07" y="1065893"/>
            <a:ext cx="3565556" cy="50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Validation report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1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sets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latin typeface="Calibri Light" panose="020F0302020204030204" pitchFamily="34" charset="0"/>
              </a:rPr>
              <a:t>SCIAMACHY</a:t>
            </a:r>
          </a:p>
          <a:p>
            <a:pPr>
              <a:tabLst>
                <a:tab pos="1971675" algn="l"/>
                <a:tab pos="3857625" algn="l"/>
              </a:tabLst>
            </a:pPr>
            <a:r>
              <a:rPr lang="en-GB" sz="1800" dirty="0">
                <a:latin typeface="Calibri Light" panose="020F0302020204030204" pitchFamily="34" charset="0"/>
              </a:rPr>
              <a:t>SGP 3.01/R 	complete data set </a:t>
            </a:r>
            <a:r>
              <a:rPr lang="en-GB" sz="1800" dirty="0" smtClean="0">
                <a:latin typeface="Calibri Light" panose="020F0302020204030204" pitchFamily="34" charset="0"/>
              </a:rPr>
              <a:t>	</a:t>
            </a:r>
            <a:r>
              <a:rPr lang="en-GB" sz="1400" dirty="0" smtClean="0">
                <a:latin typeface="Calibri Light" panose="020F0302020204030204" pitchFamily="34" charset="0"/>
              </a:rPr>
              <a:t>(</a:t>
            </a:r>
            <a:r>
              <a:rPr lang="en-GB" sz="1400" dirty="0">
                <a:latin typeface="Calibri Light" panose="020F0302020204030204" pitchFamily="34" charset="0"/>
              </a:rPr>
              <a:t>Aug 2002 – Jan </a:t>
            </a:r>
            <a:r>
              <a:rPr lang="en-GB" sz="1400" dirty="0" smtClean="0">
                <a:latin typeface="Calibri Light" panose="020F0302020204030204" pitchFamily="34" charset="0"/>
              </a:rPr>
              <a:t>2010)</a:t>
            </a:r>
          </a:p>
          <a:p>
            <a:pPr>
              <a:tabLst>
                <a:tab pos="1971675" algn="l"/>
                <a:tab pos="3857625" algn="l"/>
              </a:tabLst>
            </a:pPr>
            <a:r>
              <a:rPr lang="en-GB" sz="1800" dirty="0" smtClean="0">
                <a:latin typeface="Calibri Light" panose="020F0302020204030204" pitchFamily="34" charset="0"/>
              </a:rPr>
              <a:t>SGP </a:t>
            </a:r>
            <a:r>
              <a:rPr lang="en-GB" sz="1800" dirty="0">
                <a:latin typeface="Calibri Light" panose="020F0302020204030204" pitchFamily="34" charset="0"/>
              </a:rPr>
              <a:t>5.02/W 	complete data set </a:t>
            </a:r>
            <a:r>
              <a:rPr lang="en-GB" sz="1800" dirty="0" smtClean="0">
                <a:latin typeface="Calibri Light" panose="020F0302020204030204" pitchFamily="34" charset="0"/>
              </a:rPr>
              <a:t>	</a:t>
            </a:r>
            <a:r>
              <a:rPr lang="en-GB" sz="1400" dirty="0" smtClean="0">
                <a:latin typeface="Calibri Light" panose="020F0302020204030204" pitchFamily="34" charset="0"/>
              </a:rPr>
              <a:t>(</a:t>
            </a:r>
            <a:r>
              <a:rPr lang="en-GB" sz="1400" dirty="0">
                <a:latin typeface="Calibri Light" panose="020F0302020204030204" pitchFamily="34" charset="0"/>
              </a:rPr>
              <a:t>Aug 2002 – Apr </a:t>
            </a:r>
            <a:r>
              <a:rPr lang="en-GB" sz="1400" dirty="0" smtClean="0">
                <a:latin typeface="Calibri Light" panose="020F0302020204030204" pitchFamily="34" charset="0"/>
              </a:rPr>
              <a:t>2012)</a:t>
            </a:r>
          </a:p>
          <a:p>
            <a:pPr>
              <a:tabLst>
                <a:tab pos="1971675" algn="l"/>
                <a:tab pos="3857625" algn="l"/>
                <a:tab pos="8077200" algn="r"/>
              </a:tabLst>
            </a:pPr>
            <a:r>
              <a:rPr lang="en-GB" sz="18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SGP </a:t>
            </a:r>
            <a:r>
              <a:rPr lang="en-GB" sz="1800" dirty="0">
                <a:solidFill>
                  <a:srgbClr val="00B050"/>
                </a:solidFill>
                <a:latin typeface="Calibri Light" panose="020F0302020204030204" pitchFamily="34" charset="0"/>
              </a:rPr>
              <a:t>6.00/Y	diagnostic data set </a:t>
            </a:r>
            <a:r>
              <a:rPr lang="en-GB" sz="18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	</a:t>
            </a:r>
            <a:r>
              <a:rPr lang="en-GB" sz="1400" dirty="0" smtClean="0">
                <a:solidFill>
                  <a:srgbClr val="00B050"/>
                </a:solidFill>
              </a:rPr>
              <a:t>(</a:t>
            </a:r>
            <a:r>
              <a:rPr lang="en-GB" sz="1400" dirty="0">
                <a:solidFill>
                  <a:srgbClr val="00B050"/>
                </a:solidFill>
              </a:rPr>
              <a:t>Aug 2002 – Apr </a:t>
            </a:r>
            <a:r>
              <a:rPr lang="en-GB" sz="1400" dirty="0" smtClean="0">
                <a:solidFill>
                  <a:srgbClr val="00B050"/>
                </a:solidFill>
              </a:rPr>
              <a:t>2012)</a:t>
            </a:r>
          </a:p>
          <a:p>
            <a:pPr marL="0" indent="0">
              <a:buNone/>
              <a:tabLst>
                <a:tab pos="1971675" algn="l"/>
                <a:tab pos="3857625" algn="l"/>
                <a:tab pos="8077200" algn="r"/>
              </a:tabLst>
            </a:pPr>
            <a:r>
              <a:rPr lang="en-GB" b="1" dirty="0" smtClean="0">
                <a:latin typeface="Calibri Light" panose="020F0302020204030204" pitchFamily="34" charset="0"/>
              </a:rPr>
              <a:t> </a:t>
            </a:r>
            <a:endParaRPr lang="en-GB" b="1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1800" b="1" dirty="0" smtClean="0">
                <a:latin typeface="Calibri Light" panose="020F0302020204030204" pitchFamily="34" charset="0"/>
              </a:rPr>
              <a:t>Ground-based instruments</a:t>
            </a:r>
            <a:endParaRPr lang="en-GB" sz="1800" b="1" dirty="0">
              <a:latin typeface="Calibri Light" panose="020F030202020403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en-GB" sz="1800" dirty="0" smtClean="0">
                <a:latin typeface="Calibri Light" panose="020F0302020204030204" pitchFamily="34" charset="0"/>
              </a:rPr>
              <a:t>O3 column	</a:t>
            </a:r>
            <a:r>
              <a:rPr lang="en-GB" sz="18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36</a:t>
            </a:r>
            <a:r>
              <a:rPr lang="en-GB" sz="1800" dirty="0" smtClean="0">
                <a:latin typeface="Calibri Light" panose="020F0302020204030204" pitchFamily="34" charset="0"/>
              </a:rPr>
              <a:t> Dobsons, </a:t>
            </a:r>
            <a:r>
              <a:rPr lang="en-GB" dirty="0">
                <a:solidFill>
                  <a:srgbClr val="00B050"/>
                </a:solidFill>
              </a:rPr>
              <a:t>32</a:t>
            </a:r>
            <a:r>
              <a:rPr lang="en-GB" sz="1800" dirty="0" smtClean="0">
                <a:latin typeface="Calibri Light" panose="020F0302020204030204" pitchFamily="34" charset="0"/>
              </a:rPr>
              <a:t> Brewers, </a:t>
            </a:r>
            <a:r>
              <a:rPr lang="en-GB" dirty="0">
                <a:solidFill>
                  <a:srgbClr val="00B050"/>
                </a:solidFill>
              </a:rPr>
              <a:t>17</a:t>
            </a:r>
            <a:r>
              <a:rPr lang="en-GB" sz="1800" dirty="0" smtClean="0">
                <a:latin typeface="Calibri Light" panose="020F0302020204030204" pitchFamily="34" charset="0"/>
              </a:rPr>
              <a:t> UV-visible spectrometers </a:t>
            </a:r>
            <a:r>
              <a:rPr lang="en-GB" sz="1400" dirty="0" smtClean="0">
                <a:latin typeface="Calibri Light" panose="020F0302020204030204" pitchFamily="34" charset="0"/>
              </a:rPr>
              <a:t>(GAW, NDACC)</a:t>
            </a:r>
          </a:p>
          <a:p>
            <a:pPr>
              <a:tabLst>
                <a:tab pos="1971675" algn="l"/>
              </a:tabLst>
            </a:pPr>
            <a:r>
              <a:rPr lang="en-GB" dirty="0" smtClean="0"/>
              <a:t>NO2 column	</a:t>
            </a:r>
            <a:r>
              <a:rPr lang="en-GB" dirty="0">
                <a:solidFill>
                  <a:srgbClr val="00B050"/>
                </a:solidFill>
              </a:rPr>
              <a:t>19</a:t>
            </a:r>
            <a:r>
              <a:rPr lang="en-GB" dirty="0" smtClean="0"/>
              <a:t> UV-visible spectrometers </a:t>
            </a:r>
            <a:r>
              <a:rPr lang="en-GB" sz="1400" dirty="0" smtClean="0"/>
              <a:t>(NDACC)</a:t>
            </a:r>
          </a:p>
          <a:p>
            <a:pPr>
              <a:tabLst>
                <a:tab pos="1971675" algn="l"/>
              </a:tabLst>
            </a:pPr>
            <a:r>
              <a:rPr lang="en-GB" dirty="0" smtClean="0"/>
              <a:t>BrO column	</a:t>
            </a:r>
            <a:r>
              <a:rPr lang="en-GB" dirty="0">
                <a:solidFill>
                  <a:srgbClr val="00B050"/>
                </a:solidFill>
              </a:rPr>
              <a:t>1</a:t>
            </a:r>
            <a:r>
              <a:rPr lang="en-GB" dirty="0" smtClean="0"/>
              <a:t> UV-visible spectrometers at Harestua (60°N)</a:t>
            </a:r>
          </a:p>
          <a:p>
            <a:pPr>
              <a:tabLst>
                <a:tab pos="1971675" algn="l"/>
              </a:tabLst>
            </a:pPr>
            <a:r>
              <a:rPr lang="en-GB" dirty="0" smtClean="0"/>
              <a:t>CO column</a:t>
            </a:r>
            <a:r>
              <a:rPr lang="en-GB" sz="1800" dirty="0" smtClean="0">
                <a:latin typeface="Calibri Light" panose="020F0302020204030204" pitchFamily="34" charset="0"/>
              </a:rPr>
              <a:t>	</a:t>
            </a:r>
            <a:r>
              <a:rPr lang="en-GB" dirty="0">
                <a:solidFill>
                  <a:srgbClr val="00B050"/>
                </a:solidFill>
              </a:rPr>
              <a:t>12</a:t>
            </a:r>
            <a:r>
              <a:rPr lang="en-GB" sz="1800" dirty="0" smtClean="0">
                <a:latin typeface="Calibri Light" panose="020F0302020204030204" pitchFamily="34" charset="0"/>
              </a:rPr>
              <a:t> FTIRs </a:t>
            </a:r>
            <a:r>
              <a:rPr lang="en-GB" sz="1400" dirty="0" smtClean="0">
                <a:latin typeface="Calibri Light" panose="020F0302020204030204" pitchFamily="34" charset="0"/>
              </a:rPr>
              <a:t>(NDACC)</a:t>
            </a:r>
          </a:p>
          <a:p>
            <a:pPr marL="0" indent="0">
              <a:buNone/>
              <a:tabLst>
                <a:tab pos="1971675" algn="l"/>
              </a:tabLst>
            </a:pPr>
            <a:r>
              <a:rPr lang="en-GB" sz="600" dirty="0" smtClean="0"/>
              <a:t> </a:t>
            </a:r>
            <a:endParaRPr lang="en-GB" sz="600" dirty="0"/>
          </a:p>
          <a:p>
            <a:pPr>
              <a:tabLst>
                <a:tab pos="1971675" algn="l"/>
              </a:tabLst>
            </a:pPr>
            <a:r>
              <a:rPr lang="en-GB" sz="1800" dirty="0" smtClean="0">
                <a:latin typeface="Calibri Light" panose="020F0302020204030204" pitchFamily="34" charset="0"/>
              </a:rPr>
              <a:t>O3 profile </a:t>
            </a:r>
            <a:r>
              <a:rPr lang="en-GB" sz="1800" dirty="0">
                <a:latin typeface="Calibri Light" panose="020F0302020204030204" pitchFamily="34" charset="0"/>
              </a:rPr>
              <a:t>	</a:t>
            </a:r>
            <a:r>
              <a:rPr lang="en-GB" dirty="0">
                <a:solidFill>
                  <a:srgbClr val="00B050"/>
                </a:solidFill>
              </a:rPr>
              <a:t>79</a:t>
            </a:r>
            <a:r>
              <a:rPr lang="en-GB" sz="1800" dirty="0" smtClean="0">
                <a:latin typeface="Calibri Light" panose="020F0302020204030204" pitchFamily="34" charset="0"/>
              </a:rPr>
              <a:t> ozonesondes, </a:t>
            </a:r>
            <a:r>
              <a:rPr lang="en-GB" dirty="0">
                <a:solidFill>
                  <a:srgbClr val="00B050"/>
                </a:solidFill>
              </a:rPr>
              <a:t>12</a:t>
            </a:r>
            <a:r>
              <a:rPr lang="en-GB" sz="1800" dirty="0" smtClean="0">
                <a:latin typeface="Calibri Light" panose="020F0302020204030204" pitchFamily="34" charset="0"/>
              </a:rPr>
              <a:t> lidars, </a:t>
            </a:r>
            <a:r>
              <a:rPr lang="en-GB" dirty="0">
                <a:solidFill>
                  <a:srgbClr val="00B050"/>
                </a:solidFill>
              </a:rPr>
              <a:t>3</a:t>
            </a:r>
            <a:r>
              <a:rPr lang="en-GB" sz="1800" dirty="0" smtClean="0">
                <a:latin typeface="Calibri Light" panose="020F0302020204030204" pitchFamily="34" charset="0"/>
              </a:rPr>
              <a:t> MWRs </a:t>
            </a:r>
            <a:r>
              <a:rPr lang="en-GB" sz="1400" dirty="0" smtClean="0">
                <a:latin typeface="Calibri Light" panose="020F0302020204030204" pitchFamily="34" charset="0"/>
              </a:rPr>
              <a:t>(GAW, NDACC, SHADOZ)</a:t>
            </a:r>
          </a:p>
          <a:p>
            <a:pPr>
              <a:tabLst>
                <a:tab pos="1971675" algn="l"/>
              </a:tabLst>
            </a:pPr>
            <a:r>
              <a:rPr lang="en-GB" dirty="0" smtClean="0"/>
              <a:t>BrO profile</a:t>
            </a:r>
            <a:r>
              <a:rPr lang="en-GB" dirty="0"/>
              <a:t>	</a:t>
            </a:r>
            <a:r>
              <a:rPr lang="en-GB" dirty="0">
                <a:solidFill>
                  <a:srgbClr val="00B050"/>
                </a:solidFill>
              </a:rPr>
              <a:t>1</a:t>
            </a:r>
            <a:r>
              <a:rPr lang="en-GB" dirty="0"/>
              <a:t> UV-visible spectrometer at Harestua (60°N</a:t>
            </a:r>
            <a:r>
              <a:rPr lang="en-GB" dirty="0" smtClean="0"/>
              <a:t>)</a:t>
            </a:r>
            <a:endParaRPr lang="en-GB" sz="180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Diagnostic Data Set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6249" y="1146810"/>
            <a:ext cx="4038151" cy="5513070"/>
          </a:xfrm>
        </p:spPr>
        <p:txBody>
          <a:bodyPr anchor="t"/>
          <a:lstStyle/>
          <a:p>
            <a:pPr marL="0" indent="0" algn="r">
              <a:buNone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</a:rPr>
              <a:t>Shown: difference in (latitude, time) sampling of SCIAMACHY-ground co-locations for entire mission and Diagnostic Data Set (5011 orbits)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DDS-derived results are generally representative in space and time, except</a:t>
            </a:r>
          </a:p>
          <a:p>
            <a:r>
              <a:rPr lang="en-GB" dirty="0" smtClean="0"/>
              <a:t>space: BrO </a:t>
            </a:r>
            <a:r>
              <a:rPr lang="en-GB" sz="1600" dirty="0" smtClean="0"/>
              <a:t>(only one station in Arctic)</a:t>
            </a:r>
            <a:r>
              <a:rPr lang="en-GB" sz="2000" dirty="0" smtClean="0"/>
              <a:t> </a:t>
            </a:r>
            <a:r>
              <a:rPr lang="en-GB" dirty="0" smtClean="0"/>
              <a:t>and CO </a:t>
            </a:r>
            <a:r>
              <a:rPr lang="en-GB" sz="1600" dirty="0" smtClean="0"/>
              <a:t>(1 station in Tropics + Antarctic)</a:t>
            </a:r>
            <a:endParaRPr lang="en-GB" dirty="0" smtClean="0"/>
          </a:p>
          <a:p>
            <a:pPr>
              <a:tabLst>
                <a:tab pos="627063" algn="l"/>
              </a:tabLst>
            </a:pPr>
            <a:r>
              <a:rPr lang="en-GB" dirty="0" smtClean="0"/>
              <a:t>time : less CO data to compare differences in monthly mean </a:t>
            </a:r>
            <a:br>
              <a:rPr lang="en-GB" dirty="0" smtClean="0"/>
            </a:br>
            <a:r>
              <a:rPr lang="en-GB" sz="1600" dirty="0" smtClean="0">
                <a:sym typeface="Wingdings" panose="05000000000000000000" pitchFamily="2" charset="2"/>
              </a:rPr>
              <a:t> full mission should increase 	precision of bias estimates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645038" y="1025430"/>
            <a:ext cx="4484536" cy="5760000"/>
            <a:chOff x="4486638" y="1025430"/>
            <a:chExt cx="4484536" cy="5760000"/>
          </a:xfrm>
        </p:grpSpPr>
        <p:grpSp>
          <p:nvGrpSpPr>
            <p:cNvPr id="5" name="Group 4"/>
            <p:cNvGrpSpPr/>
            <p:nvPr/>
          </p:nvGrpSpPr>
          <p:grpSpPr>
            <a:xfrm>
              <a:off x="4486638" y="1025430"/>
              <a:ext cx="3835940" cy="5760000"/>
              <a:chOff x="5012418" y="1025430"/>
              <a:chExt cx="3835940" cy="5760000"/>
            </a:xfrm>
          </p:grpSpPr>
          <p:pic>
            <p:nvPicPr>
              <p:cNvPr id="7172" name="Picture 4" descr="X:\work\projects\TASTE-F\scia\201509__telecon\SCIAMACHY_V6_DDS__05000_ALL.lat_time.gif"/>
              <p:cNvPicPr>
                <a:picLocks noChangeAspect="1" noChangeArrowheads="1" noCrop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418" y="1025430"/>
                <a:ext cx="3835940" cy="57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7376160" y="6545580"/>
                <a:ext cx="1150620" cy="2398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879080" y="1424940"/>
              <a:ext cx="1092094" cy="4603270"/>
              <a:chOff x="7879080" y="1424940"/>
              <a:chExt cx="1092094" cy="460327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7879080" y="1424940"/>
                <a:ext cx="9766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O3 column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879080" y="2442599"/>
                <a:ext cx="10920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NO2 column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879080" y="3514090"/>
                <a:ext cx="9798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CO column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879080" y="4482640"/>
                <a:ext cx="9111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O3 profile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879080" y="5504990"/>
                <a:ext cx="10456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BrO column</a:t>
                </a:r>
                <a:b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en-GB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/ profile</a:t>
                </a:r>
                <a:endParaRPr lang="en-GB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32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8624" y="1029599"/>
            <a:ext cx="5425476" cy="5320375"/>
            <a:chOff x="3204000" y="1123199"/>
            <a:chExt cx="5829300" cy="5716376"/>
          </a:xfrm>
        </p:grpSpPr>
        <p:pic>
          <p:nvPicPr>
            <p:cNvPr id="1028" name="Picture 4" descr="pole2pole_DV_SCIA_6_00_GS_03_O3_BRW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31" t="3307" r="9137" b="52425"/>
            <a:stretch/>
          </p:blipFill>
          <p:spPr bwMode="auto">
            <a:xfrm>
              <a:off x="3204000" y="1123199"/>
              <a:ext cx="5829300" cy="188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pole2pole_DV_SCIA_6_00_GS_02_O3_DB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3" t="3500" r="9137" b="52303"/>
            <a:stretch/>
          </p:blipFill>
          <p:spPr bwMode="auto">
            <a:xfrm>
              <a:off x="3204000" y="3038399"/>
              <a:ext cx="5800725" cy="191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 descr="pole2pole_DV_SCIA_6_00_GS_04_O3_TW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3" t="3132" r="8336" b="52202"/>
            <a:stretch/>
          </p:blipFill>
          <p:spPr bwMode="auto">
            <a:xfrm>
              <a:off x="3204000" y="4939200"/>
              <a:ext cx="5815013" cy="190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O3 nadir column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16001" y="1146810"/>
            <a:ext cx="3319200" cy="5513070"/>
          </a:xfrm>
        </p:spPr>
        <p:txBody>
          <a:bodyPr/>
          <a:lstStyle/>
          <a:p>
            <a:r>
              <a:rPr lang="en-US" dirty="0" smtClean="0"/>
              <a:t>Relative to V5, O3 column reduced on average by </a:t>
            </a:r>
            <a:br>
              <a:rPr lang="en-US" dirty="0" smtClean="0"/>
            </a:br>
            <a:r>
              <a:rPr lang="en-US" dirty="0" smtClean="0"/>
              <a:t>0.2-0.6% at </a:t>
            </a:r>
            <a:r>
              <a:rPr lang="en-US" dirty="0"/>
              <a:t>most </a:t>
            </a:r>
            <a:r>
              <a:rPr lang="en-US" dirty="0" smtClean="0"/>
              <a:t>stations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Bias is hereby reduced, now at most +(1-1.5)%</a:t>
            </a:r>
            <a:r>
              <a:rPr lang="en-US" dirty="0" smtClean="0"/>
              <a:t>  (close to GND measurement uncertainties)</a:t>
            </a:r>
          </a:p>
          <a:p>
            <a:r>
              <a:rPr lang="en-US" dirty="0" smtClean="0"/>
              <a:t>No changes in SZA or cloud-dependence of bias</a:t>
            </a:r>
          </a:p>
          <a:p>
            <a:endParaRPr lang="en-US" dirty="0" smtClean="0"/>
          </a:p>
          <a:p>
            <a:r>
              <a:rPr lang="en-US" dirty="0" smtClean="0"/>
              <a:t>No clear changes in spread</a:t>
            </a:r>
          </a:p>
        </p:txBody>
      </p:sp>
    </p:spTree>
    <p:extLst>
      <p:ext uri="{BB962C8B-B14F-4D97-AF65-F5344CB8AC3E}">
        <p14:creationId xmlns:p14="http://schemas.microsoft.com/office/powerpoint/2010/main" val="26607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2801" y="1687513"/>
            <a:ext cx="6299999" cy="4320000"/>
            <a:chOff x="2793601" y="2091676"/>
            <a:chExt cx="6299999" cy="4320000"/>
          </a:xfrm>
        </p:grpSpPr>
        <p:grpSp>
          <p:nvGrpSpPr>
            <p:cNvPr id="3" name="Group 2"/>
            <p:cNvGrpSpPr/>
            <p:nvPr/>
          </p:nvGrpSpPr>
          <p:grpSpPr>
            <a:xfrm>
              <a:off x="2793601" y="2091676"/>
              <a:ext cx="6299999" cy="2160000"/>
              <a:chOff x="2793601" y="2091676"/>
              <a:chExt cx="6299999" cy="2160000"/>
            </a:xfrm>
          </p:grpSpPr>
          <p:pic>
            <p:nvPicPr>
              <p:cNvPr id="2051" name="Picture 3" descr="X:\work\projects\TASTE-F\syn_collab\WP-3-1 O3C NO2C (Lambert)\SCIAMACHY_DV2015_SCIA_60_0_SCIA_5_02_O3_COLUMN_BRW_ZONAL_TMS_CF_corrections2015081902__V56.gif"/>
              <p:cNvPicPr>
                <a:picLocks noChangeAspect="1" noChangeArrowheads="1" noCrop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3601" y="2091676"/>
                <a:ext cx="6299999" cy="21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7638394" y="2195340"/>
                <a:ext cx="14012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400" dirty="0" smtClean="0">
                    <a:solidFill>
                      <a:srgbClr val="00B0F0"/>
                    </a:solidFill>
                  </a:rPr>
                  <a:t>Brewer 30N-60N</a:t>
                </a:r>
                <a:endParaRPr lang="en-GB" sz="14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844000" y="4251676"/>
              <a:ext cx="6195675" cy="2160000"/>
              <a:chOff x="2844000" y="4251676"/>
              <a:chExt cx="6195675" cy="2160000"/>
            </a:xfrm>
          </p:grpSpPr>
          <p:pic>
            <p:nvPicPr>
              <p:cNvPr id="2050" name="Picture 2" descr="X:\work\projects\TASTE-F\syn_collab\WP-3-1 O3C NO2C (Lambert)\dobson_NH_timeseries_V56.gif"/>
              <p:cNvPicPr>
                <a:picLocks noChangeAspect="1" noChangeArrowheads="1" noCrop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000" y="4251676"/>
                <a:ext cx="6156000" cy="21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7696935" y="4320540"/>
                <a:ext cx="134274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400" dirty="0" smtClean="0">
                    <a:solidFill>
                      <a:srgbClr val="00B0F0"/>
                    </a:solidFill>
                  </a:rPr>
                  <a:t>Dobson 0N-90N</a:t>
                </a:r>
                <a:endParaRPr lang="en-GB" sz="1400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O3 nadir column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37601" y="1146810"/>
            <a:ext cx="2457826" cy="5513070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However V6 columns exhibit a long-term drift in NH!</a:t>
            </a:r>
          </a:p>
          <a:p>
            <a:r>
              <a:rPr lang="en-GB" dirty="0" smtClean="0"/>
              <a:t>It is negative and about 1.5% over mission lifetime</a:t>
            </a:r>
          </a:p>
          <a:p>
            <a:r>
              <a:rPr lang="en-GB" dirty="0" smtClean="0"/>
              <a:t>Consistent results for Dobson &amp; Brewer</a:t>
            </a:r>
          </a:p>
          <a:p>
            <a:r>
              <a:rPr lang="en-GB" dirty="0" smtClean="0"/>
              <a:t>Not seen for V5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2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NO2 nadir column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6249" y="4229632"/>
            <a:ext cx="8372475" cy="2430248"/>
          </a:xfrm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Differences between </a:t>
            </a:r>
            <a:r>
              <a:rPr lang="en-US" b="1" dirty="0" smtClean="0">
                <a:solidFill>
                  <a:srgbClr val="FF0000"/>
                </a:solidFill>
              </a:rPr>
              <a:t>SGP V6 and V5 are </a:t>
            </a:r>
            <a:r>
              <a:rPr lang="en-US" b="1" dirty="0">
                <a:solidFill>
                  <a:srgbClr val="FF0000"/>
                </a:solidFill>
              </a:rPr>
              <a:t>hardly noticeable and well below the detection limit of the ground-based measurements.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Median </a:t>
            </a:r>
            <a:r>
              <a:rPr lang="en-US" dirty="0"/>
              <a:t>bias is less than ±4x10</a:t>
            </a:r>
            <a:r>
              <a:rPr lang="en-US" baseline="30000" dirty="0"/>
              <a:t>14</a:t>
            </a:r>
            <a:r>
              <a:rPr lang="en-US" dirty="0"/>
              <a:t> </a:t>
            </a:r>
            <a:r>
              <a:rPr lang="en-US" dirty="0" err="1"/>
              <a:t>molec</a:t>
            </a:r>
            <a:r>
              <a:rPr lang="en-US" dirty="0"/>
              <a:t>. cm</a:t>
            </a:r>
            <a:r>
              <a:rPr lang="en-US" baseline="30000" dirty="0"/>
              <a:t>-2</a:t>
            </a:r>
            <a:r>
              <a:rPr lang="en-US" dirty="0"/>
              <a:t> (~10-15</a:t>
            </a:r>
            <a:r>
              <a:rPr lang="en-US" dirty="0" smtClean="0"/>
              <a:t>%) at </a:t>
            </a:r>
            <a:r>
              <a:rPr lang="en-US" dirty="0"/>
              <a:t>stations </a:t>
            </a:r>
            <a:r>
              <a:rPr lang="en-US" dirty="0" smtClean="0"/>
              <a:t>without tropospheric </a:t>
            </a:r>
            <a:r>
              <a:rPr lang="en-US" dirty="0"/>
              <a:t>pollution and where the diurnal cycle can be accounted for </a:t>
            </a:r>
            <a:r>
              <a:rPr lang="en-US" dirty="0" smtClean="0"/>
              <a:t>accurately.</a:t>
            </a:r>
          </a:p>
          <a:p>
            <a:r>
              <a:rPr lang="en-US" dirty="0" smtClean="0"/>
              <a:t>Difference between mid N and mid S bias (~7x10</a:t>
            </a:r>
            <a:r>
              <a:rPr lang="en-US" baseline="30000" dirty="0" smtClean="0"/>
              <a:t>14</a:t>
            </a:r>
            <a:r>
              <a:rPr lang="en-US" dirty="0" smtClean="0"/>
              <a:t> </a:t>
            </a:r>
            <a:r>
              <a:rPr lang="en-US" dirty="0" err="1" smtClean="0"/>
              <a:t>molec</a:t>
            </a:r>
            <a:r>
              <a:rPr lang="en-US" dirty="0" smtClean="0"/>
              <a:t>. cm</a:t>
            </a:r>
            <a:r>
              <a:rPr lang="en-US" baseline="30000" dirty="0" smtClean="0"/>
              <a:t>-2</a:t>
            </a:r>
            <a:r>
              <a:rPr lang="en-US" dirty="0" smtClean="0"/>
              <a:t>) possibly due to tropospheric pollution and residual diurnal cycle effects.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14325" y="1148999"/>
            <a:ext cx="8640000" cy="3239032"/>
            <a:chOff x="314325" y="1148999"/>
            <a:chExt cx="8640000" cy="3239032"/>
          </a:xfrm>
        </p:grpSpPr>
        <p:pic>
          <p:nvPicPr>
            <p:cNvPr id="6146" name="Picture 2" descr="X:\work\projects\TASTE-F\syn_collab\_Admin\6. Reports and communication\SCIAMACHY SGP 6.00 delta-validation report\DV_SCIA_6_00_Global\pole2pole_DV_SCIA_6_00_GS_01_NO2_TW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0" t="2799" r="8088" b="52764"/>
            <a:stretch/>
          </p:blipFill>
          <p:spPr bwMode="auto">
            <a:xfrm>
              <a:off x="314325" y="1148999"/>
              <a:ext cx="8640000" cy="3239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804863" y="2224088"/>
              <a:ext cx="7996237" cy="704850"/>
            </a:xfrm>
            <a:prstGeom prst="rect">
              <a:avLst/>
            </a:prstGeom>
            <a:solidFill>
              <a:srgbClr val="C6D9F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159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 nadir column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6249" y="4569092"/>
            <a:ext cx="8372475" cy="2090787"/>
          </a:xfrm>
        </p:spPr>
        <p:txBody>
          <a:bodyPr anchor="t"/>
          <a:lstStyle/>
          <a:p>
            <a:r>
              <a:rPr lang="en-US" b="1" dirty="0" smtClean="0">
                <a:solidFill>
                  <a:srgbClr val="FF0000"/>
                </a:solidFill>
              </a:rPr>
              <a:t>In general, the yearly bias of V6 is comparable to that of V5,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but appears clearly reduced during 2006-2010 (TBC with more data)</a:t>
            </a:r>
          </a:p>
          <a:p>
            <a:r>
              <a:rPr lang="en-US" dirty="0" smtClean="0"/>
              <a:t>No clear differences in yearly spread between V5 and V6</a:t>
            </a:r>
          </a:p>
          <a:p>
            <a:r>
              <a:rPr lang="en-US" dirty="0" smtClean="0"/>
              <a:t>Large </a:t>
            </a:r>
            <a:r>
              <a:rPr lang="en-US" dirty="0"/>
              <a:t>amount of outliers and negatives (even for monthly means</a:t>
            </a:r>
            <a:r>
              <a:rPr lang="en-US" dirty="0" smtClean="0"/>
              <a:t>…)</a:t>
            </a:r>
          </a:p>
          <a:p>
            <a:r>
              <a:rPr lang="en-US" dirty="0" smtClean="0"/>
              <a:t>Due to large variability no seasonal cycle, decadal trend or meridian dependence can be </a:t>
            </a:r>
            <a:r>
              <a:rPr lang="en-US" dirty="0"/>
              <a:t>observed</a:t>
            </a:r>
          </a:p>
          <a:p>
            <a:r>
              <a:rPr lang="en-US" dirty="0" smtClean="0"/>
              <a:t>Product remains inadequate </a:t>
            </a:r>
            <a:r>
              <a:rPr lang="en-US" dirty="0"/>
              <a:t>in both precision and </a:t>
            </a:r>
            <a:r>
              <a:rPr lang="en-US" dirty="0" smtClean="0"/>
              <a:t>accuracy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8579" y="1109933"/>
            <a:ext cx="9135048" cy="1800000"/>
            <a:chOff x="48579" y="1109933"/>
            <a:chExt cx="9135048" cy="1800000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48579" y="1109933"/>
              <a:ext cx="9135048" cy="1800000"/>
              <a:chOff x="85727" y="1026113"/>
              <a:chExt cx="10962057" cy="2160000"/>
            </a:xfrm>
          </p:grpSpPr>
          <p:pic>
            <p:nvPicPr>
              <p:cNvPr id="8197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1" y="1026113"/>
                <a:ext cx="4037383" cy="21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96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65"/>
              <a:stretch/>
            </p:blipFill>
            <p:spPr bwMode="auto">
              <a:xfrm>
                <a:off x="3543301" y="1026113"/>
                <a:ext cx="3764279" cy="21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94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23"/>
              <a:stretch/>
            </p:blipFill>
            <p:spPr bwMode="auto">
              <a:xfrm>
                <a:off x="85727" y="1026113"/>
                <a:ext cx="3769994" cy="21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85299" y="1248254"/>
              <a:ext cx="7096601" cy="237495"/>
              <a:chOff x="485299" y="1248254"/>
              <a:chExt cx="7096601" cy="23749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85299" y="1248254"/>
                <a:ext cx="1191101" cy="23622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364389" y="1248254"/>
                <a:ext cx="1364774" cy="236220"/>
              </a:xfrm>
              <a:prstGeom prst="rect">
                <a:avLst/>
              </a:prstGeom>
              <a:solidFill>
                <a:srgbClr val="92D05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257608" y="1249529"/>
                <a:ext cx="1324292" cy="236220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8579" y="2765153"/>
            <a:ext cx="9142412" cy="1803940"/>
            <a:chOff x="48579" y="2765153"/>
            <a:chExt cx="9142412" cy="1803940"/>
          </a:xfrm>
        </p:grpSpPr>
        <p:grpSp>
          <p:nvGrpSpPr>
            <p:cNvPr id="6" name="Group 5"/>
            <p:cNvGrpSpPr/>
            <p:nvPr/>
          </p:nvGrpSpPr>
          <p:grpSpPr>
            <a:xfrm>
              <a:off x="48579" y="2765153"/>
              <a:ext cx="9142412" cy="1803940"/>
              <a:chOff x="48579" y="2765153"/>
              <a:chExt cx="9142412" cy="1803940"/>
            </a:xfrm>
          </p:grpSpPr>
          <p:pic>
            <p:nvPicPr>
              <p:cNvPr id="8201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9141" y="2765153"/>
                <a:ext cx="3371850" cy="1803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0" name="Picture 8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68"/>
              <a:stretch/>
            </p:blipFill>
            <p:spPr bwMode="auto">
              <a:xfrm>
                <a:off x="2929891" y="2765153"/>
                <a:ext cx="3136899" cy="1803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99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826"/>
              <a:stretch/>
            </p:blipFill>
            <p:spPr bwMode="auto">
              <a:xfrm>
                <a:off x="48579" y="2765153"/>
                <a:ext cx="3141662" cy="1803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485298" y="2899254"/>
              <a:ext cx="7096601" cy="237495"/>
              <a:chOff x="485298" y="2899254"/>
              <a:chExt cx="7096601" cy="23749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85298" y="2899254"/>
                <a:ext cx="1191101" cy="23622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364388" y="2899254"/>
                <a:ext cx="1364774" cy="236220"/>
              </a:xfrm>
              <a:prstGeom prst="rect">
                <a:avLst/>
              </a:prstGeom>
              <a:solidFill>
                <a:srgbClr val="92D05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57607" y="2900529"/>
                <a:ext cx="1324292" cy="236220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9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 nadir column</a:t>
            </a:r>
            <a:br>
              <a:rPr lang="en-GB" dirty="0" smtClean="0"/>
            </a:br>
            <a:r>
              <a:rPr lang="en-GB" sz="2400" dirty="0"/>
              <a:t>at Harestua (60°N)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38900" y="1805938"/>
            <a:ext cx="2606040" cy="4091941"/>
          </a:xfrm>
        </p:spPr>
        <p:txBody>
          <a:bodyPr anchor="ctr"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Very similar data quality*</a:t>
            </a:r>
          </a:p>
          <a:p>
            <a:pPr marL="160338" indent="-160338"/>
            <a:r>
              <a:rPr lang="en-GB" dirty="0" smtClean="0"/>
              <a:t>Annual </a:t>
            </a:r>
            <a:r>
              <a:rPr lang="en-GB" dirty="0"/>
              <a:t>cycle well reproduced</a:t>
            </a:r>
          </a:p>
          <a:p>
            <a:pPr marL="160338" indent="-160338"/>
            <a:r>
              <a:rPr lang="en-GB" dirty="0" smtClean="0"/>
              <a:t>Negative bias reduced by ~0.5% (insignificant)</a:t>
            </a:r>
          </a:p>
          <a:p>
            <a:pPr marL="160338" indent="-160338"/>
            <a:r>
              <a:rPr lang="en-GB" dirty="0" smtClean="0"/>
              <a:t>More outliers in V5 data (2003, 2004, 2007) (?)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2117" y="1805938"/>
            <a:ext cx="6079924" cy="4091941"/>
            <a:chOff x="1906700" y="1379219"/>
            <a:chExt cx="5348986" cy="3600000"/>
          </a:xfrm>
        </p:grpSpPr>
        <p:pic>
          <p:nvPicPr>
            <p:cNvPr id="5122" name="Picture 2" descr="X:\projects\synergies\projects\ESA\2013-2014 Multi-TASTE-F\WP-3-3 BrO (Hendrick)\20150529__comp_har_SGP600_502_rd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1" t="5427" r="7519" b="7508"/>
            <a:stretch/>
          </p:blipFill>
          <p:spPr bwMode="auto">
            <a:xfrm>
              <a:off x="4776493" y="1379219"/>
              <a:ext cx="2479193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X:\projects\synergies\projects\ESA\2013-2014 Multi-TASTE-F\WP-3-3 BrO (Hendrick)\20150529__comp_har_SGP600_502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0" t="5427" r="6730" b="7508"/>
            <a:stretch/>
          </p:blipFill>
          <p:spPr bwMode="auto">
            <a:xfrm>
              <a:off x="1906700" y="1379219"/>
              <a:ext cx="2514748" cy="36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-57600" y="6548477"/>
            <a:ext cx="9201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*</a:t>
            </a:r>
            <a:r>
              <a:rPr lang="en-GB" sz="1400" dirty="0" smtClean="0">
                <a:solidFill>
                  <a:srgbClr val="999999"/>
                </a:solidFill>
                <a:latin typeface="Calibri Light" panose="020F0302020204030204" pitchFamily="34" charset="0"/>
              </a:rPr>
              <a:t> Sampling </a:t>
            </a:r>
            <a:r>
              <a:rPr lang="en-GB" sz="1400" dirty="0">
                <a:solidFill>
                  <a:srgbClr val="999999"/>
                </a:solidFill>
                <a:latin typeface="Calibri Light" panose="020F0302020204030204" pitchFamily="34" charset="0"/>
              </a:rPr>
              <a:t>differences may play a role in above results (V5 = full mission, V6 = DDS</a:t>
            </a:r>
            <a:r>
              <a:rPr lang="en-GB" sz="1400" dirty="0" smtClean="0">
                <a:solidFill>
                  <a:srgbClr val="999999"/>
                </a:solidFill>
                <a:latin typeface="Calibri Light" panose="020F0302020204030204" pitchFamily="34" charset="0"/>
              </a:rPr>
              <a:t>)</a:t>
            </a:r>
            <a:endParaRPr lang="en-GB" sz="1400" dirty="0">
              <a:solidFill>
                <a:srgbClr val="999999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p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10564</TotalTime>
  <Words>792</Words>
  <Application>Microsoft Office PowerPoint</Application>
  <PresentationFormat>On-screen Show (4:3)</PresentationFormat>
  <Paragraphs>133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Empty</vt:lpstr>
      <vt:lpstr>PowerPoint Presentation</vt:lpstr>
      <vt:lpstr>Validation report</vt:lpstr>
      <vt:lpstr>Data sets</vt:lpstr>
      <vt:lpstr>Diagnostic Data Set</vt:lpstr>
      <vt:lpstr>O3 nadir column</vt:lpstr>
      <vt:lpstr>O3 nadir column</vt:lpstr>
      <vt:lpstr>NO2 nadir column</vt:lpstr>
      <vt:lpstr>CO nadir column</vt:lpstr>
      <vt:lpstr>BrO nadir column at Harestua (60°N)</vt:lpstr>
      <vt:lpstr>O3 limb profile UTLS and stratosphere</vt:lpstr>
      <vt:lpstr>O3 limb profile mesosphere (&amp; stratosphere)</vt:lpstr>
      <vt:lpstr>BrO limb profile at Harestua (60°N)</vt:lpstr>
      <vt:lpstr>Executive summary</vt:lpstr>
    </vt:vector>
  </TitlesOfParts>
  <Company>IASB-BIRA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Upgrade from SGP V5 to V6 : Conclusions from delta-validation of Diagnostic Data Set</dc:title>
  <dc:creator>Daan Hubert</dc:creator>
  <cp:lastModifiedBy>Daan Hubert</cp:lastModifiedBy>
  <cp:revision>291</cp:revision>
  <cp:lastPrinted>2015-08-12T16:37:21Z</cp:lastPrinted>
  <dcterms:created xsi:type="dcterms:W3CDTF">2014-04-29T14:25:49Z</dcterms:created>
  <dcterms:modified xsi:type="dcterms:W3CDTF">2015-09-22T09:56:44Z</dcterms:modified>
</cp:coreProperties>
</file>