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1" r:id="rId1"/>
    <p:sldMasterId id="2147483668" r:id="rId2"/>
  </p:sldMasterIdLst>
  <p:notesMasterIdLst>
    <p:notesMasterId r:id="rId11"/>
  </p:notesMasterIdLst>
  <p:sldIdLst>
    <p:sldId id="274" r:id="rId3"/>
    <p:sldId id="313" r:id="rId4"/>
    <p:sldId id="418" r:id="rId5"/>
    <p:sldId id="420" r:id="rId6"/>
    <p:sldId id="419" r:id="rId7"/>
    <p:sldId id="421" r:id="rId8"/>
    <p:sldId id="314" r:id="rId9"/>
    <p:sldId id="41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briele Brizzi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76239" autoAdjust="0"/>
  </p:normalViewPr>
  <p:slideViewPr>
    <p:cSldViewPr showGuides="1">
      <p:cViewPr>
        <p:scale>
          <a:sx n="70" d="100"/>
          <a:sy n="70" d="100"/>
        </p:scale>
        <p:origin x="-2104" y="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2C0CD-1A6A-4C70-B10A-4D861F92BF1E}" type="datetimeFigureOut">
              <a:rPr lang="it-IT" smtClean="0"/>
              <a:t>24/11/15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9F426-D500-472E-B66A-F6E2CA4A88F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05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AE0BD-D7BF-423A-BD2A-7E9F4B632AC3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cs typeface="Arial" panose="020B0604020202020204" pitchFamily="34" charset="0"/>
              </a:rPr>
              <a:t> different </a:t>
            </a:r>
            <a:r>
              <a:rPr lang="en-US" sz="1200" dirty="0" err="1" smtClean="0">
                <a:cs typeface="Arial" panose="020B0604020202020204" pitchFamily="34" charset="0"/>
              </a:rPr>
              <a:t>behaviour</a:t>
            </a:r>
            <a:r>
              <a:rPr lang="en-US" sz="1200" dirty="0" smtClean="0">
                <a:cs typeface="Arial" panose="020B0604020202020204" pitchFamily="34" charset="0"/>
              </a:rPr>
              <a:t> </a:t>
            </a:r>
            <a:r>
              <a:rPr lang="it-IT" sz="1200" dirty="0" err="1" smtClean="0">
                <a:cs typeface="Arial" panose="020B0604020202020204" pitchFamily="34" charset="0"/>
              </a:rPr>
              <a:t>wrt</a:t>
            </a:r>
            <a:r>
              <a:rPr lang="it-IT" sz="1200" dirty="0" smtClean="0">
                <a:cs typeface="Arial" panose="020B0604020202020204" pitchFamily="34" charset="0"/>
              </a:rPr>
              <a:t> </a:t>
            </a:r>
            <a:r>
              <a:rPr lang="it-IT" sz="1200" dirty="0" smtClean="0"/>
              <a:t>IPF v7.04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9F426-D500-472E-B66A-F6E2CA4A88F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9024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0350240"/>
      </p:ext>
    </p:extLst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53A79B-577B-4C0F-B7F6-87EF815901A0}" type="datetimeFigureOut">
              <a:rPr lang="it-IT" smtClean="0"/>
              <a:t>24/11/15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83350"/>
            <a:ext cx="5524500" cy="19685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707D07-7844-438C-BC6B-4D42804A2A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67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473200"/>
            <a:ext cx="8289925" cy="4792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53A79B-577B-4C0F-B7F6-87EF815901A0}" type="datetimeFigureOut">
              <a:rPr lang="it-IT" smtClean="0"/>
              <a:t>24/11/15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83350"/>
            <a:ext cx="5524500" cy="19685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707D07-7844-438C-BC6B-4D42804A2A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20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header_es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4" descr="header_es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 descr="header_es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163513"/>
            <a:ext cx="62007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title style</a:t>
            </a:r>
            <a:endParaRPr lang="it-IT" altLang="it-IT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</p:sldLayoutIdLst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  <a:ea typeface="ＭＳ Ｐゴシック" charset="-128"/>
          <a:cs typeface="ＭＳ Ｐゴシック" charset="-128"/>
        </a:defRPr>
      </a:lvl1pPr>
      <a:lvl2pPr marL="1079500" indent="-360363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  <a:ea typeface="ＭＳ Ｐゴシック" charset="-128"/>
        </a:defRPr>
      </a:lvl2pPr>
      <a:lvl3pPr marL="1704975" indent="-358775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  <a:ea typeface="ＭＳ Ｐゴシック" charset="-128"/>
        </a:defRPr>
      </a:lvl3pPr>
      <a:lvl4pPr marL="2332038" indent="-358775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  <a:ea typeface="ＭＳ Ｐゴシック" charset="-128"/>
        </a:defRPr>
      </a:lvl4pPr>
      <a:lvl5pPr marL="2959100" indent="-3556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  <a:ea typeface="ＭＳ Ｐゴシック" charset="-128"/>
        </a:defRPr>
      </a:lvl5pPr>
      <a:lvl6pPr marL="3416300" indent="-3556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Char char="–"/>
        <a:defRPr sz="1600">
          <a:solidFill>
            <a:schemeClr val="bg2"/>
          </a:solidFill>
          <a:latin typeface="+mn-lt"/>
          <a:ea typeface="ＭＳ Ｐゴシック" charset="-128"/>
        </a:defRPr>
      </a:lvl6pPr>
      <a:lvl7pPr marL="3873500" indent="-3556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Char char="–"/>
        <a:defRPr sz="1600">
          <a:solidFill>
            <a:schemeClr val="bg2"/>
          </a:solidFill>
          <a:latin typeface="+mn-lt"/>
          <a:ea typeface="ＭＳ Ｐゴシック" charset="-128"/>
        </a:defRPr>
      </a:lvl7pPr>
      <a:lvl8pPr marL="4330700" indent="-3556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Char char="–"/>
        <a:defRPr sz="1600">
          <a:solidFill>
            <a:schemeClr val="bg2"/>
          </a:solidFill>
          <a:latin typeface="+mn-lt"/>
          <a:ea typeface="ＭＳ Ｐゴシック" charset="-128"/>
        </a:defRPr>
      </a:lvl8pPr>
      <a:lvl9pPr marL="4787900" indent="-3556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Char char="–"/>
        <a:defRPr sz="1600">
          <a:solidFill>
            <a:schemeClr val="bg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http://www.nasa.gov/images/content/211854main_image_1018_946-7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2" descr="header_e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2775" y="1673225"/>
            <a:ext cx="77597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  <a:endParaRPr lang="it-IT" altLang="it-IT" smtClean="0"/>
          </a:p>
        </p:txBody>
      </p:sp>
      <p:sp>
        <p:nvSpPr>
          <p:cNvPr id="100967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483350"/>
            <a:ext cx="55245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b="0">
                <a:solidFill>
                  <a:schemeClr val="hlink"/>
                </a:solidFill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/>
              <a:t>SCIAMACHY Science Advisory Group Meeting 41, BIRA-IASB, Brussels, 17/18 Nov 2010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163513"/>
            <a:ext cx="62007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title style</a:t>
            </a:r>
            <a:endParaRPr lang="it-IT" altLang="it-IT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accent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accent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hyperlink" Target="mailto:gabriele.brizzi@serco.com" TargetMode="External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9144000" cy="24257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</a:pPr>
            <a:endParaRPr lang="en-US">
              <a:latin typeface="Arial" charset="0"/>
            </a:endParaRPr>
          </a:p>
        </p:txBody>
      </p:sp>
      <p:pic>
        <p:nvPicPr>
          <p:cNvPr id="18434" name="Picture 3" descr="artist1"/>
          <p:cNvPicPr>
            <a:picLocks noChangeAspect="1" noChangeArrowheads="1"/>
          </p:cNvPicPr>
          <p:nvPr/>
        </p:nvPicPr>
        <p:blipFill>
          <a:blip r:embed="rId3"/>
          <a:srcRect b="39508"/>
          <a:stretch>
            <a:fillRect/>
          </a:stretch>
        </p:blipFill>
        <p:spPr bwMode="auto">
          <a:xfrm>
            <a:off x="0" y="1320800"/>
            <a:ext cx="9163050" cy="553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9700"/>
            <a:ext cx="9144000" cy="681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214313" y="1484784"/>
            <a:ext cx="8245475" cy="204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20000"/>
              </a:lnSpc>
            </a:pPr>
            <a:r>
              <a:rPr lang="en-GB" sz="2800" i="1" u="none" dirty="0">
                <a:solidFill>
                  <a:schemeClr val="bg1"/>
                </a:solidFill>
                <a:latin typeface="Calibri" panose="020F0502020204030204" pitchFamily="34" charset="0"/>
              </a:rPr>
              <a:t>SCIAMACHY </a:t>
            </a:r>
            <a:r>
              <a:rPr lang="en-GB" sz="2800" i="1" u="none" dirty="0" smtClean="0">
                <a:solidFill>
                  <a:schemeClr val="bg1"/>
                </a:solidFill>
                <a:latin typeface="Calibri" panose="020F0502020204030204" pitchFamily="34" charset="0"/>
              </a:rPr>
              <a:t>QWG-3      Meeting #5</a:t>
            </a:r>
            <a:endParaRPr lang="en-GB" sz="2800" i="1" u="none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it-IT" sz="28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24-25 </a:t>
            </a:r>
            <a:r>
              <a:rPr lang="it-IT" sz="28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November</a:t>
            </a:r>
            <a:r>
              <a:rPr lang="it-IT" sz="2800" i="1" u="none" dirty="0" smtClean="0">
                <a:solidFill>
                  <a:schemeClr val="bg1"/>
                </a:solidFill>
                <a:latin typeface="Calibri" panose="020F0502020204030204" pitchFamily="34" charset="0"/>
              </a:rPr>
              <a:t> 2015</a:t>
            </a:r>
          </a:p>
          <a:p>
            <a:pPr eaLnBrk="0" hangingPunct="0">
              <a:lnSpc>
                <a:spcPct val="120000"/>
              </a:lnSpc>
            </a:pPr>
            <a:endParaRPr lang="en-GB" sz="1400" i="1" u="none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r" eaLnBrk="0" hangingPunct="0">
              <a:lnSpc>
                <a:spcPct val="120000"/>
              </a:lnSpc>
            </a:pPr>
            <a:r>
              <a:rPr lang="en-GB" sz="3600" i="1" u="none" dirty="0" smtClean="0">
                <a:solidFill>
                  <a:schemeClr val="bg1"/>
                </a:solidFill>
                <a:latin typeface="Calibri" panose="020F0502020204030204" pitchFamily="34" charset="0"/>
              </a:rPr>
              <a:t>Delta Reprocessing</a:t>
            </a:r>
            <a:endParaRPr lang="en-GB" sz="3600" i="1" u="none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2088406" y="5661248"/>
            <a:ext cx="579596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i="1" u="none" dirty="0">
                <a:solidFill>
                  <a:srgbClr val="FF6600"/>
                </a:solidFill>
                <a:latin typeface="Calibri" panose="020F0502020204030204" pitchFamily="34" charset="0"/>
              </a:rPr>
              <a:t>Gabriele Brizzi, </a:t>
            </a:r>
            <a:r>
              <a:rPr lang="de-DE" i="1" u="none" dirty="0">
                <a:solidFill>
                  <a:srgbClr val="FF6600"/>
                </a:solidFill>
                <a:latin typeface="Calibri" panose="020F0502020204030204" pitchFamily="34" charset="0"/>
                <a:hlinkClick r:id="rId5"/>
              </a:rPr>
              <a:t>gabriele.brizzi@</a:t>
            </a:r>
            <a:r>
              <a:rPr lang="de-DE" i="1" u="none" dirty="0" smtClean="0">
                <a:solidFill>
                  <a:srgbClr val="FF6600"/>
                </a:solidFill>
                <a:latin typeface="Calibri" panose="020F0502020204030204" pitchFamily="34" charset="0"/>
                <a:hlinkClick r:id="rId5"/>
              </a:rPr>
              <a:t>serco.com</a:t>
            </a:r>
            <a:endParaRPr lang="de-DE" i="1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r>
              <a:rPr lang="de-DE" sz="2400" i="1" u="none" dirty="0" smtClean="0">
                <a:solidFill>
                  <a:srgbClr val="FF6600"/>
                </a:solidFill>
                <a:latin typeface="Calibri" panose="020F0502020204030204" pitchFamily="34" charset="0"/>
              </a:rPr>
              <a:t>Angelika Dehn,</a:t>
            </a:r>
            <a:r>
              <a:rPr lang="de-DE" i="1" u="none" dirty="0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de-DE" i="1" u="none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Angelika.Dehn@esa.int</a:t>
            </a:r>
            <a:endParaRPr lang="de-DE" i="1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endParaRPr lang="de-DE" i="1" u="none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8438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84368" y="121072"/>
            <a:ext cx="1146870" cy="625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15550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6024" y="1412776"/>
            <a:ext cx="8892480" cy="2304256"/>
          </a:xfrm>
        </p:spPr>
        <p:txBody>
          <a:bodyPr>
            <a:noAutofit/>
          </a:bodyPr>
          <a:lstStyle/>
          <a:p>
            <a:pPr marL="0" lvl="1" indent="0">
              <a:buClrTx/>
              <a:buNone/>
            </a:pPr>
            <a:r>
              <a:rPr lang="it-IT" sz="2000" dirty="0" err="1" smtClean="0">
                <a:cs typeface="Arial" panose="020B0604020202020204" pitchFamily="34" charset="0"/>
              </a:rPr>
              <a:t>Affected</a:t>
            </a:r>
            <a:r>
              <a:rPr lang="it-IT" sz="2000" dirty="0" smtClean="0">
                <a:cs typeface="Arial" panose="020B0604020202020204" pitchFamily="34" charset="0"/>
              </a:rPr>
              <a:t> by </a:t>
            </a:r>
            <a:r>
              <a:rPr lang="it-IT" sz="2000" dirty="0" err="1" smtClean="0">
                <a:cs typeface="Arial" panose="020B0604020202020204" pitchFamily="34" charset="0"/>
              </a:rPr>
              <a:t>inconsistent</a:t>
            </a:r>
            <a:r>
              <a:rPr lang="it-IT" sz="2000" dirty="0" smtClean="0"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cs typeface="Arial" panose="020B0604020202020204" pitchFamily="34" charset="0"/>
              </a:rPr>
              <a:t>products</a:t>
            </a:r>
            <a:r>
              <a:rPr lang="it-IT" sz="2000" dirty="0" smtClean="0">
                <a:cs typeface="Arial" panose="020B0604020202020204" pitchFamily="34" charset="0"/>
              </a:rPr>
              <a:t>,</a:t>
            </a:r>
          </a:p>
          <a:p>
            <a:pPr marL="719137" lvl="1" indent="0">
              <a:buClrTx/>
              <a:buNone/>
            </a:pPr>
            <a:r>
              <a:rPr lang="it-IT" sz="2000" dirty="0" err="1" smtClean="0">
                <a:cs typeface="Arial" panose="020B0604020202020204" pitchFamily="34" charset="0"/>
              </a:rPr>
              <a:t>corrupted</a:t>
            </a:r>
            <a:r>
              <a:rPr lang="it-IT" sz="2000" dirty="0" smtClean="0">
                <a:cs typeface="Arial" panose="020B0604020202020204" pitchFamily="34" charset="0"/>
              </a:rPr>
              <a:t>/incomplete </a:t>
            </a:r>
            <a:r>
              <a:rPr lang="it-IT" sz="2000" dirty="0" err="1" smtClean="0">
                <a:cs typeface="Arial" panose="020B0604020202020204" pitchFamily="34" charset="0"/>
              </a:rPr>
              <a:t>states</a:t>
            </a:r>
            <a:r>
              <a:rPr lang="it-IT" sz="2000" dirty="0" smtClean="0">
                <a:cs typeface="Arial" panose="020B0604020202020204" pitchFamily="34" charset="0"/>
              </a:rPr>
              <a:t> (SPR/SCR 01)</a:t>
            </a:r>
          </a:p>
          <a:p>
            <a:pPr marL="0" lvl="1" indent="0">
              <a:buClrTx/>
              <a:buNone/>
            </a:pPr>
            <a:endParaRPr lang="it-IT" sz="2000" dirty="0" smtClean="0">
              <a:cs typeface="Arial" panose="020B0604020202020204" pitchFamily="34" charset="0"/>
            </a:endParaRPr>
          </a:p>
          <a:p>
            <a:pPr marL="0" lvl="1" indent="0">
              <a:buClrTx/>
              <a:buNone/>
            </a:pPr>
            <a:r>
              <a:rPr lang="it-IT" sz="2000" dirty="0" err="1" smtClean="0">
                <a:cs typeface="Arial" panose="020B0604020202020204" pitchFamily="34" charset="0"/>
              </a:rPr>
              <a:t>Identified</a:t>
            </a:r>
            <a:r>
              <a:rPr lang="it-IT" sz="2000" dirty="0" smtClean="0">
                <a:cs typeface="Arial" panose="020B0604020202020204" pitchFamily="34" charset="0"/>
              </a:rPr>
              <a:t> </a:t>
            </a:r>
            <a:r>
              <a:rPr lang="en-GB" sz="2000" dirty="0"/>
              <a:t>six anomalous state types</a:t>
            </a:r>
            <a:r>
              <a:rPr lang="en-US" sz="2000" dirty="0"/>
              <a:t> </a:t>
            </a:r>
            <a:r>
              <a:rPr lang="en-US" sz="2000" dirty="0" smtClean="0"/>
              <a:t>found in </a:t>
            </a:r>
            <a:r>
              <a:rPr lang="it-IT" sz="2800" b="1" dirty="0">
                <a:cs typeface="Arial" panose="020B0604020202020204" pitchFamily="34" charset="0"/>
              </a:rPr>
              <a:t>8286</a:t>
            </a:r>
            <a:r>
              <a:rPr lang="it-IT" sz="2800" dirty="0">
                <a:cs typeface="Arial" panose="020B0604020202020204" pitchFamily="34" charset="0"/>
              </a:rPr>
              <a:t> </a:t>
            </a:r>
            <a:r>
              <a:rPr lang="it-IT" sz="2000" dirty="0" err="1">
                <a:cs typeface="Arial" panose="020B0604020202020204" pitchFamily="34" charset="0"/>
              </a:rPr>
              <a:t>orbits</a:t>
            </a:r>
            <a:r>
              <a:rPr lang="it-IT" sz="2000" dirty="0">
                <a:cs typeface="Arial" panose="020B0604020202020204" pitchFamily="34" charset="0"/>
              </a:rPr>
              <a:t> </a:t>
            </a:r>
            <a:endParaRPr lang="en-US" sz="2000" dirty="0" smtClean="0"/>
          </a:p>
          <a:p>
            <a:pPr marL="0" lvl="1" indent="0">
              <a:buClrTx/>
              <a:buNone/>
            </a:pPr>
            <a:r>
              <a:rPr lang="en-US" sz="2000" dirty="0">
                <a:cs typeface="Arial" panose="020B0604020202020204" pitchFamily="34" charset="0"/>
              </a:rPr>
              <a:t>	</a:t>
            </a:r>
            <a:r>
              <a:rPr lang="en-US" sz="2000" dirty="0" smtClean="0">
                <a:cs typeface="Arial" panose="020B0604020202020204" pitchFamily="34" charset="0"/>
              </a:rPr>
              <a:t>	</a:t>
            </a:r>
            <a:r>
              <a:rPr lang="it-IT" sz="2000" dirty="0" smtClean="0">
                <a:cs typeface="Arial" panose="020B0604020202020204" pitchFamily="34" charset="0"/>
              </a:rPr>
              <a:t>(</a:t>
            </a:r>
            <a:r>
              <a:rPr lang="it-IT" sz="2000" dirty="0" err="1">
                <a:cs typeface="Arial" panose="020B0604020202020204" pitchFamily="34" charset="0"/>
              </a:rPr>
              <a:t>details</a:t>
            </a:r>
            <a:r>
              <a:rPr lang="it-IT" sz="2000" dirty="0">
                <a:cs typeface="Arial" panose="020B0604020202020204" pitchFamily="34" charset="0"/>
              </a:rPr>
              <a:t> in </a:t>
            </a:r>
            <a:r>
              <a:rPr lang="it-IT" sz="2000" dirty="0" smtClean="0"/>
              <a:t>ENV</a:t>
            </a:r>
            <a:r>
              <a:rPr lang="it-IT" sz="2000" dirty="0"/>
              <a:t>-TN-DLR-SCIA-</a:t>
            </a:r>
            <a:r>
              <a:rPr lang="it-IT" sz="2000" dirty="0" smtClean="0"/>
              <a:t>0123</a:t>
            </a:r>
            <a:r>
              <a:rPr lang="it-IT" sz="2000" dirty="0" smtClean="0">
                <a:cs typeface="Arial" panose="020B0604020202020204" pitchFamily="34" charset="0"/>
              </a:rPr>
              <a:t>)</a:t>
            </a:r>
            <a:endParaRPr lang="it-IT" sz="2000" dirty="0">
              <a:cs typeface="Arial" panose="020B0604020202020204" pitchFamily="34" charset="0"/>
            </a:endParaRPr>
          </a:p>
          <a:p>
            <a:pPr marL="0" lvl="1" indent="0">
              <a:buClrTx/>
              <a:buNone/>
            </a:pPr>
            <a:endParaRPr lang="it-IT" sz="2000" dirty="0">
              <a:cs typeface="Arial" panose="020B0604020202020204" pitchFamily="34" charset="0"/>
            </a:endParaRPr>
          </a:p>
          <a:p>
            <a:pPr marL="0" lvl="1" indent="0">
              <a:buClrTx/>
              <a:buNone/>
            </a:pPr>
            <a:r>
              <a:rPr lang="en-GB" sz="2000" dirty="0" smtClean="0"/>
              <a:t>Corrective L0-1 delta</a:t>
            </a:r>
            <a:r>
              <a:rPr lang="en-GB" sz="2000" dirty="0"/>
              <a:t>-</a:t>
            </a:r>
            <a:r>
              <a:rPr lang="en-GB" sz="2000" dirty="0" smtClean="0"/>
              <a:t>processing required</a:t>
            </a:r>
            <a:endParaRPr lang="it-IT" sz="2000" dirty="0">
              <a:cs typeface="Arial" panose="020B0604020202020204" pitchFamily="34" charset="0"/>
            </a:endParaRPr>
          </a:p>
          <a:p>
            <a:pPr marL="0" lvl="1" indent="0">
              <a:buClrTx/>
              <a:buNone/>
            </a:pPr>
            <a:endParaRPr lang="it-IT" sz="2000" dirty="0" smtClean="0">
              <a:cs typeface="Arial" panose="020B0604020202020204" pitchFamily="34" charset="0"/>
            </a:endParaRPr>
          </a:p>
          <a:p>
            <a:pPr marL="0" lvl="1" indent="0">
              <a:buClrTx/>
              <a:buNone/>
            </a:pPr>
            <a:r>
              <a:rPr lang="it-IT" sz="2000" dirty="0" smtClean="0">
                <a:cs typeface="Arial" panose="020B0604020202020204" pitchFamily="34" charset="0"/>
              </a:rPr>
              <a:t>Baseline v8.02 </a:t>
            </a:r>
          </a:p>
          <a:p>
            <a:pPr marL="625475" lvl="2" indent="0">
              <a:buClrTx/>
              <a:buNone/>
            </a:pPr>
            <a:r>
              <a:rPr lang="it-IT" sz="2000" dirty="0" err="1" smtClean="0">
                <a:cs typeface="Arial" panose="020B0604020202020204" pitchFamily="34" charset="0"/>
              </a:rPr>
              <a:t>Developed</a:t>
            </a:r>
            <a:r>
              <a:rPr lang="it-IT" sz="2000" dirty="0" smtClean="0">
                <a:cs typeface="Arial" panose="020B0604020202020204" pitchFamily="34" charset="0"/>
              </a:rPr>
              <a:t> and </a:t>
            </a:r>
            <a:r>
              <a:rPr lang="it-IT" sz="2000" dirty="0" err="1" smtClean="0">
                <a:cs typeface="Arial" panose="020B0604020202020204" pitchFamily="34" charset="0"/>
              </a:rPr>
              <a:t>tested</a:t>
            </a:r>
            <a:r>
              <a:rPr lang="it-IT" sz="2000" dirty="0" smtClean="0">
                <a:cs typeface="Arial" panose="020B0604020202020204" pitchFamily="34" charset="0"/>
              </a:rPr>
              <a:t> by DLR</a:t>
            </a:r>
          </a:p>
          <a:p>
            <a:pPr marL="625475" lvl="2" indent="0">
              <a:buClrTx/>
              <a:buNone/>
            </a:pPr>
            <a:r>
              <a:rPr lang="en-GB" sz="2000" dirty="0" smtClean="0"/>
              <a:t>FAT successful (11 </a:t>
            </a:r>
            <a:r>
              <a:rPr lang="en-GB" sz="2000" dirty="0"/>
              <a:t>November </a:t>
            </a:r>
            <a:r>
              <a:rPr lang="en-GB" sz="2000" dirty="0" smtClean="0"/>
              <a:t>2015). </a:t>
            </a:r>
            <a:endParaRPr lang="it-IT" sz="2000" dirty="0"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7504" y="260648"/>
            <a:ext cx="9036496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it-IT" sz="3600" dirty="0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Level 1 v8.01-Y </a:t>
            </a:r>
            <a:r>
              <a:rPr lang="it-IT" sz="3600" dirty="0" err="1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dataset</a:t>
            </a:r>
            <a:endParaRPr lang="it-IT" sz="3600" dirty="0">
              <a:solidFill>
                <a:schemeClr val="bg1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601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7504" y="260648"/>
            <a:ext cx="9036496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it-IT" sz="3600" dirty="0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Delta </a:t>
            </a:r>
            <a:r>
              <a:rPr lang="it-IT" sz="3600" dirty="0" err="1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reprocessing</a:t>
            </a:r>
            <a:r>
              <a:rPr lang="it-IT" sz="3600" dirty="0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it-IT" sz="3600" dirty="0" err="1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campaign</a:t>
            </a:r>
            <a:endParaRPr lang="it-IT" sz="3600" dirty="0">
              <a:solidFill>
                <a:schemeClr val="bg1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1556792"/>
            <a:ext cx="9036496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Ensures homogeneity </a:t>
            </a:r>
            <a:r>
              <a:rPr lang="en-GB" sz="2000" dirty="0"/>
              <a:t>of </a:t>
            </a:r>
            <a:r>
              <a:rPr lang="en-GB" sz="2000" dirty="0" smtClean="0"/>
              <a:t>new </a:t>
            </a:r>
            <a:r>
              <a:rPr lang="en-GB" sz="2000" dirty="0"/>
              <a:t>products (v8.02) </a:t>
            </a:r>
            <a:r>
              <a:rPr lang="en-GB" sz="2000" dirty="0" err="1" smtClean="0"/>
              <a:t>wrt</a:t>
            </a:r>
            <a:r>
              <a:rPr lang="en-GB" sz="2000" dirty="0" smtClean="0"/>
              <a:t> </a:t>
            </a:r>
            <a:r>
              <a:rPr lang="en-GB" sz="2000" dirty="0"/>
              <a:t>existing </a:t>
            </a:r>
            <a:r>
              <a:rPr lang="en-GB" sz="2000" dirty="0" smtClean="0"/>
              <a:t>(v8.01)</a:t>
            </a:r>
          </a:p>
          <a:p>
            <a:endParaRPr lang="en-GB" sz="2000" dirty="0" smtClean="0"/>
          </a:p>
          <a:p>
            <a:r>
              <a:rPr lang="en-GB" sz="2000" dirty="0" smtClean="0"/>
              <a:t>	- Only processor updated</a:t>
            </a:r>
          </a:p>
          <a:p>
            <a:r>
              <a:rPr lang="en-GB" sz="2000" dirty="0" smtClean="0"/>
              <a:t>	- Configuration adjusted </a:t>
            </a:r>
            <a:r>
              <a:rPr lang="en-US" sz="2000" dirty="0" smtClean="0"/>
              <a:t>SOFTWARE_VER </a:t>
            </a:r>
            <a:r>
              <a:rPr lang="en-GB" sz="2000" dirty="0" smtClean="0"/>
              <a:t>SCIA</a:t>
            </a:r>
            <a:r>
              <a:rPr lang="en-GB" sz="2000" dirty="0"/>
              <a:t>/</a:t>
            </a:r>
            <a:r>
              <a:rPr lang="en-GB" sz="2000" dirty="0" smtClean="0"/>
              <a:t>8.02. 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- No </a:t>
            </a:r>
            <a:r>
              <a:rPr lang="en-GB" sz="2000" dirty="0"/>
              <a:t>changes in </a:t>
            </a:r>
            <a:r>
              <a:rPr lang="en-GB" sz="2000" dirty="0" smtClean="0"/>
              <a:t>auxiliary </a:t>
            </a:r>
            <a:r>
              <a:rPr lang="it-IT" sz="2000" dirty="0" smtClean="0"/>
              <a:t>info.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Prototype </a:t>
            </a:r>
            <a:r>
              <a:rPr lang="en-GB" sz="2000" dirty="0"/>
              <a:t>v8.02 </a:t>
            </a:r>
            <a:endParaRPr lang="en-GB" sz="2000" dirty="0" smtClean="0"/>
          </a:p>
          <a:p>
            <a:pPr lvl="1"/>
            <a:r>
              <a:rPr lang="en-GB" sz="2000" dirty="0" smtClean="0"/>
              <a:t>- Minor </a:t>
            </a:r>
            <a:r>
              <a:rPr lang="en-GB" sz="2000" dirty="0"/>
              <a:t>algorithms changes </a:t>
            </a:r>
            <a:r>
              <a:rPr lang="en-GB" sz="2000" dirty="0" smtClean="0"/>
              <a:t>and revised consistency </a:t>
            </a:r>
            <a:r>
              <a:rPr lang="en-GB" sz="2000" dirty="0"/>
              <a:t>checks. </a:t>
            </a:r>
            <a:endParaRPr lang="en-GB" sz="2000" dirty="0" smtClean="0"/>
          </a:p>
          <a:p>
            <a:pPr lvl="1"/>
            <a:r>
              <a:rPr lang="en-GB" sz="2000" dirty="0" smtClean="0"/>
              <a:t>- DPM updated</a:t>
            </a:r>
            <a:endParaRPr lang="en-GB" sz="2000" dirty="0"/>
          </a:p>
          <a:p>
            <a:pPr lvl="1"/>
            <a:r>
              <a:rPr lang="en-GB" sz="2000" dirty="0" smtClean="0"/>
              <a:t>- Drops </a:t>
            </a:r>
            <a:r>
              <a:rPr lang="en-GB" sz="2000" dirty="0"/>
              <a:t>corrupted states </a:t>
            </a:r>
            <a:r>
              <a:rPr lang="en-GB" sz="2000" dirty="0" smtClean="0"/>
              <a:t>with </a:t>
            </a:r>
            <a:r>
              <a:rPr lang="en-GB" sz="2000" dirty="0"/>
              <a:t>behaviour similar to </a:t>
            </a:r>
            <a:r>
              <a:rPr lang="en-GB" sz="2000" dirty="0" smtClean="0"/>
              <a:t>v7.0X</a:t>
            </a:r>
          </a:p>
          <a:p>
            <a:endParaRPr lang="en-GB" sz="2000" dirty="0"/>
          </a:p>
          <a:p>
            <a:r>
              <a:rPr lang="en-GB" sz="2000" dirty="0" smtClean="0"/>
              <a:t>Delta processing </a:t>
            </a:r>
            <a:r>
              <a:rPr lang="en-GB" sz="2000" dirty="0"/>
              <a:t>@</a:t>
            </a:r>
            <a:r>
              <a:rPr lang="en-GB" sz="2000" dirty="0" smtClean="0"/>
              <a:t> D</a:t>
            </a:r>
            <a:r>
              <a:rPr lang="en-GB" sz="2000" dirty="0"/>
              <a:t>-PAC </a:t>
            </a:r>
            <a:r>
              <a:rPr lang="en-GB" sz="2000" dirty="0" smtClean="0"/>
              <a:t>8GB and DLR</a:t>
            </a:r>
            <a:r>
              <a:rPr lang="en-GB" sz="2000" dirty="0"/>
              <a:t>-IMF </a:t>
            </a:r>
            <a:r>
              <a:rPr lang="en-GB" sz="2000" dirty="0" smtClean="0"/>
              <a:t>32GB environments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2000" dirty="0" smtClean="0"/>
              <a:t>New stage counter </a:t>
            </a:r>
            <a:r>
              <a:rPr lang="en-GB" sz="2000" b="1" dirty="0" smtClean="0"/>
              <a:t>0002</a:t>
            </a:r>
            <a:r>
              <a:rPr lang="en-GB" sz="2000" dirty="0" smtClean="0"/>
              <a:t> in version </a:t>
            </a:r>
            <a:r>
              <a:rPr lang="en-GB" sz="2000" dirty="0"/>
              <a:t>8.02 </a:t>
            </a:r>
            <a:r>
              <a:rPr lang="en-GB" sz="2000" dirty="0" smtClean="0"/>
              <a:t>products:</a:t>
            </a:r>
            <a:endParaRPr lang="en-GB" sz="2000" dirty="0"/>
          </a:p>
          <a:p>
            <a:endParaRPr lang="en-GB" sz="1600" dirty="0"/>
          </a:p>
          <a:p>
            <a:r>
              <a:rPr lang="en-GB" sz="1600" dirty="0"/>
              <a:t>SCI_NL__1PY</a:t>
            </a:r>
            <a:r>
              <a:rPr lang="en-GB" sz="1600" b="1" dirty="0"/>
              <a:t>DPA</a:t>
            </a:r>
            <a:r>
              <a:rPr lang="en-GB" sz="1600" dirty="0"/>
              <a:t>YYYYMMDD_HHMMSS_000000000000_00000_00000_</a:t>
            </a:r>
            <a:r>
              <a:rPr lang="en-GB" sz="1600" b="1" dirty="0"/>
              <a:t>0002</a:t>
            </a:r>
            <a:r>
              <a:rPr lang="en-GB" sz="1600" dirty="0"/>
              <a:t>.N1</a:t>
            </a:r>
            <a:endParaRPr lang="en-US" sz="1600" dirty="0"/>
          </a:p>
          <a:p>
            <a:r>
              <a:rPr lang="en-GB" sz="1600" dirty="0"/>
              <a:t>SCI_NL__1PY</a:t>
            </a:r>
            <a:r>
              <a:rPr lang="en-GB" sz="1600" b="1" dirty="0"/>
              <a:t>IMF</a:t>
            </a:r>
            <a:r>
              <a:rPr lang="en-GB" sz="1600" dirty="0"/>
              <a:t>YYYYMMDD_HHMMSS_000000000000_00000_00000_</a:t>
            </a:r>
            <a:r>
              <a:rPr lang="en-GB" sz="1600" b="1" dirty="0"/>
              <a:t>0002</a:t>
            </a:r>
            <a:r>
              <a:rPr lang="en-GB" sz="1600" dirty="0"/>
              <a:t>.</a:t>
            </a:r>
            <a:r>
              <a:rPr lang="en-GB" sz="1600" dirty="0" smtClean="0"/>
              <a:t>N1</a:t>
            </a:r>
            <a:r>
              <a:rPr lang="en-GB" sz="1600" dirty="0"/>
              <a:t>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012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7504" y="260648"/>
            <a:ext cx="9036496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it-IT" sz="3600" dirty="0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cL0 master set</a:t>
            </a:r>
            <a:endParaRPr lang="it-IT" sz="3600" dirty="0">
              <a:solidFill>
                <a:schemeClr val="bg1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443841"/>
            <a:ext cx="864096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cL0 presenting </a:t>
            </a:r>
            <a:endParaRPr lang="en-GB" sz="2000" dirty="0"/>
          </a:p>
          <a:p>
            <a:pPr marL="800100" lvl="1" indent="-342900">
              <a:buFontTx/>
              <a:buChar char="-"/>
            </a:pPr>
            <a:r>
              <a:rPr lang="en-GB" sz="2000" dirty="0"/>
              <a:t>wrong combination state ID and measurement category </a:t>
            </a:r>
          </a:p>
          <a:p>
            <a:pPr marL="800100" lvl="1" indent="-342900">
              <a:buFontTx/>
              <a:buChar char="-"/>
            </a:pPr>
            <a:r>
              <a:rPr lang="en-GB" sz="2000" dirty="0"/>
              <a:t>duplicated states </a:t>
            </a:r>
          </a:p>
          <a:p>
            <a:endParaRPr lang="en-GB" sz="2000" dirty="0" smtClean="0"/>
          </a:p>
          <a:p>
            <a:r>
              <a:rPr lang="en-GB" sz="2000" dirty="0"/>
              <a:t>shall not enter into delta/future </a:t>
            </a:r>
            <a:r>
              <a:rPr lang="en-GB" sz="2000" dirty="0" smtClean="0"/>
              <a:t>reprocessing, as </a:t>
            </a:r>
            <a:r>
              <a:rPr lang="en-GB" sz="2000" dirty="0"/>
              <a:t>not </a:t>
            </a:r>
            <a:r>
              <a:rPr lang="en-GB" sz="2000" dirty="0" err="1"/>
              <a:t>processable</a:t>
            </a:r>
            <a:r>
              <a:rPr lang="en-GB" sz="2000" dirty="0"/>
              <a:t>.</a:t>
            </a:r>
          </a:p>
          <a:p>
            <a:endParaRPr lang="en-GB" sz="2000" dirty="0"/>
          </a:p>
          <a:p>
            <a:endParaRPr lang="en-US" sz="1400" dirty="0" smtClean="0"/>
          </a:p>
          <a:p>
            <a:r>
              <a:rPr lang="en-US" sz="2000" dirty="0" smtClean="0"/>
              <a:t>3 products identified and removed </a:t>
            </a:r>
            <a:r>
              <a:rPr lang="en-US" sz="2000" dirty="0"/>
              <a:t>from Level 0 master set</a:t>
            </a:r>
          </a:p>
          <a:p>
            <a:endParaRPr lang="en-US" sz="2000" dirty="0" smtClean="0"/>
          </a:p>
          <a:p>
            <a:r>
              <a:rPr lang="en-GB" sz="1400" b="1" dirty="0"/>
              <a:t>SCI_NL__0PPLRA20030716_151251_000010432018_00125_</a:t>
            </a:r>
            <a:r>
              <a:rPr lang="en-GB" b="1" dirty="0"/>
              <a:t>07193</a:t>
            </a:r>
            <a:r>
              <a:rPr lang="en-GB" sz="1400" b="1" dirty="0"/>
              <a:t>_0282.N1</a:t>
            </a:r>
            <a:endParaRPr lang="en-US" sz="1400" dirty="0"/>
          </a:p>
          <a:p>
            <a:r>
              <a:rPr lang="en-GB" sz="1400" b="1" dirty="0"/>
              <a:t>SCI_NL__0POLRA20030716_165328_000007212018_00126_</a:t>
            </a:r>
            <a:r>
              <a:rPr lang="en-GB" b="1" dirty="0"/>
              <a:t>07194</a:t>
            </a:r>
            <a:r>
              <a:rPr lang="en-GB" sz="1400" b="1" dirty="0"/>
              <a:t>_0816.N1</a:t>
            </a:r>
            <a:endParaRPr lang="en-US" sz="1400" dirty="0"/>
          </a:p>
          <a:p>
            <a:r>
              <a:rPr lang="en-GB" sz="1400" b="1" dirty="0"/>
              <a:t>SCI_NL__0PPLRA20101013_175619_000059392093_00428_</a:t>
            </a:r>
            <a:r>
              <a:rPr lang="en-GB" b="1" dirty="0"/>
              <a:t>45071</a:t>
            </a:r>
            <a:r>
              <a:rPr lang="en-GB" sz="1400" b="1" dirty="0"/>
              <a:t>_3365.N1</a:t>
            </a:r>
            <a:endParaRPr lang="en-US" sz="1400" dirty="0"/>
          </a:p>
          <a:p>
            <a:endParaRPr lang="en-US" sz="1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425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7504" y="260648"/>
            <a:ext cx="9036496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it-IT" sz="3600" dirty="0" err="1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Additional</a:t>
            </a:r>
            <a:r>
              <a:rPr lang="it-IT" sz="3600" dirty="0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processing – SODAP cL0</a:t>
            </a:r>
            <a:endParaRPr lang="it-IT" sz="3600" dirty="0">
              <a:solidFill>
                <a:schemeClr val="bg1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556792"/>
            <a:ext cx="85689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Orbits between </a:t>
            </a:r>
            <a:r>
              <a:rPr lang="en-GB" sz="2000" dirty="0"/>
              <a:t>18 June 2002 and 02 August 2002 </a:t>
            </a:r>
            <a:endParaRPr lang="en-GB" sz="2000" dirty="0" smtClean="0"/>
          </a:p>
          <a:p>
            <a:r>
              <a:rPr lang="en-GB" sz="2000" dirty="0"/>
              <a:t>	</a:t>
            </a:r>
            <a:r>
              <a:rPr lang="en-GB" sz="2000" dirty="0" smtClean="0"/>
              <a:t>		processed to L1b for </a:t>
            </a:r>
            <a:r>
              <a:rPr lang="en-GB" sz="2000" dirty="0"/>
              <a:t>the first </a:t>
            </a:r>
            <a:r>
              <a:rPr lang="en-GB" sz="2000" dirty="0" smtClean="0"/>
              <a:t>time</a:t>
            </a:r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In line with SSAG recommendation and ESA LTDP strategy</a:t>
            </a:r>
          </a:p>
          <a:p>
            <a:endParaRPr lang="en-GB" sz="2000" dirty="0" smtClean="0"/>
          </a:p>
          <a:p>
            <a:r>
              <a:rPr lang="en-GB" sz="2000" dirty="0" smtClean="0"/>
              <a:t>SODAP cL0 </a:t>
            </a:r>
            <a:r>
              <a:rPr lang="en-GB" sz="2000" dirty="0"/>
              <a:t>files </a:t>
            </a:r>
            <a:r>
              <a:rPr lang="en-GB" sz="2000" dirty="0" smtClean="0"/>
              <a:t>not </a:t>
            </a:r>
            <a:r>
              <a:rPr lang="en-GB" sz="2000" dirty="0"/>
              <a:t>systematically generated and </a:t>
            </a:r>
            <a:r>
              <a:rPr lang="en-GB" sz="2000" dirty="0" smtClean="0"/>
              <a:t>distributed: </a:t>
            </a:r>
          </a:p>
          <a:p>
            <a:r>
              <a:rPr lang="en-GB" sz="2000" dirty="0"/>
              <a:t>	o</a:t>
            </a:r>
            <a:r>
              <a:rPr lang="en-GB" sz="2000" dirty="0" smtClean="0"/>
              <a:t>nly </a:t>
            </a:r>
            <a:r>
              <a:rPr lang="en-GB" sz="2000" dirty="0"/>
              <a:t>312 Level 0 </a:t>
            </a:r>
            <a:r>
              <a:rPr lang="en-GB" sz="2000" dirty="0" smtClean="0"/>
              <a:t>products available.</a:t>
            </a:r>
          </a:p>
          <a:p>
            <a:endParaRPr lang="en-GB" sz="2000" dirty="0"/>
          </a:p>
          <a:p>
            <a:r>
              <a:rPr lang="en-GB" sz="2000" dirty="0" smtClean="0"/>
              <a:t>Resulting </a:t>
            </a:r>
            <a:r>
              <a:rPr lang="en-GB" sz="2000" dirty="0"/>
              <a:t>Level 1b products </a:t>
            </a:r>
            <a:r>
              <a:rPr lang="en-GB" sz="2000" dirty="0" smtClean="0"/>
              <a:t>made available to </a:t>
            </a:r>
            <a:r>
              <a:rPr lang="en-GB" sz="2000" dirty="0"/>
              <a:t>expert users </a:t>
            </a:r>
            <a:endParaRPr lang="en-GB" sz="2000" dirty="0" smtClean="0"/>
          </a:p>
          <a:p>
            <a:r>
              <a:rPr lang="en-GB" sz="2000" dirty="0" smtClean="0"/>
              <a:t>	not </a:t>
            </a:r>
            <a:r>
              <a:rPr lang="en-GB" sz="2000" dirty="0"/>
              <a:t>enclosed in the ESA official dataset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Additional m-factor generated </a:t>
            </a:r>
          </a:p>
          <a:p>
            <a:r>
              <a:rPr lang="en-GB" sz="1600" dirty="0" smtClean="0"/>
              <a:t>SCI_MF1_AXPIFE20130828_110208_20020601_000000_20020802_000000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6944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7504" y="260648"/>
            <a:ext cx="9036496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it-IT" sz="3600" dirty="0" err="1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Final</a:t>
            </a:r>
            <a:r>
              <a:rPr lang="it-IT" sz="3600" dirty="0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it-IT" sz="3600" dirty="0" err="1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dataset</a:t>
            </a:r>
            <a:r>
              <a:rPr lang="it-IT" sz="3600" dirty="0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for data release</a:t>
            </a:r>
            <a:endParaRPr lang="it-IT" sz="3600" dirty="0">
              <a:solidFill>
                <a:schemeClr val="bg1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340768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L1b v 8.01 dataset cleansing:</a:t>
            </a:r>
          </a:p>
          <a:p>
            <a:r>
              <a:rPr lang="en-GB" sz="2000" dirty="0" smtClean="0"/>
              <a:t>	Segregation </a:t>
            </a:r>
            <a:r>
              <a:rPr lang="en-GB" sz="2000" dirty="0"/>
              <a:t>of incorrect </a:t>
            </a:r>
            <a:r>
              <a:rPr lang="en-GB" sz="2000" dirty="0" smtClean="0"/>
              <a:t>products (list to be circulated)</a:t>
            </a:r>
          </a:p>
          <a:p>
            <a:r>
              <a:rPr lang="en-GB" sz="2000" dirty="0"/>
              <a:t>	</a:t>
            </a:r>
            <a:r>
              <a:rPr lang="en-GB" sz="2000" b="1" dirty="0" smtClean="0">
                <a:solidFill>
                  <a:srgbClr val="FF0000"/>
                </a:solidFill>
              </a:rPr>
              <a:t>Please verify your local </a:t>
            </a:r>
            <a:r>
              <a:rPr lang="en-GB" sz="2000" b="1" dirty="0">
                <a:solidFill>
                  <a:srgbClr val="FF0000"/>
                </a:solidFill>
              </a:rPr>
              <a:t>archives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en-GB" sz="2000" dirty="0" smtClean="0"/>
          </a:p>
          <a:p>
            <a:r>
              <a:rPr lang="en-GB" sz="2000" dirty="0" smtClean="0"/>
              <a:t>New L1b </a:t>
            </a:r>
            <a:r>
              <a:rPr lang="en-GB" sz="2000" dirty="0"/>
              <a:t>products </a:t>
            </a:r>
            <a:r>
              <a:rPr lang="en-GB" sz="2000" dirty="0" smtClean="0"/>
              <a:t>v8.02 generated and merged </a:t>
            </a:r>
            <a:r>
              <a:rPr lang="en-GB" sz="2000" dirty="0"/>
              <a:t>to </a:t>
            </a:r>
            <a:r>
              <a:rPr lang="en-GB" sz="2000" dirty="0" smtClean="0"/>
              <a:t>v8.01 ones.</a:t>
            </a:r>
            <a:endParaRPr lang="en-GB" sz="2000" dirty="0"/>
          </a:p>
          <a:p>
            <a:endParaRPr lang="en-GB" sz="2000" dirty="0" smtClean="0"/>
          </a:p>
          <a:p>
            <a:pPr lvl="6"/>
            <a:r>
              <a:rPr lang="en-GB" sz="2000" dirty="0" smtClean="0"/>
              <a:t>Processing time = 6 days</a:t>
            </a:r>
          </a:p>
          <a:p>
            <a:pPr lvl="6"/>
            <a:r>
              <a:rPr lang="en-GB" sz="2000" dirty="0" smtClean="0"/>
              <a:t>Expected size = &lt;2TB</a:t>
            </a:r>
          </a:p>
          <a:p>
            <a:endParaRPr lang="en-GB" sz="2000" dirty="0"/>
          </a:p>
          <a:p>
            <a:r>
              <a:rPr lang="en-GB" sz="2000" dirty="0"/>
              <a:t>M</a:t>
            </a:r>
            <a:r>
              <a:rPr lang="en-GB" sz="2000" dirty="0" smtClean="0"/>
              <a:t>erged dataset:</a:t>
            </a:r>
          </a:p>
          <a:p>
            <a:endParaRPr lang="en-GB" sz="2000" dirty="0"/>
          </a:p>
          <a:p>
            <a:pPr lvl="1"/>
            <a:r>
              <a:rPr lang="en-GB" sz="2000" dirty="0" smtClean="0"/>
              <a:t>SCI_NL__1PY </a:t>
            </a:r>
            <a:r>
              <a:rPr lang="en-GB" sz="2000" b="1" dirty="0" smtClean="0"/>
              <a:t>DPA </a:t>
            </a:r>
            <a:r>
              <a:rPr lang="en-GB" sz="2000" dirty="0" smtClean="0"/>
              <a:t>YYYYMMDD_</a:t>
            </a:r>
            <a:r>
              <a:rPr lang="en-GB" sz="2000" dirty="0" smtClean="0"/>
              <a:t>…</a:t>
            </a:r>
            <a:r>
              <a:rPr lang="en-GB" sz="2000" dirty="0" smtClean="0"/>
              <a:t>_ </a:t>
            </a:r>
            <a:r>
              <a:rPr lang="en-GB" sz="2000" b="1" dirty="0" smtClean="0"/>
              <a:t>0000</a:t>
            </a:r>
            <a:r>
              <a:rPr lang="en-GB" sz="2000" dirty="0" smtClean="0"/>
              <a:t>.N1</a:t>
            </a:r>
            <a:endParaRPr lang="en-US" sz="2000" dirty="0" smtClean="0"/>
          </a:p>
          <a:p>
            <a:pPr lvl="1"/>
            <a:r>
              <a:rPr lang="en-GB" sz="2000" dirty="0" smtClean="0"/>
              <a:t>SCI_NL__1PY </a:t>
            </a:r>
            <a:r>
              <a:rPr lang="en-GB" sz="2000" b="1" dirty="0" smtClean="0"/>
              <a:t>IMF </a:t>
            </a:r>
            <a:r>
              <a:rPr lang="en-GB" sz="2000" dirty="0" smtClean="0"/>
              <a:t>YYYYMMDD_… _ </a:t>
            </a:r>
            <a:r>
              <a:rPr lang="en-GB" sz="2000" b="1" dirty="0" smtClean="0"/>
              <a:t>0001</a:t>
            </a:r>
            <a:r>
              <a:rPr lang="en-GB" sz="2000" dirty="0"/>
              <a:t>.N1</a:t>
            </a:r>
            <a:endParaRPr lang="en-US" sz="2000" dirty="0"/>
          </a:p>
          <a:p>
            <a:pPr lvl="1"/>
            <a:r>
              <a:rPr lang="en-GB" sz="2000" dirty="0" smtClean="0"/>
              <a:t>SCI_NL__1PY </a:t>
            </a:r>
            <a:r>
              <a:rPr lang="en-GB" sz="2000" b="1" dirty="0" smtClean="0"/>
              <a:t>DPA </a:t>
            </a:r>
            <a:r>
              <a:rPr lang="en-GB" sz="2000" dirty="0" smtClean="0"/>
              <a:t>YYYYMMDD_…_ </a:t>
            </a:r>
            <a:r>
              <a:rPr lang="en-GB" sz="2000" b="1" dirty="0" smtClean="0"/>
              <a:t>0002</a:t>
            </a:r>
            <a:r>
              <a:rPr lang="en-GB" sz="2000" dirty="0"/>
              <a:t>.</a:t>
            </a:r>
            <a:r>
              <a:rPr lang="en-GB" sz="2000" dirty="0" smtClean="0"/>
              <a:t>N1</a:t>
            </a:r>
            <a:endParaRPr lang="en-US" sz="2000" dirty="0" smtClean="0"/>
          </a:p>
          <a:p>
            <a:pPr lvl="1"/>
            <a:r>
              <a:rPr lang="en-GB" sz="2000" dirty="0" smtClean="0"/>
              <a:t>SCI_NL__1PY </a:t>
            </a:r>
            <a:r>
              <a:rPr lang="en-GB" sz="2000" b="1" dirty="0" smtClean="0"/>
              <a:t>IMF </a:t>
            </a:r>
            <a:r>
              <a:rPr lang="en-GB" sz="2000" dirty="0" smtClean="0"/>
              <a:t>YYYYMMDD_…_  </a:t>
            </a:r>
            <a:r>
              <a:rPr lang="en-GB" sz="2000" b="1" dirty="0" smtClean="0"/>
              <a:t>0002</a:t>
            </a:r>
            <a:r>
              <a:rPr lang="en-GB" sz="2000" dirty="0" smtClean="0"/>
              <a:t>.N1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3773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88902" y="1844824"/>
            <a:ext cx="3047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b="1" dirty="0">
              <a:solidFill>
                <a:schemeClr val="bg2"/>
              </a:solidFill>
            </a:endParaRPr>
          </a:p>
          <a:p>
            <a:pPr algn="ctr"/>
            <a:endParaRPr lang="it-IT" b="1" dirty="0">
              <a:solidFill>
                <a:schemeClr val="bg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1268760"/>
            <a:ext cx="89644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it-IT" sz="2000" b="1" dirty="0" smtClean="0">
              <a:cs typeface="Arial"/>
            </a:endParaRPr>
          </a:p>
          <a:p>
            <a:pPr>
              <a:defRPr/>
            </a:pPr>
            <a:r>
              <a:rPr lang="it-IT" sz="2000" b="1" dirty="0" smtClean="0">
                <a:cs typeface="Arial"/>
              </a:rPr>
              <a:t>- </a:t>
            </a:r>
            <a:r>
              <a:rPr lang="it-IT" sz="2000" b="1" dirty="0" err="1" smtClean="0">
                <a:cs typeface="Arial"/>
              </a:rPr>
              <a:t>Not</a:t>
            </a:r>
            <a:r>
              <a:rPr lang="it-IT" sz="2000" b="1" dirty="0" smtClean="0">
                <a:cs typeface="Arial"/>
              </a:rPr>
              <a:t> </a:t>
            </a:r>
            <a:r>
              <a:rPr lang="it-IT" sz="2000" b="1" dirty="0" err="1">
                <a:cs typeface="Arial"/>
              </a:rPr>
              <a:t>requiring</a:t>
            </a:r>
            <a:r>
              <a:rPr lang="it-IT" sz="2000" b="1" dirty="0">
                <a:cs typeface="Arial"/>
              </a:rPr>
              <a:t> </a:t>
            </a:r>
            <a:r>
              <a:rPr lang="it-IT" sz="2000" b="1" dirty="0" err="1">
                <a:cs typeface="Arial"/>
              </a:rPr>
              <a:t>any</a:t>
            </a:r>
            <a:r>
              <a:rPr lang="it-IT" sz="2000" b="1" dirty="0">
                <a:cs typeface="Arial"/>
              </a:rPr>
              <a:t> </a:t>
            </a:r>
            <a:r>
              <a:rPr lang="it-IT" sz="2000" b="1" dirty="0" err="1" smtClean="0"/>
              <a:t>adjustment</a:t>
            </a:r>
            <a:r>
              <a:rPr lang="it-IT" sz="2000" b="1" dirty="0" smtClean="0"/>
              <a:t>.</a:t>
            </a:r>
          </a:p>
          <a:p>
            <a:pPr>
              <a:defRPr/>
            </a:pPr>
            <a:r>
              <a:rPr lang="it-IT" sz="2000" b="1" dirty="0" smtClean="0">
                <a:cs typeface="Arial"/>
              </a:rPr>
              <a:t>- Info </a:t>
            </a:r>
            <a:r>
              <a:rPr lang="it-IT" sz="2000" b="1" dirty="0" err="1" smtClean="0">
                <a:cs typeface="Arial"/>
              </a:rPr>
              <a:t>included</a:t>
            </a:r>
            <a:r>
              <a:rPr lang="it-IT" sz="2000" b="1" dirty="0" smtClean="0">
                <a:cs typeface="Arial"/>
              </a:rPr>
              <a:t> in </a:t>
            </a:r>
            <a:r>
              <a:rPr lang="it-IT" sz="2000" b="1" dirty="0" err="1" smtClean="0">
                <a:cs typeface="Arial"/>
              </a:rPr>
              <a:t>quality</a:t>
            </a:r>
            <a:r>
              <a:rPr lang="it-IT" sz="2000" b="1" dirty="0" smtClean="0">
                <a:cs typeface="Arial"/>
              </a:rPr>
              <a:t> README file.</a:t>
            </a:r>
            <a:endParaRPr lang="it-IT" sz="2000" b="1" dirty="0">
              <a:cs typeface="Arial"/>
            </a:endParaRPr>
          </a:p>
          <a:p>
            <a:pPr>
              <a:buClrTx/>
              <a:defRPr/>
            </a:pPr>
            <a:endParaRPr lang="it-IT" sz="2000" dirty="0" smtClean="0">
              <a:cs typeface="Arial"/>
            </a:endParaRPr>
          </a:p>
          <a:p>
            <a:pPr>
              <a:buClrTx/>
              <a:defRPr/>
            </a:pPr>
            <a:endParaRPr lang="it-IT" sz="2000" dirty="0">
              <a:cs typeface="Arial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it-IT" sz="2000" dirty="0" smtClean="0">
                <a:cs typeface="Arial"/>
              </a:rPr>
              <a:t>Double </a:t>
            </a:r>
            <a:r>
              <a:rPr lang="it-IT" sz="2000" dirty="0" err="1">
                <a:cs typeface="Arial"/>
              </a:rPr>
              <a:t>written</a:t>
            </a:r>
            <a:r>
              <a:rPr lang="it-IT" sz="2000" dirty="0">
                <a:cs typeface="Arial"/>
              </a:rPr>
              <a:t> BDPM DSD (</a:t>
            </a:r>
            <a:r>
              <a:rPr lang="it-IT" sz="2000" dirty="0" smtClean="0">
                <a:cs typeface="Arial"/>
              </a:rPr>
              <a:t>280 </a:t>
            </a:r>
            <a:r>
              <a:rPr lang="it-IT" sz="2000" dirty="0" err="1" smtClean="0">
                <a:cs typeface="Arial"/>
              </a:rPr>
              <a:t>additional</a:t>
            </a:r>
            <a:r>
              <a:rPr lang="it-IT" sz="2000" dirty="0" smtClean="0">
                <a:cs typeface="Arial"/>
              </a:rPr>
              <a:t> </a:t>
            </a:r>
            <a:r>
              <a:rPr lang="it-IT" sz="2000" dirty="0" err="1" smtClean="0">
                <a:cs typeface="Arial"/>
              </a:rPr>
              <a:t>bytes</a:t>
            </a:r>
            <a:r>
              <a:rPr lang="it-IT" sz="2000" dirty="0" smtClean="0">
                <a:cs typeface="Arial"/>
              </a:rPr>
              <a:t>, </a:t>
            </a:r>
            <a:r>
              <a:rPr lang="en-GB" sz="2000" dirty="0" smtClean="0"/>
              <a:t>24-31/12/2015)</a:t>
            </a:r>
          </a:p>
          <a:p>
            <a:pPr>
              <a:defRPr/>
            </a:pPr>
            <a:endParaRPr lang="it-IT" sz="2000" dirty="0">
              <a:cs typeface="Arial"/>
            </a:endParaRPr>
          </a:p>
          <a:p>
            <a:pPr marL="342900" lvl="1" indent="-342900">
              <a:buFont typeface="Arial"/>
              <a:buChar char="•"/>
              <a:tabLst>
                <a:tab pos="0" algn="l"/>
              </a:tabLst>
            </a:pPr>
            <a:r>
              <a:rPr lang="it-IT" sz="2000" dirty="0" err="1" smtClean="0">
                <a:cs typeface="Arial"/>
              </a:rPr>
              <a:t>Usage</a:t>
            </a:r>
            <a:r>
              <a:rPr lang="it-IT" sz="2000" dirty="0" smtClean="0">
                <a:cs typeface="Arial"/>
              </a:rPr>
              <a:t> </a:t>
            </a:r>
            <a:r>
              <a:rPr lang="it-IT" sz="2000" dirty="0">
                <a:cs typeface="Arial"/>
              </a:rPr>
              <a:t>of </a:t>
            </a:r>
            <a:r>
              <a:rPr lang="it-IT" sz="2000" dirty="0" err="1">
                <a:cs typeface="Arial"/>
              </a:rPr>
              <a:t>reference</a:t>
            </a:r>
            <a:r>
              <a:rPr lang="it-IT" sz="2000" dirty="0">
                <a:cs typeface="Arial"/>
              </a:rPr>
              <a:t> </a:t>
            </a:r>
            <a:r>
              <a:rPr lang="it-IT" sz="2000" dirty="0" err="1">
                <a:cs typeface="Arial"/>
              </a:rPr>
              <a:t>auxiliary</a:t>
            </a:r>
            <a:r>
              <a:rPr lang="it-IT" sz="2000" dirty="0">
                <a:cs typeface="Arial"/>
              </a:rPr>
              <a:t> </a:t>
            </a:r>
            <a:r>
              <a:rPr lang="it-IT" sz="2000" dirty="0" err="1">
                <a:cs typeface="Arial"/>
              </a:rPr>
              <a:t>files</a:t>
            </a:r>
            <a:r>
              <a:rPr lang="it-IT" sz="2000" dirty="0">
                <a:cs typeface="Arial"/>
              </a:rPr>
              <a:t> in </a:t>
            </a:r>
            <a:r>
              <a:rPr lang="it-IT" sz="2000" dirty="0" err="1">
                <a:cs typeface="Arial"/>
              </a:rPr>
              <a:t>place</a:t>
            </a:r>
            <a:r>
              <a:rPr lang="it-IT" sz="2000" dirty="0">
                <a:cs typeface="Arial"/>
              </a:rPr>
              <a:t> of </a:t>
            </a:r>
            <a:r>
              <a:rPr lang="it-IT" sz="2000" dirty="0" err="1">
                <a:cs typeface="Arial"/>
              </a:rPr>
              <a:t>calib</a:t>
            </a:r>
            <a:r>
              <a:rPr lang="it-IT" sz="2000" dirty="0">
                <a:cs typeface="Arial"/>
              </a:rPr>
              <a:t>. database</a:t>
            </a:r>
          </a:p>
          <a:p>
            <a:pPr marL="0" lvl="1">
              <a:tabLst>
                <a:tab pos="0" algn="l"/>
              </a:tabLst>
            </a:pPr>
            <a:r>
              <a:rPr lang="it-IT" sz="2000" dirty="0">
                <a:cs typeface="Arial"/>
              </a:rPr>
              <a:t>	(BDPM </a:t>
            </a:r>
            <a:r>
              <a:rPr lang="it-IT" sz="2000" dirty="0" err="1">
                <a:cs typeface="Arial"/>
              </a:rPr>
              <a:t>missing</a:t>
            </a:r>
            <a:r>
              <a:rPr lang="it-IT" sz="2000" dirty="0">
                <a:cs typeface="Arial"/>
              </a:rPr>
              <a:t> for </a:t>
            </a:r>
            <a:r>
              <a:rPr lang="it-IT" sz="2000" dirty="0" err="1">
                <a:cs typeface="Arial"/>
              </a:rPr>
              <a:t>too</a:t>
            </a:r>
            <a:r>
              <a:rPr lang="it-IT" sz="2000" dirty="0">
                <a:cs typeface="Arial"/>
              </a:rPr>
              <a:t> sparse </a:t>
            </a:r>
            <a:r>
              <a:rPr lang="it-IT" sz="2000" dirty="0" err="1">
                <a:cs typeface="Arial"/>
              </a:rPr>
              <a:t>measurements</a:t>
            </a:r>
            <a:r>
              <a:rPr lang="it-IT" sz="2000" dirty="0">
                <a:cs typeface="Arial"/>
              </a:rPr>
              <a:t>)</a:t>
            </a:r>
          </a:p>
          <a:p>
            <a:pPr fontAlgn="ctr"/>
            <a:endParaRPr lang="it-IT" sz="2000" dirty="0">
              <a:cs typeface="Arial"/>
            </a:endParaRPr>
          </a:p>
          <a:p>
            <a:pPr marL="342900" indent="-342900" fontAlgn="ctr">
              <a:buFont typeface="Arial"/>
              <a:buChar char="•"/>
            </a:pPr>
            <a:r>
              <a:rPr lang="it-IT" sz="2000" dirty="0">
                <a:cs typeface="Arial"/>
              </a:rPr>
              <a:t>1085 Level 1b </a:t>
            </a:r>
            <a:r>
              <a:rPr lang="it-IT" sz="2000" dirty="0" err="1">
                <a:cs typeface="Arial"/>
              </a:rPr>
              <a:t>products</a:t>
            </a:r>
            <a:r>
              <a:rPr lang="it-IT" sz="2000" dirty="0">
                <a:cs typeface="Arial"/>
              </a:rPr>
              <a:t> </a:t>
            </a:r>
            <a:r>
              <a:rPr lang="it-IT" sz="2000" dirty="0" err="1">
                <a:cs typeface="Arial"/>
              </a:rPr>
              <a:t>present</a:t>
            </a:r>
            <a:r>
              <a:rPr lang="it-IT" sz="2000" dirty="0">
                <a:cs typeface="Arial"/>
              </a:rPr>
              <a:t> </a:t>
            </a:r>
            <a:r>
              <a:rPr lang="en-US" sz="2000" dirty="0">
                <a:cs typeface="Arial"/>
              </a:rPr>
              <a:t>format </a:t>
            </a:r>
            <a:r>
              <a:rPr lang="en-US" sz="2000" dirty="0" smtClean="0">
                <a:cs typeface="Arial"/>
              </a:rPr>
              <a:t>inconsistencies</a:t>
            </a:r>
          </a:p>
          <a:p>
            <a:pPr marL="342900" indent="-342900" fontAlgn="ctr">
              <a:buFont typeface="Arial"/>
              <a:buChar char="•"/>
            </a:pPr>
            <a:endParaRPr lang="en-US" sz="2000" dirty="0">
              <a:cs typeface="Arial"/>
            </a:endParaRPr>
          </a:p>
          <a:p>
            <a:pPr marL="342900" indent="-342900" fontAlgn="ctr">
              <a:buFont typeface="Arial"/>
              <a:buChar char="•"/>
            </a:pPr>
            <a:r>
              <a:rPr lang="en-GB" sz="2000" dirty="0">
                <a:cs typeface="Arial"/>
              </a:rPr>
              <a:t>Sub-optimal selection of A0 SMR </a:t>
            </a:r>
            <a:r>
              <a:rPr lang="en-GB" sz="2000" dirty="0" smtClean="0">
                <a:cs typeface="Arial"/>
              </a:rPr>
              <a:t>spectrum (year 2002, 8 files)</a:t>
            </a:r>
          </a:p>
          <a:p>
            <a:pPr fontAlgn="ctr"/>
            <a:endParaRPr lang="en-GB" sz="2000" dirty="0" smtClean="0">
              <a:cs typeface="Arial"/>
            </a:endParaRPr>
          </a:p>
          <a:p>
            <a:pPr marL="342900" indent="-342900" fontAlgn="ctr">
              <a:buFont typeface="Arial"/>
              <a:buChar char="•"/>
            </a:pPr>
            <a:r>
              <a:rPr lang="en-GB" sz="2000" dirty="0"/>
              <a:t>D0 SMR spectra </a:t>
            </a:r>
            <a:r>
              <a:rPr lang="en-GB" sz="2000" dirty="0" smtClean="0"/>
              <a:t>inconsistency: BDPM applied after SLS</a:t>
            </a:r>
            <a:endParaRPr lang="en-US" sz="2000" dirty="0" smtClean="0">
              <a:cs typeface="Arial"/>
            </a:endParaRPr>
          </a:p>
          <a:p>
            <a:endParaRPr lang="it-IT" sz="2000" dirty="0">
              <a:cs typeface="Arial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7504" y="260648"/>
            <a:ext cx="9036496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it-IT" sz="3600" dirty="0" err="1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Known</a:t>
            </a:r>
            <a:r>
              <a:rPr lang="it-IT" sz="3600" dirty="0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it-IT" sz="3600" dirty="0" err="1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issues</a:t>
            </a:r>
            <a:r>
              <a:rPr lang="it-IT" sz="3600" dirty="0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in L1 v8.0X data</a:t>
            </a:r>
            <a:endParaRPr lang="it-IT" sz="3600" dirty="0">
              <a:solidFill>
                <a:schemeClr val="bg1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5395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200775" cy="862012"/>
          </a:xfrm>
        </p:spPr>
        <p:txBody>
          <a:bodyPr/>
          <a:lstStyle/>
          <a:p>
            <a:r>
              <a:rPr lang="it-IT" sz="3600" b="0" kern="1200" dirty="0">
                <a:latin typeface="Calibri" panose="020F0502020204030204" pitchFamily="34" charset="0"/>
              </a:rPr>
              <a:t>Level 2 </a:t>
            </a:r>
            <a:r>
              <a:rPr lang="it-IT" sz="3600" b="0" kern="1200" dirty="0" smtClean="0">
                <a:latin typeface="Calibri" panose="020F0502020204030204" pitchFamily="34" charset="0"/>
              </a:rPr>
              <a:t>baseline v6.01</a:t>
            </a:r>
            <a:endParaRPr lang="it-IT" sz="3600" b="0" kern="1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289925" cy="4792663"/>
          </a:xfrm>
        </p:spPr>
        <p:txBody>
          <a:bodyPr/>
          <a:lstStyle/>
          <a:p>
            <a:pPr marL="0" indent="0">
              <a:buClrTx/>
              <a:buNone/>
            </a:pPr>
            <a:endParaRPr lang="it-IT" sz="2000" dirty="0" smtClean="0"/>
          </a:p>
          <a:p>
            <a:pPr marL="0" indent="0" algn="ctr">
              <a:buClrTx/>
              <a:buNone/>
            </a:pPr>
            <a:r>
              <a:rPr lang="it-IT" sz="2400" b="1" dirty="0" smtClean="0"/>
              <a:t>On </a:t>
            </a:r>
            <a:r>
              <a:rPr lang="it-IT" sz="2400" b="1" dirty="0" err="1" smtClean="0"/>
              <a:t>hold</a:t>
            </a:r>
            <a:r>
              <a:rPr lang="it-IT" sz="2400" b="1" dirty="0" smtClean="0"/>
              <a:t>. </a:t>
            </a:r>
          </a:p>
          <a:p>
            <a:pPr marL="0" indent="0" algn="ctr">
              <a:buClrTx/>
              <a:buNone/>
            </a:pPr>
            <a:r>
              <a:rPr lang="it-IT" sz="2400" b="1" dirty="0" smtClean="0"/>
              <a:t>To be </a:t>
            </a:r>
            <a:r>
              <a:rPr lang="it-IT" sz="2400" b="1" dirty="0" err="1" smtClean="0"/>
              <a:t>activated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after</a:t>
            </a:r>
            <a:r>
              <a:rPr lang="it-IT" sz="2400" b="1" dirty="0" smtClean="0"/>
              <a:t> delta </a:t>
            </a:r>
            <a:r>
              <a:rPr lang="it-IT" sz="2400" b="1" dirty="0" err="1" smtClean="0"/>
              <a:t>reprocessing</a:t>
            </a:r>
            <a:r>
              <a:rPr lang="it-IT" sz="2400" b="1" dirty="0" smtClean="0"/>
              <a:t>.</a:t>
            </a:r>
          </a:p>
          <a:p>
            <a:pPr marL="0" indent="0" algn="ctr">
              <a:buClrTx/>
              <a:buNone/>
            </a:pPr>
            <a:endParaRPr lang="it-IT" sz="2400" b="1" dirty="0"/>
          </a:p>
          <a:p>
            <a:pPr marL="0" indent="0" algn="ctr">
              <a:buClrTx/>
              <a:buNone/>
            </a:pPr>
            <a:r>
              <a:rPr lang="it-IT" sz="2000" dirty="0" smtClean="0"/>
              <a:t>SGP 6.01 fixing SPR for O3 </a:t>
            </a:r>
            <a:r>
              <a:rPr lang="it-IT" sz="2000" dirty="0" err="1" smtClean="0"/>
              <a:t>limb</a:t>
            </a:r>
            <a:r>
              <a:rPr lang="it-IT" sz="2000" dirty="0" smtClean="0"/>
              <a:t> </a:t>
            </a:r>
            <a:r>
              <a:rPr lang="it-IT" sz="2000" dirty="0" err="1" smtClean="0"/>
              <a:t>error</a:t>
            </a:r>
            <a:r>
              <a:rPr lang="it-IT" sz="2000" dirty="0" smtClean="0"/>
              <a:t> </a:t>
            </a:r>
            <a:r>
              <a:rPr lang="it-IT" sz="2000" dirty="0" err="1" smtClean="0"/>
              <a:t>calculation</a:t>
            </a:r>
            <a:endParaRPr lang="it-IT" sz="2000" dirty="0" smtClean="0"/>
          </a:p>
          <a:p>
            <a:pPr marL="0" indent="0" algn="ctr">
              <a:buClrTx/>
              <a:buNone/>
            </a:pPr>
            <a:endParaRPr lang="it-IT" sz="800" dirty="0"/>
          </a:p>
          <a:p>
            <a:pPr marL="0" indent="0" algn="ctr">
              <a:buClrTx/>
              <a:buNone/>
            </a:pPr>
            <a:r>
              <a:rPr lang="it-IT" sz="2000" dirty="0" err="1" smtClean="0"/>
              <a:t>P</a:t>
            </a:r>
            <a:r>
              <a:rPr lang="en-US" sz="2000" dirty="0" err="1" smtClean="0"/>
              <a:t>rocessing</a:t>
            </a:r>
            <a:r>
              <a:rPr lang="en-US" sz="2000" dirty="0" smtClean="0"/>
              <a:t> on five </a:t>
            </a:r>
            <a:r>
              <a:rPr lang="en-US" sz="2000" dirty="0"/>
              <a:t>parallel streams </a:t>
            </a:r>
            <a:r>
              <a:rPr lang="en-US" sz="2000" dirty="0" smtClean="0"/>
              <a:t>accessing prefilled background database (</a:t>
            </a:r>
            <a:r>
              <a:rPr lang="en-US" sz="2000" dirty="0"/>
              <a:t>100 orbits for each </a:t>
            </a:r>
            <a:r>
              <a:rPr lang="en-US" sz="2000" dirty="0" smtClean="0"/>
              <a:t>partition)</a:t>
            </a:r>
          </a:p>
          <a:p>
            <a:pPr marL="0" indent="0" algn="ctr">
              <a:buClrTx/>
              <a:buNone/>
            </a:pPr>
            <a:endParaRPr lang="en-US" sz="1800" b="1" dirty="0"/>
          </a:p>
          <a:p>
            <a:pPr marL="0" indent="0" algn="ctr">
              <a:buClrTx/>
              <a:buNone/>
            </a:pPr>
            <a:r>
              <a:rPr lang="en-US" sz="2000" dirty="0" smtClean="0"/>
              <a:t>E</a:t>
            </a:r>
            <a:r>
              <a:rPr lang="en-GB" sz="2000" smtClean="0"/>
              <a:t>stimate </a:t>
            </a:r>
            <a:r>
              <a:rPr lang="en-GB" sz="2000" dirty="0" smtClean="0"/>
              <a:t>11</a:t>
            </a:r>
            <a:r>
              <a:rPr lang="en-GB" sz="2000" dirty="0"/>
              <a:t>-13 </a:t>
            </a:r>
            <a:r>
              <a:rPr lang="en-GB" sz="2000" dirty="0" smtClean="0"/>
              <a:t>minutes/orbit</a:t>
            </a:r>
          </a:p>
          <a:p>
            <a:pPr marL="0" indent="0" algn="ctr">
              <a:buClrTx/>
              <a:buNone/>
            </a:pPr>
            <a:r>
              <a:rPr lang="en-GB" sz="2000" dirty="0" smtClean="0"/>
              <a:t>Full</a:t>
            </a:r>
            <a:r>
              <a:rPr lang="en-GB" sz="2000" dirty="0"/>
              <a:t>-mission </a:t>
            </a:r>
            <a:r>
              <a:rPr lang="en-GB" sz="2000" dirty="0" smtClean="0"/>
              <a:t>reprocessing in about </a:t>
            </a:r>
            <a:r>
              <a:rPr lang="en-GB" sz="2000" dirty="0"/>
              <a:t>4 </a:t>
            </a:r>
            <a:r>
              <a:rPr lang="en-GB" sz="2000" dirty="0" smtClean="0"/>
              <a:t>months</a:t>
            </a:r>
          </a:p>
          <a:p>
            <a:pPr marL="0" indent="0" algn="ctr">
              <a:buClrTx/>
              <a:buNone/>
            </a:pPr>
            <a:endParaRPr lang="en-GB" sz="1800" dirty="0" smtClean="0"/>
          </a:p>
          <a:p>
            <a:pPr marL="0" indent="0" algn="ctr">
              <a:buClrTx/>
              <a:buNone/>
            </a:pPr>
            <a:r>
              <a:rPr lang="en-GB" sz="2000" dirty="0" smtClean="0"/>
              <a:t>Storage space about 2 </a:t>
            </a:r>
            <a:r>
              <a:rPr lang="en-GB" sz="2000" dirty="0"/>
              <a:t>TB</a:t>
            </a:r>
            <a:endParaRPr lang="en-US" sz="2000" dirty="0"/>
          </a:p>
          <a:p>
            <a:pPr marL="0" indent="0" algn="ctr">
              <a:buClrTx/>
              <a:buNone/>
            </a:pPr>
            <a:endParaRPr lang="en-US" sz="2000" dirty="0"/>
          </a:p>
          <a:p>
            <a:pPr marL="0" indent="0" algn="ctr">
              <a:buClrTx/>
              <a:buNone/>
            </a:pPr>
            <a:endParaRPr lang="it-IT" sz="2000" b="1" dirty="0" smtClean="0"/>
          </a:p>
          <a:p>
            <a:pPr algn="ctr">
              <a:buClrTx/>
            </a:pPr>
            <a:endParaRPr lang="it-IT" sz="2000" b="1" dirty="0">
              <a:ea typeface="Times New Roman"/>
              <a:cs typeface="Arial" panose="020B0604020202020204" pitchFamily="34" charset="0"/>
            </a:endParaRPr>
          </a:p>
          <a:p>
            <a:endParaRPr lang="it-IT" sz="2000" dirty="0" smtClean="0"/>
          </a:p>
          <a:p>
            <a:endParaRPr lang="it-IT" sz="2000" dirty="0"/>
          </a:p>
          <a:p>
            <a:endParaRPr lang="it-IT" sz="2000" dirty="0" smtClean="0"/>
          </a:p>
          <a:p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86438819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Slide TF 5">
      <a:dk1>
        <a:srgbClr val="4D4F53"/>
      </a:dk1>
      <a:lt1>
        <a:srgbClr val="FFFFFF"/>
      </a:lt1>
      <a:dk2>
        <a:srgbClr val="00338D"/>
      </a:dk2>
      <a:lt2>
        <a:srgbClr val="000000"/>
      </a:lt2>
      <a:accent1>
        <a:srgbClr val="D0103A"/>
      </a:accent1>
      <a:accent2>
        <a:srgbClr val="008542"/>
      </a:accent2>
      <a:accent3>
        <a:srgbClr val="FFFFFF"/>
      </a:accent3>
      <a:accent4>
        <a:srgbClr val="404246"/>
      </a:accent4>
      <a:accent5>
        <a:srgbClr val="E4AAAE"/>
      </a:accent5>
      <a:accent6>
        <a:srgbClr val="00783B"/>
      </a:accent6>
      <a:hlink>
        <a:srgbClr val="E37222"/>
      </a:hlink>
      <a:folHlink>
        <a:srgbClr val="0098DB"/>
      </a:folHlink>
    </a:clrScheme>
    <a:fontScheme name="Slide T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 typeface="Wingdings" charset="2"/>
          <a:buNone/>
          <a:tabLst>
            <a:tab pos="82550" algn="l"/>
          </a:tabLst>
          <a:defRPr kumimoji="0" lang="en-GB" sz="900" b="1" i="0" u="none" strike="noStrike" cap="none" normalizeH="0" baseline="0">
            <a:ln>
              <a:noFill/>
            </a:ln>
            <a:solidFill>
              <a:srgbClr val="003399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 typeface="Wingdings" charset="2"/>
          <a:buNone/>
          <a:tabLst>
            <a:tab pos="82550" algn="l"/>
          </a:tabLst>
          <a:defRPr kumimoji="0" lang="en-GB" sz="900" b="1" i="0" u="none" strike="noStrike" cap="none" normalizeH="0" baseline="0">
            <a:ln>
              <a:noFill/>
            </a:ln>
            <a:solidFill>
              <a:srgbClr val="003399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Slide TF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F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F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F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F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F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F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F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F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F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F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1">
  <a:themeElements>
    <a:clrScheme name="Master T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TF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 typeface="Wingdings" charset="2"/>
          <a:buNone/>
          <a:tabLst>
            <a:tab pos="82550" algn="l"/>
          </a:tabLst>
          <a:defRPr kumimoji="0" lang="en-GB" sz="900" b="1" i="0" u="none" strike="noStrike" cap="none" normalizeH="0" baseline="0">
            <a:ln>
              <a:noFill/>
            </a:ln>
            <a:solidFill>
              <a:srgbClr val="003399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 typeface="Wingdings" charset="2"/>
          <a:buNone/>
          <a:tabLst>
            <a:tab pos="82550" algn="l"/>
          </a:tabLst>
          <a:defRPr kumimoji="0" lang="en-GB" sz="900" b="1" i="0" u="none" strike="noStrike" cap="none" normalizeH="0" baseline="0">
            <a:ln>
              <a:noFill/>
            </a:ln>
            <a:solidFill>
              <a:srgbClr val="003399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Master T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3110</TotalTime>
  <Words>258</Words>
  <Application>Microsoft Macintosh PowerPoint</Application>
  <PresentationFormat>On-screen Show (4:3)</PresentationFormat>
  <Paragraphs>118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Presentation1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Level 2 baseline v6.01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SCIAMACHY Reprocessing</dc:title>
  <dc:creator>Gabriele Brizzi</dc:creator>
  <cp:lastModifiedBy>Gabriele Brizzi</cp:lastModifiedBy>
  <cp:revision>650</cp:revision>
  <dcterms:created xsi:type="dcterms:W3CDTF">2014-10-03T10:51:49Z</dcterms:created>
  <dcterms:modified xsi:type="dcterms:W3CDTF">2015-11-24T12:56:44Z</dcterms:modified>
</cp:coreProperties>
</file>