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0" d="100"/>
          <a:sy n="120" d="100"/>
        </p:scale>
        <p:origin x="-88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1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5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3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0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7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7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3546-BB67-46C9-AFCB-33BE6E614F7D}" type="datetimeFigureOut">
              <a:rPr lang="en-US" smtClean="0"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DC06-6F8E-4E97-B68B-7C368F905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L2 Processor: CH4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Our first operational processor's Methane L2 products</a:t>
            </a:r>
          </a:p>
          <a:p>
            <a:endParaRPr lang="en-US" sz="2600" dirty="0" smtClean="0"/>
          </a:p>
          <a:p>
            <a:r>
              <a:rPr lang="en-US" sz="3600" dirty="0" smtClean="0"/>
              <a:t>Verification strategy: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Reference year 2004 (w/o anomaly and decontamination orbits)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Using monthly measurements &amp; maps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Comparing against exiting Sciamachy data (SRON, IUP Bremen)</a:t>
            </a:r>
          </a:p>
          <a:p>
            <a:pPr marL="0" indent="0">
              <a:buNone/>
            </a:pPr>
            <a:r>
              <a:rPr lang="en-US" sz="3600" dirty="0" smtClean="0"/>
              <a:t>	- Comparing against ground </a:t>
            </a:r>
            <a:r>
              <a:rPr lang="en-US" sz="3600" dirty="0" smtClean="0"/>
              <a:t>stations </a:t>
            </a:r>
          </a:p>
          <a:p>
            <a:pPr marL="0" indent="0">
              <a:buNone/>
            </a:pPr>
            <a:r>
              <a:rPr lang="en-US" sz="3600" dirty="0" smtClean="0"/>
              <a:t>(TCCON, ESRL)</a:t>
            </a:r>
            <a:endParaRPr lang="en-US" sz="3600" dirty="0" smtClean="0"/>
          </a:p>
          <a:p>
            <a:pPr marL="0" indent="0">
              <a:buNone/>
            </a:pPr>
            <a:endParaRPr lang="en-US" sz="2600" b="1" i="1" dirty="0"/>
          </a:p>
          <a:p>
            <a:pPr lvl="0"/>
            <a:endParaRPr lang="en-US" sz="2600" dirty="0">
              <a:solidFill>
                <a:prstClr val="black"/>
              </a:solidFill>
            </a:endParaRPr>
          </a:p>
          <a:p>
            <a:pPr lvl="0"/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70" y="588750"/>
            <a:ext cx="3602057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482540" y="260928"/>
            <a:ext cx="3409940" cy="4464216"/>
            <a:chOff x="5482540" y="-171400"/>
            <a:chExt cx="3409940" cy="4464216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2540" y="-171400"/>
              <a:ext cx="3363382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657" y="1772816"/>
              <a:ext cx="3354823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5220072" y="4653136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Examples of our CH4 VCD (April </a:t>
            </a:r>
            <a:r>
              <a:rPr lang="en-US" sz="1400" dirty="0" smtClean="0">
                <a:solidFill>
                  <a:schemeClr val="tx2"/>
                </a:solidFill>
              </a:rPr>
              <a:t>and </a:t>
            </a:r>
            <a:r>
              <a:rPr lang="en-US" sz="1400" dirty="0" smtClean="0">
                <a:solidFill>
                  <a:schemeClr val="tx2"/>
                </a:solidFill>
              </a:rPr>
              <a:t>May 2004)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302" y="3356992"/>
            <a:ext cx="41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CH4 monthly </a:t>
            </a:r>
            <a:r>
              <a:rPr lang="en-US" sz="1400" dirty="0" smtClean="0">
                <a:solidFill>
                  <a:schemeClr val="tx2"/>
                </a:solidFill>
              </a:rPr>
              <a:t>averaged VCD: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The </a:t>
            </a:r>
            <a:r>
              <a:rPr lang="en-US" sz="1400" dirty="0" smtClean="0">
                <a:solidFill>
                  <a:schemeClr val="tx2"/>
                </a:solidFill>
              </a:rPr>
              <a:t>values  are consistent </a:t>
            </a:r>
            <a:endParaRPr lang="en-US" sz="1400" dirty="0" smtClean="0">
              <a:solidFill>
                <a:schemeClr val="tx2"/>
              </a:solidFill>
            </a:endParaRPr>
          </a:p>
          <a:p>
            <a:r>
              <a:rPr lang="en-US" sz="1400" dirty="0" smtClean="0">
                <a:solidFill>
                  <a:schemeClr val="tx2"/>
                </a:solidFill>
              </a:rPr>
              <a:t>within </a:t>
            </a:r>
            <a:r>
              <a:rPr lang="en-US" sz="1400" dirty="0" smtClean="0">
                <a:solidFill>
                  <a:schemeClr val="tx2"/>
                </a:solidFill>
              </a:rPr>
              <a:t>~2.5% until September, </a:t>
            </a:r>
            <a:r>
              <a:rPr lang="en-US" sz="1400" dirty="0" smtClean="0">
                <a:solidFill>
                  <a:schemeClr val="tx2"/>
                </a:solidFill>
              </a:rPr>
              <a:t>but </a:t>
            </a:r>
            <a:r>
              <a:rPr lang="en-US" sz="1400" dirty="0" smtClean="0">
                <a:solidFill>
                  <a:schemeClr val="tx2"/>
                </a:solidFill>
              </a:rPr>
              <a:t>diverge afterwards.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7665" y="188640"/>
            <a:ext cx="476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Preliminary Results and Examples for 2004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149080"/>
            <a:ext cx="4239617" cy="265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076056" y="5829930"/>
            <a:ext cx="3488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Comparison of xCH4 data between ESRL </a:t>
            </a:r>
            <a:r>
              <a:rPr lang="en-US" sz="1400" dirty="0">
                <a:solidFill>
                  <a:schemeClr val="tx2"/>
                </a:solidFill>
              </a:rPr>
              <a:t>at Assekrem </a:t>
            </a:r>
            <a:r>
              <a:rPr lang="en-US" sz="1400" dirty="0" smtClean="0">
                <a:solidFill>
                  <a:schemeClr val="tx2"/>
                </a:solidFill>
              </a:rPr>
              <a:t>station and Sciamachy around the station’s geographical area.</a:t>
            </a:r>
          </a:p>
        </p:txBody>
      </p:sp>
      <p:sp>
        <p:nvSpPr>
          <p:cNvPr id="4" name="Left Arrow 3"/>
          <p:cNvSpPr/>
          <p:nvPr/>
        </p:nvSpPr>
        <p:spPr>
          <a:xfrm>
            <a:off x="4461592" y="6105785"/>
            <a:ext cx="614464" cy="186953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132856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Summary</a:t>
            </a:r>
          </a:p>
          <a:p>
            <a:pPr algn="just"/>
            <a:endParaRPr lang="en-US" dirty="0" smtClean="0"/>
          </a:p>
          <a:p>
            <a:pPr marL="285750" indent="-285750" algn="just">
              <a:buFontTx/>
              <a:buChar char="-"/>
            </a:pPr>
            <a:r>
              <a:rPr lang="en-US" dirty="0" smtClean="0"/>
              <a:t>We produced </a:t>
            </a:r>
            <a:r>
              <a:rPr lang="en-US" dirty="0" smtClean="0"/>
              <a:t>the first DLR version </a:t>
            </a:r>
            <a:r>
              <a:rPr lang="en-US" dirty="0" smtClean="0"/>
              <a:t>of L2 CH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data</a:t>
            </a:r>
          </a:p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marL="285750" lvl="0" indent="-285750" algn="just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Our VCD CH4 data are quite consistent, within error bars, with both SRON and IUP Bremen data for most of the 2004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year.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r>
              <a:rPr lang="en-US" dirty="0" smtClean="0"/>
              <a:t>Our data are also consistent with the ESRL GMD </a:t>
            </a:r>
            <a:r>
              <a:rPr lang="en-US" dirty="0" smtClean="0"/>
              <a:t>station in the Sahara in North Africa all over the year of 2004.</a:t>
            </a:r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r>
              <a:rPr lang="en-US" dirty="0" smtClean="0"/>
              <a:t>We are continuously </a:t>
            </a:r>
            <a:r>
              <a:rPr lang="en-US" dirty="0" smtClean="0"/>
              <a:t>updating and refining our L2 processor’s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L2 Processor: CH4</vt:lpstr>
      <vt:lpstr>PowerPoint Presentation</vt:lpstr>
      <vt:lpstr>PowerPoint Presentation</vt:lpstr>
    </vt:vector>
  </TitlesOfParts>
  <Company>MF-AP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Processor: Methane</dc:title>
  <dc:creator>Hamidouche, Mourad</dc:creator>
  <cp:lastModifiedBy>Hamidouche, Mourad</cp:lastModifiedBy>
  <cp:revision>23</cp:revision>
  <dcterms:created xsi:type="dcterms:W3CDTF">2015-09-21T12:19:13Z</dcterms:created>
  <dcterms:modified xsi:type="dcterms:W3CDTF">2015-11-18T14:39:07Z</dcterms:modified>
</cp:coreProperties>
</file>