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8"/>
  </p:notesMasterIdLst>
  <p:handoutMasterIdLst>
    <p:handoutMasterId r:id="rId29"/>
  </p:handoutMasterIdLst>
  <p:sldIdLst>
    <p:sldId id="257" r:id="rId2"/>
    <p:sldId id="406" r:id="rId3"/>
    <p:sldId id="403" r:id="rId4"/>
    <p:sldId id="404" r:id="rId5"/>
    <p:sldId id="405" r:id="rId6"/>
    <p:sldId id="399" r:id="rId7"/>
    <p:sldId id="381" r:id="rId8"/>
    <p:sldId id="382" r:id="rId9"/>
    <p:sldId id="372" r:id="rId10"/>
    <p:sldId id="394" r:id="rId11"/>
    <p:sldId id="397" r:id="rId12"/>
    <p:sldId id="395" r:id="rId13"/>
    <p:sldId id="407" r:id="rId14"/>
    <p:sldId id="409" r:id="rId15"/>
    <p:sldId id="410" r:id="rId16"/>
    <p:sldId id="411" r:id="rId17"/>
    <p:sldId id="412" r:id="rId18"/>
    <p:sldId id="401" r:id="rId19"/>
    <p:sldId id="402" r:id="rId20"/>
    <p:sldId id="413" r:id="rId21"/>
    <p:sldId id="414" r:id="rId22"/>
    <p:sldId id="415" r:id="rId23"/>
    <p:sldId id="418" r:id="rId24"/>
    <p:sldId id="419" r:id="rId25"/>
    <p:sldId id="420" r:id="rId26"/>
    <p:sldId id="368" r:id="rId27"/>
  </p:sldIdLst>
  <p:sldSz cx="9144000" cy="6858000" type="screen4x3"/>
  <p:notesSz cx="6794500" cy="99314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A1018E"/>
    <a:srgbClr val="D60093"/>
    <a:srgbClr val="FFC000"/>
    <a:srgbClr val="C6D9F1"/>
    <a:srgbClr val="999999"/>
    <a:srgbClr val="8AD0C8"/>
    <a:srgbClr val="E9EDF4"/>
    <a:srgbClr val="33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830" autoAdjust="0"/>
    <p:restoredTop sz="93049" autoAdjust="0"/>
  </p:normalViewPr>
  <p:slideViewPr>
    <p:cSldViewPr snapToGrid="0">
      <p:cViewPr>
        <p:scale>
          <a:sx n="130" d="100"/>
          <a:sy n="130" d="100"/>
        </p:scale>
        <p:origin x="-1074" y="-72"/>
      </p:cViewPr>
      <p:guideLst>
        <p:guide orient="horz" pos="2609"/>
        <p:guide orient="horz" pos="1063"/>
        <p:guide pos="2880"/>
        <p:guide pos="56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notesViewPr>
    <p:cSldViewPr snapToGrid="0" showGuides="1">
      <p:cViewPr varScale="1">
        <p:scale>
          <a:sx n="91" d="100"/>
          <a:sy n="91" d="100"/>
        </p:scale>
        <p:origin x="-3738" y="-120"/>
      </p:cViewPr>
      <p:guideLst>
        <p:guide orient="horz" pos="3128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B980A-8FA7-4C22-8CF7-A3771957472D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8278B-38E0-4A2F-9961-A99807C62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760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2AF02-D18C-43E9-8E67-FBF32C563C47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07269-C82E-421C-AE8E-0CB2F50A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6838"/>
            <a:ext cx="9144000" cy="1143000"/>
          </a:xfrm>
          <a:prstGeom prst="rect">
            <a:avLst/>
          </a:prstGeom>
        </p:spPr>
        <p:txBody>
          <a:bodyPr wrap="square"/>
          <a:lstStyle>
            <a:lvl1pPr>
              <a:defRPr sz="8000" b="1" baseline="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91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_betw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11773"/>
            <a:ext cx="6130291" cy="773112"/>
          </a:xfrm>
          <a:prstGeom prst="rect">
            <a:avLst/>
          </a:prstGeom>
        </p:spPr>
        <p:txBody>
          <a:bodyPr wrap="square"/>
          <a:lstStyle>
            <a:lvl1pPr algn="l">
              <a:defRPr sz="4400" b="1" baseline="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249" y="1146810"/>
            <a:ext cx="8372475" cy="5513070"/>
          </a:xfrm>
          <a:prstGeom prst="rect">
            <a:avLst/>
          </a:prstGeom>
        </p:spPr>
        <p:txBody>
          <a:bodyPr anchor="ctr"/>
          <a:lstStyle>
            <a:lvl1pPr>
              <a:defRPr sz="1800">
                <a:latin typeface="Calibri Light" panose="020F0302020204030204" pitchFamily="34" charset="0"/>
              </a:defRPr>
            </a:lvl1pPr>
            <a:lvl2pPr>
              <a:defRPr sz="1600">
                <a:latin typeface="Calibri Light" panose="020F0302020204030204" pitchFamily="34" charset="0"/>
              </a:defRPr>
            </a:lvl2pPr>
            <a:lvl3pPr>
              <a:defRPr sz="1400">
                <a:latin typeface="Calibri Light" panose="020F0302020204030204" pitchFamily="34" charset="0"/>
              </a:defRPr>
            </a:lvl3pPr>
            <a:lvl4pPr>
              <a:defRPr sz="1200">
                <a:latin typeface="Calibri Light" panose="020F0302020204030204" pitchFamily="34" charset="0"/>
              </a:defRPr>
            </a:lvl4pPr>
            <a:lvl5pPr>
              <a:defRPr sz="12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94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26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6" y="44450"/>
            <a:ext cx="6999288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" y="919163"/>
            <a:ext cx="9069388" cy="5889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31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6" y="44450"/>
            <a:ext cx="6999288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16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11773"/>
            <a:ext cx="6130291" cy="773112"/>
          </a:xfrm>
          <a:prstGeom prst="rect">
            <a:avLst/>
          </a:prstGeom>
        </p:spPr>
        <p:txBody>
          <a:bodyPr wrap="square"/>
          <a:lstStyle>
            <a:lvl1pPr algn="l">
              <a:defRPr sz="4400" b="1" baseline="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249" y="1146810"/>
            <a:ext cx="8372475" cy="5513070"/>
          </a:xfrm>
          <a:prstGeom prst="rect">
            <a:avLst/>
          </a:prstGeom>
        </p:spPr>
        <p:txBody>
          <a:bodyPr anchor="ctr"/>
          <a:lstStyle>
            <a:lvl1pPr>
              <a:defRPr sz="1800">
                <a:latin typeface="Calibri Light" panose="020F0302020204030204" pitchFamily="34" charset="0"/>
              </a:defRPr>
            </a:lvl1pPr>
            <a:lvl2pPr>
              <a:defRPr sz="1600">
                <a:latin typeface="Calibri Light" panose="020F0302020204030204" pitchFamily="34" charset="0"/>
              </a:defRPr>
            </a:lvl2pPr>
            <a:lvl3pPr>
              <a:defRPr sz="1400">
                <a:latin typeface="Calibri Light" panose="020F0302020204030204" pitchFamily="34" charset="0"/>
              </a:defRPr>
            </a:lvl3pPr>
            <a:lvl4pPr>
              <a:defRPr sz="1200">
                <a:latin typeface="Calibri Light" panose="020F0302020204030204" pitchFamily="34" charset="0"/>
              </a:defRPr>
            </a:lvl4pPr>
            <a:lvl5pPr>
              <a:defRPr sz="12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60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11773"/>
            <a:ext cx="6130291" cy="773112"/>
          </a:xfrm>
          <a:prstGeom prst="rect">
            <a:avLst/>
          </a:prstGeom>
        </p:spPr>
        <p:txBody>
          <a:bodyPr wrap="square"/>
          <a:lstStyle>
            <a:lvl1pPr algn="l">
              <a:defRPr sz="4400" b="1" baseline="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79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projects\synergies\users\daanh\meetings\scia\20141021_SSAG45\input\logo\mission_SCIAMACHY_transparent.gi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900" y="45175"/>
            <a:ext cx="86543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6" r:id="rId3"/>
    <p:sldLayoutId id="2147483659" r:id="rId4"/>
    <p:sldLayoutId id="2147483660" r:id="rId5"/>
    <p:sldLayoutId id="2147483661" r:id="rId6"/>
    <p:sldLayoutId id="2147483662" r:id="rId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t="1369" b="68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933575" y="1166813"/>
            <a:ext cx="7112000" cy="1655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Upgrade from SGP V5.02 to V6 .01:</a:t>
            </a:r>
            <a:br>
              <a:rPr lang="en-US" altLang="en-US" sz="32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Calibri Light" panose="020F0302020204030204" pitchFamily="34" charset="0"/>
              </a:rPr>
              <a:t>G</a:t>
            </a:r>
            <a:r>
              <a:rPr lang="en-US" altLang="en-US" sz="32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round-based (delta) validation conclusions</a:t>
            </a:r>
            <a:endParaRPr lang="en-US" altLang="en-US" sz="32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4925" y="5724057"/>
            <a:ext cx="5659438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nl-BE" sz="1600" u="sng" dirty="0" smtClean="0">
                <a:solidFill>
                  <a:schemeClr val="bg1"/>
                </a:solidFill>
              </a:rPr>
              <a:t>A. Keppens</a:t>
            </a:r>
            <a:r>
              <a:rPr lang="en-GB" altLang="nl-BE" sz="1600" dirty="0" smtClean="0">
                <a:solidFill>
                  <a:schemeClr val="bg1"/>
                </a:solidFill>
              </a:rPr>
              <a:t>, D. Hubert, J. Granville</a:t>
            </a:r>
            <a:r>
              <a:rPr lang="en-GB" altLang="nl-BE" sz="1600" dirty="0">
                <a:solidFill>
                  <a:schemeClr val="bg1"/>
                </a:solidFill>
              </a:rPr>
              <a:t>, F. Hendrick, J</a:t>
            </a:r>
            <a:r>
              <a:rPr lang="en-GB" altLang="nl-BE" sz="1600" dirty="0" smtClean="0">
                <a:solidFill>
                  <a:schemeClr val="bg1"/>
                </a:solidFill>
              </a:rPr>
              <a:t>.-C. Lambert</a:t>
            </a:r>
            <a:br>
              <a:rPr lang="en-GB" altLang="nl-BE" sz="1600" dirty="0" smtClean="0">
                <a:solidFill>
                  <a:schemeClr val="bg1"/>
                </a:solidFill>
              </a:rPr>
            </a:br>
            <a:r>
              <a:rPr lang="en-GB" altLang="nl-BE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Royal Belgian </a:t>
            </a:r>
            <a:r>
              <a:rPr lang="en-GB" altLang="nl-BE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Institute for Space Aeronomy (</a:t>
            </a:r>
            <a:r>
              <a:rPr lang="en-GB" altLang="nl-BE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BIRA-IASB)</a:t>
            </a: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5826125" y="5721638"/>
            <a:ext cx="3219450" cy="11264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GB" altLang="nl-BE" sz="1600" dirty="0" smtClean="0">
                <a:solidFill>
                  <a:schemeClr val="bg1"/>
                </a:solidFill>
              </a:rPr>
              <a:t>Acknowledgements</a:t>
            </a:r>
            <a:endParaRPr lang="en-GB" altLang="nl-BE" sz="16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nl-BE" sz="1600" dirty="0" smtClean="0">
                <a:solidFill>
                  <a:srgbClr val="FFC000"/>
                </a:solidFill>
                <a:latin typeface="Calibri Light" pitchFamily="34" charset="0"/>
              </a:rPr>
              <a:t>NDACC</a:t>
            </a:r>
            <a:r>
              <a:rPr lang="en-US" altLang="nl-BE" sz="1600" dirty="0">
                <a:solidFill>
                  <a:srgbClr val="FFC000"/>
                </a:solidFill>
                <a:latin typeface="Calibri Light" pitchFamily="34" charset="0"/>
              </a:rPr>
              <a:t>, SHADOZ and GAW PIs </a:t>
            </a:r>
            <a:r>
              <a:rPr lang="en-US" altLang="nl-BE" sz="1600" dirty="0" smtClean="0">
                <a:solidFill>
                  <a:srgbClr val="FFC000"/>
                </a:solidFill>
                <a:latin typeface="Calibri Light" pitchFamily="34" charset="0"/>
              </a:rPr>
              <a:t/>
            </a:r>
            <a:br>
              <a:rPr lang="en-US" altLang="nl-BE" sz="1600" dirty="0" smtClean="0">
                <a:solidFill>
                  <a:srgbClr val="FFC000"/>
                </a:solidFill>
                <a:latin typeface="Calibri Light" pitchFamily="34" charset="0"/>
              </a:rPr>
            </a:br>
            <a:r>
              <a:rPr lang="en-US" altLang="nl-BE" sz="1600" dirty="0" smtClean="0">
                <a:solidFill>
                  <a:srgbClr val="FFC000"/>
                </a:solidFill>
                <a:latin typeface="Calibri Light" pitchFamily="34" charset="0"/>
              </a:rPr>
              <a:t>+ </a:t>
            </a:r>
            <a:r>
              <a:rPr lang="en-US" altLang="nl-BE" sz="1600" dirty="0">
                <a:solidFill>
                  <a:srgbClr val="FFC000"/>
                </a:solidFill>
                <a:latin typeface="Calibri Light" pitchFamily="34" charset="0"/>
              </a:rPr>
              <a:t>staff at </a:t>
            </a:r>
            <a:r>
              <a:rPr lang="en-US" altLang="nl-BE" sz="1600" dirty="0" smtClean="0">
                <a:solidFill>
                  <a:srgbClr val="FFC000"/>
                </a:solidFill>
                <a:latin typeface="Calibri Light" pitchFamily="34" charset="0"/>
              </a:rPr>
              <a:t>stations</a:t>
            </a:r>
            <a:r>
              <a:rPr lang="en-GB" altLang="nl-BE" sz="1600" dirty="0">
                <a:solidFill>
                  <a:srgbClr val="FFC000"/>
                </a:solidFill>
                <a:latin typeface="Calibri Light" pitchFamily="34" charset="0"/>
              </a:rPr>
              <a:t/>
            </a:r>
            <a:br>
              <a:rPr lang="en-GB" altLang="nl-BE" sz="1600" dirty="0">
                <a:solidFill>
                  <a:srgbClr val="FFC000"/>
                </a:solidFill>
                <a:latin typeface="Calibri Light" pitchFamily="34" charset="0"/>
              </a:rPr>
            </a:br>
            <a:r>
              <a:rPr lang="en-GB" altLang="nl-BE" sz="1600" dirty="0" smtClean="0">
                <a:solidFill>
                  <a:srgbClr val="FFC000"/>
                </a:solidFill>
                <a:latin typeface="Calibri Light" pitchFamily="34" charset="0"/>
              </a:rPr>
              <a:t>ESA, BELSPO</a:t>
            </a:r>
            <a:endParaRPr lang="en-GB" altLang="nl-BE" sz="1600" dirty="0">
              <a:solidFill>
                <a:srgbClr val="FFC000"/>
              </a:solidFill>
              <a:latin typeface="Calibri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534" y="0"/>
            <a:ext cx="405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dirty="0" smtClean="0">
                <a:solidFill>
                  <a:srgbClr val="A1018E"/>
                </a:solidFill>
              </a:rPr>
              <a:t>SCIAMACHY QWG PM6, 21-22 Sept. 2016</a:t>
            </a:r>
            <a:endParaRPr lang="en-GB" dirty="0">
              <a:solidFill>
                <a:srgbClr val="A101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 nadir column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5763" y="2516459"/>
            <a:ext cx="8372475" cy="4341541"/>
          </a:xfrm>
        </p:spPr>
        <p:txBody>
          <a:bodyPr anchor="t"/>
          <a:lstStyle/>
          <a:p>
            <a:endParaRPr lang="en-GB" dirty="0" smtClean="0"/>
          </a:p>
          <a:p>
            <a:r>
              <a:rPr lang="en-GB" dirty="0" smtClean="0"/>
              <a:t>Yearly </a:t>
            </a:r>
            <a:r>
              <a:rPr lang="en-GB" dirty="0"/>
              <a:t>(and monthly) averaged CO columns strongly positively </a:t>
            </a:r>
            <a:r>
              <a:rPr lang="en-GB" dirty="0" smtClean="0"/>
              <a:t>biased</a:t>
            </a:r>
          </a:p>
          <a:p>
            <a:r>
              <a:rPr lang="en-US" dirty="0"/>
              <a:t>Large amount of pos. and neg. outliers remains (even for monthly means…)</a:t>
            </a:r>
          </a:p>
          <a:p>
            <a:r>
              <a:rPr lang="en-GB" dirty="0"/>
              <a:t>V5 </a:t>
            </a:r>
            <a:r>
              <a:rPr lang="en-GB" dirty="0" smtClean="0"/>
              <a:t>bias </a:t>
            </a:r>
            <a:r>
              <a:rPr lang="en-GB" dirty="0"/>
              <a:t>typically significantly increases from </a:t>
            </a:r>
            <a:r>
              <a:rPr lang="en-GB" dirty="0" smtClean="0"/>
              <a:t>2006/2007 </a:t>
            </a:r>
            <a:r>
              <a:rPr lang="en-GB" dirty="0"/>
              <a:t>onwards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Yearly </a:t>
            </a:r>
            <a:r>
              <a:rPr lang="en-US" dirty="0">
                <a:solidFill>
                  <a:srgbClr val="FF0000"/>
                </a:solidFill>
              </a:rPr>
              <a:t>bias of V6 is </a:t>
            </a:r>
            <a:r>
              <a:rPr lang="en-US" dirty="0" smtClean="0">
                <a:solidFill>
                  <a:srgbClr val="FF0000"/>
                </a:solidFill>
              </a:rPr>
              <a:t>reduced w.r.t. V5 bias from 2006 onwards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fr-BE" dirty="0" err="1" smtClean="0">
                <a:solidFill>
                  <a:srgbClr val="FF0000"/>
                </a:solidFill>
              </a:rPr>
              <a:t>Overall</a:t>
            </a:r>
            <a:r>
              <a:rPr lang="fr-BE" dirty="0" smtClean="0">
                <a:solidFill>
                  <a:srgbClr val="FF0000"/>
                </a:solidFill>
              </a:rPr>
              <a:t> V6 </a:t>
            </a:r>
            <a:r>
              <a:rPr lang="fr-BE" dirty="0" err="1" smtClean="0">
                <a:solidFill>
                  <a:srgbClr val="FF0000"/>
                </a:solidFill>
              </a:rPr>
              <a:t>bias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reduced</a:t>
            </a:r>
            <a:r>
              <a:rPr lang="fr-BE" dirty="0" smtClean="0">
                <a:solidFill>
                  <a:srgbClr val="FF0000"/>
                </a:solidFill>
              </a:rPr>
              <a:t>, up </a:t>
            </a:r>
            <a:r>
              <a:rPr lang="fr-BE" dirty="0">
                <a:solidFill>
                  <a:srgbClr val="FF0000"/>
                </a:solidFill>
              </a:rPr>
              <a:t>to few 10 % per </a:t>
            </a:r>
            <a:r>
              <a:rPr lang="fr-BE" dirty="0" smtClean="0">
                <a:solidFill>
                  <a:srgbClr val="FF0000"/>
                </a:solidFill>
              </a:rPr>
              <a:t>station</a:t>
            </a:r>
          </a:p>
          <a:p>
            <a:r>
              <a:rPr lang="en-US" dirty="0" smtClean="0"/>
              <a:t>No </a:t>
            </a:r>
            <a:r>
              <a:rPr lang="en-US" dirty="0"/>
              <a:t>clear differences in yearly spread between V5 and </a:t>
            </a:r>
            <a:r>
              <a:rPr lang="en-US" dirty="0" smtClean="0"/>
              <a:t>V6 </a:t>
            </a:r>
            <a:r>
              <a:rPr lang="fr-BE" dirty="0" smtClean="0"/>
              <a:t>(20-40 </a:t>
            </a:r>
            <a:r>
              <a:rPr lang="fr-BE" dirty="0"/>
              <a:t>%)</a:t>
            </a:r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seasonal cycle, decadal trend or meridian dependence can be observed</a:t>
            </a:r>
          </a:p>
          <a:p>
            <a:r>
              <a:rPr lang="en-US" dirty="0"/>
              <a:t>Product remains inadequate in both precision and </a:t>
            </a:r>
            <a:r>
              <a:rPr lang="en-US" dirty="0" smtClean="0"/>
              <a:t>accuracy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92766"/>
              </p:ext>
            </p:extLst>
          </p:nvPr>
        </p:nvGraphicFramePr>
        <p:xfrm>
          <a:off x="1364995" y="1089935"/>
          <a:ext cx="6414010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1672273"/>
                <a:gridCol w="849821"/>
                <a:gridCol w="599123"/>
                <a:gridCol w="1115060"/>
                <a:gridCol w="1115060"/>
                <a:gridCol w="1062673"/>
              </a:tblGrid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Latitude band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# stations</a:t>
                      </a:r>
                      <a:endParaRPr lang="en-US" sz="1400" b="1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# </a:t>
                      </a: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Bias </a:t>
                      </a:r>
                      <a:b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</a:b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SGP V5 - FTIR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Bias </a:t>
                      </a:r>
                      <a:b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</a:b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SGP V6 - FTIR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Spread </a:t>
                      </a:r>
                      <a:b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</a:b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SGP V5 &amp; V6</a:t>
                      </a:r>
                      <a:endParaRPr lang="en-US" sz="1400" b="1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Arctic (60N-90N)</a:t>
                      </a:r>
                      <a:endParaRPr lang="en-US" sz="1400" b="1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31 %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10 %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Mid-north (30N-60N)</a:t>
                      </a:r>
                      <a:endParaRPr lang="en-US" sz="1400" b="1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174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71 %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50 %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24 %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Tropics (30N-30S)</a:t>
                      </a:r>
                      <a:endParaRPr lang="en-US" sz="1400" b="1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40 %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90 %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20-40 %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Mid-south (30S-60S)</a:t>
                      </a:r>
                      <a:endParaRPr lang="en-US" sz="1400" b="1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65 %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33 %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30 %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Antarctic (60S-90S)</a:t>
                      </a:r>
                      <a:endParaRPr lang="en-US" sz="1400" b="1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b="1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75 %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30 %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35 %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2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65750"/>
            <a:ext cx="3108960" cy="1664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605567"/>
            <a:ext cx="3108960" cy="16640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365750"/>
            <a:ext cx="3108960" cy="16640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2839115"/>
            <a:ext cx="3108960" cy="16640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4077095"/>
            <a:ext cx="3108960" cy="166407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26480" y="1639505"/>
            <a:ext cx="3017520" cy="1157429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26480" y="2796935"/>
            <a:ext cx="3017520" cy="1280160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5306937"/>
            <a:ext cx="3108960" cy="16640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0"/>
            <a:ext cx="3108960" cy="16640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67"/>
            <a:ext cx="3108960" cy="16640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602498"/>
            <a:ext cx="3108960" cy="1664074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2839115"/>
            <a:ext cx="3108960" cy="16640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9115"/>
            <a:ext cx="3108960" cy="166407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2888375"/>
            <a:ext cx="3017520" cy="1188720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95"/>
            <a:ext cx="3108960" cy="16640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6795"/>
            <a:ext cx="3108960" cy="166407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5310223"/>
            <a:ext cx="3017520" cy="1660788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4077095"/>
            <a:ext cx="3108960" cy="16640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017520" y="2888375"/>
            <a:ext cx="3108960" cy="1188720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5306937"/>
            <a:ext cx="3108960" cy="166407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017520" y="5306937"/>
            <a:ext cx="3017520" cy="1660788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489350" y="2216506"/>
            <a:ext cx="2238452" cy="387735"/>
          </a:xfrm>
          <a:custGeom>
            <a:avLst/>
            <a:gdLst>
              <a:gd name="connsiteX0" fmla="*/ 0 w 2238452"/>
              <a:gd name="connsiteY0" fmla="*/ 109728 h 387735"/>
              <a:gd name="connsiteX1" fmla="*/ 468173 w 2238452"/>
              <a:gd name="connsiteY1" fmla="*/ 21945 h 387735"/>
              <a:gd name="connsiteX2" fmla="*/ 1397204 w 2238452"/>
              <a:gd name="connsiteY2" fmla="*/ 387705 h 387735"/>
              <a:gd name="connsiteX3" fmla="*/ 2238452 w 2238452"/>
              <a:gd name="connsiteY3" fmla="*/ 0 h 38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452" h="387735">
                <a:moveTo>
                  <a:pt x="0" y="109728"/>
                </a:moveTo>
                <a:cubicBezTo>
                  <a:pt x="117653" y="42672"/>
                  <a:pt x="235306" y="-24384"/>
                  <a:pt x="468173" y="21945"/>
                </a:cubicBezTo>
                <a:cubicBezTo>
                  <a:pt x="701040" y="68274"/>
                  <a:pt x="1102158" y="391362"/>
                  <a:pt x="1397204" y="387705"/>
                </a:cubicBezTo>
                <a:cubicBezTo>
                  <a:pt x="1692250" y="384048"/>
                  <a:pt x="1965351" y="192024"/>
                  <a:pt x="2238452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81959" y="2149639"/>
            <a:ext cx="137160" cy="1371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775607" y="2535661"/>
            <a:ext cx="137160" cy="1371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3"/>
          <p:cNvSpPr>
            <a:spLocks noGrp="1"/>
          </p:cNvSpPr>
          <p:nvPr>
            <p:ph type="title"/>
          </p:nvPr>
        </p:nvSpPr>
        <p:spPr>
          <a:xfrm>
            <a:off x="0" y="-182875"/>
            <a:ext cx="6130291" cy="773112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CH4 </a:t>
            </a:r>
            <a:r>
              <a:rPr lang="en-GB" b="1" dirty="0">
                <a:solidFill>
                  <a:srgbClr val="0070C0"/>
                </a:solidFill>
                <a:latin typeface="Calibri Light" panose="020F0302020204030204" pitchFamily="34" charset="0"/>
              </a:rPr>
              <a:t>nadir column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8419" y="2029823"/>
            <a:ext cx="2407933" cy="642997"/>
          </a:xfrm>
          <a:prstGeom prst="rect">
            <a:avLst/>
          </a:prstGeom>
          <a:solidFill>
            <a:srgbClr val="00B050">
              <a:alpha val="3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8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76249" y="211773"/>
            <a:ext cx="6130291" cy="773112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CH4 </a:t>
            </a:r>
            <a:r>
              <a:rPr lang="en-GB" b="1" dirty="0">
                <a:solidFill>
                  <a:srgbClr val="0070C0"/>
                </a:solidFill>
                <a:latin typeface="Calibri Light" panose="020F0302020204030204" pitchFamily="34" charset="0"/>
              </a:rPr>
              <a:t>nadir column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85763" y="2516459"/>
            <a:ext cx="8372475" cy="4341541"/>
          </a:xfrm>
          <a:prstGeom prst="rect">
            <a:avLst/>
          </a:prstGeom>
        </p:spPr>
        <p:txBody>
          <a:bodyPr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r>
              <a:rPr lang="en-GB" sz="1800" dirty="0" smtClean="0">
                <a:latin typeface="Calibri Light" panose="020F0302020204030204" pitchFamily="34" charset="0"/>
              </a:rPr>
              <a:t>Promising first results…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Yearly biases often insignificant and within random uncertainty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Yet strong and significant seasonal cycle (up to 30 %)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Apparent 3th order trend at (almost) all stations</a:t>
            </a:r>
          </a:p>
          <a:p>
            <a:r>
              <a:rPr lang="fr-BE" sz="1800" dirty="0" err="1">
                <a:solidFill>
                  <a:srgbClr val="FF0000"/>
                </a:solidFill>
                <a:latin typeface="Calibri Light" panose="020F0302020204030204" pitchFamily="34" charset="0"/>
              </a:rPr>
              <a:t>S</a:t>
            </a:r>
            <a:r>
              <a:rPr lang="fr-BE" sz="1800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tronger</a:t>
            </a:r>
            <a:r>
              <a:rPr lang="fr-BE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fr-BE" sz="1800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bias</a:t>
            </a:r>
            <a:r>
              <a:rPr lang="fr-BE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(</a:t>
            </a:r>
            <a:r>
              <a:rPr lang="fr-BE" sz="1800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overall</a:t>
            </a:r>
            <a:r>
              <a:rPr lang="fr-BE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fr-BE" sz="1800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significant</a:t>
            </a:r>
            <a:r>
              <a:rPr lang="fr-BE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) in </a:t>
            </a:r>
            <a:r>
              <a:rPr lang="fr-BE" sz="1800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Tropics</a:t>
            </a:r>
            <a:endParaRPr lang="en-US" sz="18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20907"/>
              </p:ext>
            </p:extLst>
          </p:nvPr>
        </p:nvGraphicFramePr>
        <p:xfrm>
          <a:off x="1922525" y="1097250"/>
          <a:ext cx="5298950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1672273"/>
                <a:gridCol w="849821"/>
                <a:gridCol w="599123"/>
                <a:gridCol w="1115060"/>
                <a:gridCol w="1062673"/>
              </a:tblGrid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Latitude band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# stations</a:t>
                      </a:r>
                      <a:endParaRPr lang="en-US" sz="1400" b="1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# </a:t>
                      </a: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MM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Bias </a:t>
                      </a:r>
                      <a:b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</a:b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SGP V6 - FTIR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Spread </a:t>
                      </a:r>
                      <a:b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</a:b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SGP </a:t>
                      </a: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V6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Arctic (60N-90N)</a:t>
                      </a:r>
                      <a:endParaRPr lang="en-US" sz="1400" b="1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195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-1 %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17 %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Mid-north (30N-60N)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321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16 %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Tropics (30N-30S)</a:t>
                      </a:r>
                      <a:endParaRPr lang="en-US" sz="1400" b="1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104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rgbClr val="FF0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24 %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rgbClr val="FF0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17 %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Mid-south (30S-60S)</a:t>
                      </a:r>
                      <a:endParaRPr lang="en-US" sz="1400" b="1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183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- 8 %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15 %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Antarctic (60S-90S)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b="1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15 %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20 %</a:t>
                      </a:r>
                      <a:endParaRPr lang="en-US" sz="1400" b="1" dirty="0">
                        <a:effectLst/>
                        <a:latin typeface="Calibri Ligh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0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H2O nadir column</a:t>
            </a:r>
            <a:br>
              <a:rPr lang="en-GB" dirty="0" smtClean="0"/>
            </a:br>
            <a:r>
              <a:rPr lang="en-GB" sz="2400" dirty="0" smtClean="0"/>
              <a:t>Methodology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Pre-processing of radiosonde data</a:t>
            </a:r>
          </a:p>
          <a:p>
            <a:r>
              <a:rPr lang="en-GB" dirty="0" smtClean="0"/>
              <a:t>47 stations (attached to ozonesonde, many RS92, but also other models)</a:t>
            </a:r>
          </a:p>
          <a:p>
            <a:r>
              <a:rPr lang="en-GB" dirty="0" smtClean="0"/>
              <a:t>Convert relative humidity to </a:t>
            </a:r>
            <a:r>
              <a:rPr lang="en-GB" dirty="0" smtClean="0">
                <a:sym typeface="Wingdings" panose="05000000000000000000" pitchFamily="2" charset="2"/>
              </a:rPr>
              <a:t>VMR </a:t>
            </a:r>
          </a:p>
          <a:p>
            <a:r>
              <a:rPr lang="en-GB" dirty="0" smtClean="0"/>
              <a:t>Integrate profile between surface and 10 km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Co-location</a:t>
            </a:r>
          </a:p>
          <a:p>
            <a:r>
              <a:rPr lang="en-GB" dirty="0" smtClean="0"/>
              <a:t>Closest SCIA pixel to sonde launch, must be within &lt;50km and &lt;1h</a:t>
            </a:r>
          </a:p>
          <a:p>
            <a:r>
              <a:rPr lang="en-GB" dirty="0" smtClean="0"/>
              <a:t>Land pixel pairs (54%) : 5094 cloudy + 571 cloud-free (CF = 0)</a:t>
            </a:r>
          </a:p>
          <a:p>
            <a:r>
              <a:rPr lang="en-GB" dirty="0" smtClean="0"/>
              <a:t>Ocean pixel pairs (46%) : 4694 cloudy + 221 cloud-free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Compute median statistics</a:t>
            </a:r>
            <a:r>
              <a:rPr lang="en-GB" dirty="0" smtClean="0"/>
              <a:t> of </a:t>
            </a:r>
            <a:r>
              <a:rPr lang="el-GR" dirty="0" smtClean="0"/>
              <a:t>Δ</a:t>
            </a:r>
            <a:r>
              <a:rPr lang="en-GB" dirty="0" smtClean="0"/>
              <a:t>X = X</a:t>
            </a:r>
            <a:r>
              <a:rPr lang="en-GB" baseline="-25000" dirty="0" smtClean="0"/>
              <a:t>SCIA</a:t>
            </a:r>
            <a:r>
              <a:rPr lang="en-GB" dirty="0" smtClean="0"/>
              <a:t> – X</a:t>
            </a:r>
            <a:r>
              <a:rPr lang="en-GB" baseline="-25000" dirty="0" smtClean="0"/>
              <a:t>GND</a:t>
            </a:r>
            <a:r>
              <a:rPr lang="en-GB" dirty="0" smtClean="0"/>
              <a:t> (g cm</a:t>
            </a:r>
            <a:r>
              <a:rPr lang="en-GB" baseline="30000" dirty="0" smtClean="0"/>
              <a:t>-2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08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76249" y="1429525"/>
            <a:ext cx="8372475" cy="2408450"/>
          </a:xfrm>
          <a:prstGeom prst="rect">
            <a:avLst/>
          </a:prstGeom>
        </p:spPr>
        <p:txBody>
          <a:bodyPr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Overall very similar quality for SGP 5.02 and 6.01</a:t>
            </a:r>
          </a:p>
          <a:p>
            <a:r>
              <a:rPr lang="en-GB" dirty="0">
                <a:solidFill>
                  <a:srgbClr val="FF0000"/>
                </a:solidFill>
              </a:rPr>
              <a:t>But: cloud-classification differs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FF0000"/>
                </a:solidFill>
              </a:rPr>
              <a:t>different pixel class-dependent quality indicators</a:t>
            </a:r>
          </a:p>
          <a:p>
            <a:r>
              <a:rPr lang="en-GB" dirty="0"/>
              <a:t>V6 data is generally too dry compared to sonde (by ~0.05 g cm</a:t>
            </a:r>
            <a:r>
              <a:rPr lang="en-GB" baseline="30000" dirty="0"/>
              <a:t>-2</a:t>
            </a:r>
            <a:r>
              <a:rPr lang="en-GB" dirty="0"/>
              <a:t> or 7%), </a:t>
            </a:r>
            <a:br>
              <a:rPr lang="en-GB" dirty="0"/>
            </a:br>
            <a:r>
              <a:rPr lang="en-GB" dirty="0"/>
              <a:t>except for cloud-free land pixels where it is too wet (by 0.12 g cm</a:t>
            </a:r>
            <a:r>
              <a:rPr lang="en-GB" baseline="30000" dirty="0"/>
              <a:t>-2</a:t>
            </a:r>
            <a:r>
              <a:rPr lang="en-GB" dirty="0"/>
              <a:t> or 13%).</a:t>
            </a:r>
          </a:p>
          <a:p>
            <a:endParaRPr lang="en-GB" dirty="0" smtClean="0"/>
          </a:p>
          <a:p>
            <a:r>
              <a:rPr lang="en-GB" dirty="0" smtClean="0"/>
              <a:t>Increasingly </a:t>
            </a:r>
            <a:r>
              <a:rPr lang="en-GB" dirty="0"/>
              <a:t>negative bias for AMF correction factor &lt;1.1, especially for cloudy pixels.</a:t>
            </a:r>
          </a:p>
          <a:p>
            <a:r>
              <a:rPr lang="en-GB" dirty="0"/>
              <a:t>Bias &amp; comparison spread vary with season, smallest in local spring.</a:t>
            </a:r>
          </a:p>
          <a:p>
            <a:r>
              <a:rPr lang="en-GB" dirty="0"/>
              <a:t>Bias changes sign around CF=0.15 and around SZA=35°.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H2O nadir column</a:t>
            </a:r>
            <a:br>
              <a:rPr lang="en-GB" dirty="0" smtClean="0"/>
            </a:br>
            <a:r>
              <a:rPr lang="en-GB" sz="2400" dirty="0" smtClean="0"/>
              <a:t>Results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994674"/>
              </p:ext>
            </p:extLst>
          </p:nvPr>
        </p:nvGraphicFramePr>
        <p:xfrm>
          <a:off x="323850" y="4254903"/>
          <a:ext cx="84963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50900"/>
                <a:gridCol w="1587500"/>
                <a:gridCol w="1311275"/>
                <a:gridCol w="1311275"/>
                <a:gridCol w="1311275"/>
                <a:gridCol w="1311275"/>
              </a:tblGrid>
              <a:tr h="19910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SGP 5.02 / </a:t>
                      </a:r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</a:rPr>
                        <a:t>6.01</a:t>
                      </a:r>
                      <a:r>
                        <a:rPr lang="en-GB" sz="1600" baseline="0" dirty="0" smtClean="0"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en-GB" sz="1600" baseline="0" dirty="0" smtClean="0">
                          <a:latin typeface="Calibri Light" panose="020F0302020204030204" pitchFamily="34" charset="0"/>
                        </a:rPr>
                      </a:br>
                      <a:r>
                        <a:rPr lang="en-GB" sz="1600" baseline="0" dirty="0" smtClean="0">
                          <a:latin typeface="Calibri Light" panose="020F0302020204030204" pitchFamily="34" charset="0"/>
                        </a:rPr>
                        <a:t>versus radiosonde</a:t>
                      </a:r>
                      <a:endParaRPr lang="en-GB" sz="1600" dirty="0"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Co-located</a:t>
                      </a:r>
                      <a:r>
                        <a:rPr lang="en-GB" sz="16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pixels</a:t>
                      </a:r>
                      <a:endParaRPr lang="en-GB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Median bias</a:t>
                      </a:r>
                      <a:endParaRPr lang="en-GB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Comparison spread</a:t>
                      </a:r>
                      <a:endParaRPr lang="en-GB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99105">
                <a:tc gridSpan="2" v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(g cm</a:t>
                      </a:r>
                      <a:r>
                        <a:rPr lang="en-GB" sz="1600" baseline="3000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-2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)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(%)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(g cm</a:t>
                      </a:r>
                      <a:r>
                        <a:rPr lang="en-GB" sz="1600" baseline="3000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-2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)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(%)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9105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Land</a:t>
                      </a:r>
                      <a:endParaRPr lang="en-GB" sz="1600" dirty="0"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CF=0</a:t>
                      </a:r>
                      <a:endParaRPr lang="en-GB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1153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571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+0.23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+0.12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+20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+13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0.31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0.23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25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23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910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CF&gt;0</a:t>
                      </a:r>
                      <a:endParaRPr lang="en-GB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4403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5094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-0.06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-0.03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-9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-5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0.33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0.36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28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29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199105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Ocean</a:t>
                      </a:r>
                      <a:endParaRPr lang="en-GB" sz="1600" dirty="0">
                        <a:latin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CF=0</a:t>
                      </a:r>
                      <a:endParaRPr lang="en-GB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429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221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-0.06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-0.01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-6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-2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0.28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0.16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17 /</a:t>
                      </a:r>
                      <a:r>
                        <a:rPr lang="en-GB" sz="16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18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19910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CF&gt;0</a:t>
                      </a:r>
                      <a:endParaRPr lang="en-GB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4452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4694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-0.07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-0.08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-12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-13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0.29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0.29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 Light" panose="020F0302020204030204" pitchFamily="34" charset="0"/>
                        </a:rPr>
                        <a:t>31 /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30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19910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alibri Light" panose="020F0302020204030204" pitchFamily="34" charset="0"/>
                        </a:rPr>
                        <a:t>All</a:t>
                      </a:r>
                      <a:endParaRPr lang="en-GB" sz="1600" b="1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alibri Light" panose="020F0302020204030204" pitchFamily="34" charset="0"/>
                        </a:rPr>
                        <a:t>All</a:t>
                      </a:r>
                      <a:endParaRPr lang="en-GB" sz="1600" b="1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alibri Light" panose="020F0302020204030204" pitchFamily="34" charset="0"/>
                        </a:rPr>
                        <a:t>10437 /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10580</a:t>
                      </a:r>
                      <a:endParaRPr lang="en-GB" sz="1600" b="1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alibri Light" panose="020F0302020204030204" pitchFamily="34" charset="0"/>
                        </a:rPr>
                        <a:t>-0.04 /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-0.04</a:t>
                      </a:r>
                      <a:endParaRPr lang="en-GB" sz="1600" b="1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alibri Light" panose="020F0302020204030204" pitchFamily="34" charset="0"/>
                        </a:rPr>
                        <a:t>-6 /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-7</a:t>
                      </a:r>
                      <a:endParaRPr lang="en-GB" sz="1600" b="1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alibri Light" panose="020F0302020204030204" pitchFamily="34" charset="0"/>
                        </a:rPr>
                        <a:t>0.32 /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0.32</a:t>
                      </a:r>
                      <a:endParaRPr lang="en-GB" sz="1600" b="1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alibri Light" panose="020F0302020204030204" pitchFamily="34" charset="0"/>
                        </a:rPr>
                        <a:t>30 /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29</a:t>
                      </a:r>
                      <a:endParaRPr lang="en-GB" sz="1600" b="1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9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9886" y="1620654"/>
            <a:ext cx="9121066" cy="5344026"/>
            <a:chOff x="611867" y="1414915"/>
            <a:chExt cx="8303533" cy="3748174"/>
          </a:xfrm>
        </p:grpSpPr>
        <p:pic>
          <p:nvPicPr>
            <p:cNvPr id="1026" name="Picture 2" descr="X:\work\projects\QWG\scia\201609_V6_full\h2o\H2O_SCIA_502__O3_sonde-ndacc_woudc-nan__DR050_DT01_PRall_XVARamfcf_Dabs.subset_overplot_bias_sprea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67" y="1414915"/>
              <a:ext cx="4320000" cy="3748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X:\work\projects\QWG\scia\201609_V6_full\h2o\H2O_SCIA_601__O3_sonde-ndacc_woudc-nan__DR050_DT01_PRall_XVARamfcf_Dabs.subset_overplot_bias_spread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0"/>
            <a:stretch/>
          </p:blipFill>
          <p:spPr bwMode="auto">
            <a:xfrm>
              <a:off x="4884420" y="1414915"/>
              <a:ext cx="4030980" cy="3748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H2O nadir column</a:t>
            </a:r>
            <a:br>
              <a:rPr lang="en-GB" dirty="0"/>
            </a:br>
            <a:r>
              <a:rPr lang="en-GB" sz="2400" dirty="0" smtClean="0"/>
              <a:t>AMF correction factor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235200" y="3173840"/>
            <a:ext cx="23793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Bias &amp; comparison spread degrade for AMF CF &lt; 1.1, especially for cloudy pixels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32150" y="1523135"/>
            <a:ext cx="4373880" cy="4876755"/>
            <a:chOff x="2141675" y="1599335"/>
            <a:chExt cx="4373880" cy="487675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141675" y="1629815"/>
              <a:ext cx="0" cy="484627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15555" y="1599335"/>
              <a:ext cx="0" cy="484627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908800" y="3173840"/>
            <a:ext cx="20618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No overall changes between SGP </a:t>
            </a:r>
            <a:b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V5.02 and V6.01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9700" y="1334952"/>
            <a:ext cx="213391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SGP 5.02 full mission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4060" y="1334952"/>
            <a:ext cx="213391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SGP 6.01 full mission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5140" y="1574570"/>
            <a:ext cx="9000000" cy="5499329"/>
            <a:chOff x="669925" y="65087"/>
            <a:chExt cx="15553191" cy="7034213"/>
          </a:xfrm>
        </p:grpSpPr>
        <p:pic>
          <p:nvPicPr>
            <p:cNvPr id="2051" name="Picture 3" descr="X:\work\projects\QWG\scia\201609_V6_full\h2o\H2O_SCIA_502__O3_sonde-ndacc_woudc-nan__DR050_DT01_PRall_XVARdoy_Dabs.subset_overplot_bias_sprea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25" y="65087"/>
              <a:ext cx="8107363" cy="703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X:\work\projects\QWG\scia\201609_V6_full\h2o\H2O_SCIA_601__O3_sonde-ndacc_woudc-nan__DR050_DT01_PRall_XVARdoy_Dabs.subset_overplot_bias_spread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"/>
            <a:stretch/>
          </p:blipFill>
          <p:spPr bwMode="auto">
            <a:xfrm>
              <a:off x="8635999" y="65087"/>
              <a:ext cx="7587117" cy="703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H2O nadir column</a:t>
            </a:r>
            <a:br>
              <a:rPr lang="en-GB" dirty="0"/>
            </a:br>
            <a:r>
              <a:rPr lang="en-GB" sz="2400" dirty="0" smtClean="0"/>
              <a:t>Days since local winter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4127500"/>
            <a:ext cx="29845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Bias &amp; comparison spread </a:t>
            </a:r>
            <a:b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lowest in spring,</a:t>
            </a:r>
            <a:b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most noisy in summer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9700" y="1334952"/>
            <a:ext cx="213391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SGP 5.02 full mission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4060" y="1334952"/>
            <a:ext cx="213391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SGP 6.01 full mission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4000" y="1616303"/>
            <a:ext cx="9000000" cy="5481183"/>
            <a:chOff x="669925" y="65087"/>
            <a:chExt cx="15594013" cy="7034213"/>
          </a:xfrm>
        </p:grpSpPr>
        <p:pic>
          <p:nvPicPr>
            <p:cNvPr id="1027" name="Picture 3" descr="X:\work\projects\QWG\scia\201609_V6_full\h2o\H2O_SCIA_502__O3_sonde-ndacc_woudc-nan__DR050_DT01_PRall_XVARcf_Dabs.subset_overplot_bias_sprea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25" y="65087"/>
              <a:ext cx="8107363" cy="703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X:\work\projects\QWG\scia\201609_V6_full\h2o\H2O_SCIA_601__O3_sonde-ndacc_woudc-nan__DR050_DT01_PRall_XVARcf_Dabs.subset_overplot_bias_spread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0"/>
            <a:stretch/>
          </p:blipFill>
          <p:spPr bwMode="auto">
            <a:xfrm>
              <a:off x="8686800" y="65087"/>
              <a:ext cx="7577138" cy="703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H2O nadir column</a:t>
            </a:r>
            <a:br>
              <a:rPr lang="en-GB" dirty="0"/>
            </a:br>
            <a:r>
              <a:rPr lang="en-GB" sz="2400" dirty="0" smtClean="0"/>
              <a:t>Cloud fraction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35200" y="4314372"/>
            <a:ext cx="39624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Land pixels</a:t>
            </a:r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too wet for no/light cloud cover</a:t>
            </a:r>
          </a:p>
          <a:p>
            <a:r>
              <a:rPr lang="en-GB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Ocean pixels</a:t>
            </a:r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(slightly) less biased &amp; noisy</a:t>
            </a:r>
            <a:endParaRPr lang="en-GB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0390" y="1762511"/>
            <a:ext cx="4573814" cy="2361814"/>
            <a:chOff x="940390" y="1762511"/>
            <a:chExt cx="4573814" cy="229282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40390" y="1762511"/>
              <a:ext cx="0" cy="229282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14204" y="1762511"/>
              <a:ext cx="0" cy="229282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409700" y="1334952"/>
            <a:ext cx="213391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SGP 5.02 full mission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4060" y="1334952"/>
            <a:ext cx="213391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SGP 6.01 full mission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r="7206" b="35960"/>
          <a:stretch/>
        </p:blipFill>
        <p:spPr>
          <a:xfrm>
            <a:off x="5456120" y="1427019"/>
            <a:ext cx="3610567" cy="38279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" y="5300300"/>
            <a:ext cx="5169620" cy="1557699"/>
          </a:xfrm>
          <a:solidFill>
            <a:schemeClr val="bg1"/>
          </a:solidFill>
        </p:spPr>
        <p:txBody>
          <a:bodyPr/>
          <a:lstStyle/>
          <a:p>
            <a:pPr marL="182563" indent="-160338"/>
            <a:r>
              <a:rPr lang="fr-BE" sz="1400" dirty="0" err="1" smtClean="0"/>
              <a:t>Better</a:t>
            </a:r>
            <a:r>
              <a:rPr lang="fr-BE" sz="1400" dirty="0" smtClean="0"/>
              <a:t> agreement </a:t>
            </a:r>
            <a:r>
              <a:rPr lang="fr-BE" sz="1400" dirty="0" err="1" smtClean="0"/>
              <a:t>between</a:t>
            </a:r>
            <a:r>
              <a:rPr lang="fr-BE" sz="1400" dirty="0" smtClean="0"/>
              <a:t> GB and SGP6.01 </a:t>
            </a:r>
            <a:r>
              <a:rPr lang="fr-BE" sz="1400" dirty="0" err="1" smtClean="0"/>
              <a:t>than</a:t>
            </a:r>
            <a:r>
              <a:rPr lang="fr-BE" sz="1400" dirty="0" smtClean="0"/>
              <a:t> </a:t>
            </a:r>
            <a:r>
              <a:rPr lang="fr-BE" sz="1400" dirty="0" err="1" smtClean="0"/>
              <a:t>with</a:t>
            </a:r>
            <a:r>
              <a:rPr lang="fr-BE" sz="1400" dirty="0" smtClean="0"/>
              <a:t> SGP5.02 </a:t>
            </a:r>
            <a:r>
              <a:rPr lang="fr-BE" sz="1400" dirty="0" err="1" smtClean="0"/>
              <a:t>below</a:t>
            </a:r>
            <a:r>
              <a:rPr lang="fr-BE" sz="1400" dirty="0" smtClean="0"/>
              <a:t> ~18km</a:t>
            </a:r>
            <a:endParaRPr lang="en-US" sz="1400" dirty="0" smtClean="0"/>
          </a:p>
          <a:p>
            <a:pPr marL="182563" indent="-160338"/>
            <a:r>
              <a:rPr lang="en-US" sz="1400" dirty="0" smtClean="0"/>
              <a:t>Spread is also lower for SGP6.01 in this altitude range</a:t>
            </a:r>
          </a:p>
          <a:p>
            <a:pPr marL="182563" indent="-160338"/>
            <a:r>
              <a:rPr lang="en-US" sz="1400" dirty="0" smtClean="0"/>
              <a:t>Biases are </a:t>
            </a:r>
            <a:r>
              <a:rPr lang="en-US" sz="1400" dirty="0"/>
              <a:t>significantly higher than those obtained for the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IUP-Bremen </a:t>
            </a:r>
            <a:r>
              <a:rPr lang="en-US" sz="1400" dirty="0"/>
              <a:t>scientific product at the same station (+10/-20</a:t>
            </a:r>
            <a:r>
              <a:rPr lang="en-US" sz="1400" dirty="0" smtClean="0"/>
              <a:t>%),</a:t>
            </a:r>
            <a:br>
              <a:rPr lang="en-US" sz="1400" dirty="0" smtClean="0"/>
            </a:br>
            <a:r>
              <a:rPr lang="en-US" sz="1400" dirty="0" smtClean="0"/>
              <a:t>see </a:t>
            </a:r>
            <a:r>
              <a:rPr lang="en-US" sz="1400" dirty="0"/>
              <a:t>Hendrick et al</a:t>
            </a:r>
            <a:r>
              <a:rPr lang="en-US" sz="1400" dirty="0" smtClean="0"/>
              <a:t>. </a:t>
            </a:r>
            <a:r>
              <a:rPr lang="en-US" sz="1400" dirty="0"/>
              <a:t>(</a:t>
            </a:r>
            <a:r>
              <a:rPr lang="en-US" sz="1400" dirty="0" smtClean="0"/>
              <a:t>2009)</a:t>
            </a:r>
            <a:endParaRPr lang="en-GB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 limb profile</a:t>
            </a:r>
            <a:br>
              <a:rPr lang="en-GB" dirty="0" smtClean="0"/>
            </a:br>
            <a:r>
              <a:rPr lang="en-GB" sz="2400" dirty="0" smtClean="0"/>
              <a:t>at Harestua (60°N)</a:t>
            </a:r>
            <a:endParaRPr lang="en-GB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5169620" y="5300300"/>
            <a:ext cx="3974379" cy="15576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338" indent="-160338"/>
            <a:r>
              <a:rPr lang="fr-BE" sz="1400" dirty="0" err="1"/>
              <a:t>Bias</a:t>
            </a:r>
            <a:r>
              <a:rPr lang="fr-BE" sz="1400" dirty="0"/>
              <a:t> </a:t>
            </a:r>
            <a:r>
              <a:rPr lang="fr-BE" sz="1400" dirty="0" err="1"/>
              <a:t>larger</a:t>
            </a:r>
            <a:r>
              <a:rPr lang="fr-BE" sz="1400" dirty="0"/>
              <a:t> for SGP6.01 (-9.4±9.6%) </a:t>
            </a:r>
            <a:r>
              <a:rPr lang="fr-BE" sz="1400" dirty="0" err="1"/>
              <a:t>than</a:t>
            </a:r>
            <a:r>
              <a:rPr lang="fr-BE" sz="1400" dirty="0"/>
              <a:t> for 5.02 (-3.5±13.4%)  but </a:t>
            </a:r>
            <a:r>
              <a:rPr lang="fr-BE" sz="1400" dirty="0" err="1"/>
              <a:t>this</a:t>
            </a:r>
            <a:r>
              <a:rPr lang="fr-BE" sz="1400" dirty="0"/>
              <a:t> </a:t>
            </a:r>
            <a:r>
              <a:rPr lang="fr-BE" sz="1400" dirty="0" err="1"/>
              <a:t>difference</a:t>
            </a:r>
            <a:r>
              <a:rPr lang="fr-BE" sz="1400" dirty="0"/>
              <a:t> </a:t>
            </a:r>
            <a:r>
              <a:rPr lang="fr-BE" sz="1400" dirty="0" err="1"/>
              <a:t>is</a:t>
            </a:r>
            <a:r>
              <a:rPr lang="fr-BE" sz="1400" dirty="0"/>
              <a:t> not </a:t>
            </a:r>
            <a:r>
              <a:rPr lang="fr-BE" sz="1400" dirty="0" err="1" smtClean="0"/>
              <a:t>significant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160338" indent="-160338"/>
            <a:r>
              <a:rPr lang="en-US" sz="1400" b="1" dirty="0" smtClean="0">
                <a:solidFill>
                  <a:srgbClr val="FF0000"/>
                </a:solidFill>
              </a:rPr>
              <a:t>V5 </a:t>
            </a:r>
            <a:r>
              <a:rPr lang="en-US" sz="1400" b="1" dirty="0">
                <a:solidFill>
                  <a:srgbClr val="FF0000"/>
                </a:solidFill>
              </a:rPr>
              <a:t>and V6 do not capture the </a:t>
            </a:r>
            <a:r>
              <a:rPr lang="en-US" sz="1400" b="1" dirty="0" smtClean="0">
                <a:solidFill>
                  <a:srgbClr val="FF0000"/>
                </a:solidFill>
              </a:rPr>
              <a:t>seasonality</a:t>
            </a:r>
            <a:r>
              <a:rPr lang="en-US" sz="1400" dirty="0" smtClean="0"/>
              <a:t> seen in the ground-based partial columns</a:t>
            </a:r>
          </a:p>
          <a:p>
            <a:pPr marL="160338" indent="-160338"/>
            <a:r>
              <a:rPr lang="en-US" sz="1400" dirty="0" smtClean="0"/>
              <a:t>This seasonality is well captured by the IUP-Bremen scientific product (Hendrick et al., 2009)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6111240" y="1874520"/>
            <a:ext cx="617220" cy="315468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728460" y="1868315"/>
            <a:ext cx="2110740" cy="316088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" y="1700301"/>
            <a:ext cx="5168981" cy="35963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1000" y="1591011"/>
            <a:ext cx="1965960" cy="344469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971800" y="1577187"/>
            <a:ext cx="1965960" cy="34446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7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r="7206" b="35960"/>
          <a:stretch/>
        </p:blipFill>
        <p:spPr>
          <a:xfrm>
            <a:off x="5456120" y="1427019"/>
            <a:ext cx="3610567" cy="3827900"/>
          </a:xfrm>
          <a:prstGeom prst="rect">
            <a:avLst/>
          </a:prstGeom>
        </p:spPr>
      </p:pic>
      <p:pic>
        <p:nvPicPr>
          <p:cNvPr id="3075" name="Picture 3" descr="X:\work\projects\TASTE-F\syn_collab\WP-3-3 BrO (Hendrick)\20150917__harestua_SGP502_600__profile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301"/>
            <a:ext cx="516962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" y="5300300"/>
            <a:ext cx="5169620" cy="1557699"/>
          </a:xfrm>
          <a:solidFill>
            <a:schemeClr val="bg1"/>
          </a:solidFill>
        </p:spPr>
        <p:txBody>
          <a:bodyPr/>
          <a:lstStyle/>
          <a:p>
            <a:pPr marL="182563" indent="-160338"/>
            <a:r>
              <a:rPr lang="fr-BE" sz="1400" dirty="0" err="1" smtClean="0"/>
              <a:t>Better</a:t>
            </a:r>
            <a:r>
              <a:rPr lang="fr-BE" sz="1400" dirty="0" smtClean="0"/>
              <a:t> agreement </a:t>
            </a:r>
            <a:r>
              <a:rPr lang="fr-BE" sz="1400" dirty="0" err="1" smtClean="0"/>
              <a:t>between</a:t>
            </a:r>
            <a:r>
              <a:rPr lang="fr-BE" sz="1400" dirty="0" smtClean="0"/>
              <a:t> GB and SGP6.01 </a:t>
            </a:r>
            <a:r>
              <a:rPr lang="fr-BE" sz="1400" dirty="0" err="1" smtClean="0"/>
              <a:t>than</a:t>
            </a:r>
            <a:r>
              <a:rPr lang="fr-BE" sz="1400" dirty="0" smtClean="0"/>
              <a:t> </a:t>
            </a:r>
            <a:r>
              <a:rPr lang="fr-BE" sz="1400" dirty="0" err="1" smtClean="0"/>
              <a:t>with</a:t>
            </a:r>
            <a:r>
              <a:rPr lang="fr-BE" sz="1400" dirty="0" smtClean="0"/>
              <a:t> SGP5.02 </a:t>
            </a:r>
            <a:r>
              <a:rPr lang="fr-BE" sz="1400" dirty="0" err="1" smtClean="0"/>
              <a:t>below</a:t>
            </a:r>
            <a:r>
              <a:rPr lang="fr-BE" sz="1400" dirty="0" smtClean="0"/>
              <a:t> ~18km</a:t>
            </a:r>
            <a:endParaRPr lang="en-US" sz="1400" dirty="0" smtClean="0"/>
          </a:p>
          <a:p>
            <a:pPr marL="182563" indent="-160338"/>
            <a:r>
              <a:rPr lang="en-US" sz="1400" dirty="0" smtClean="0"/>
              <a:t>Spread is also lower for SGP6.01 in this altitude range</a:t>
            </a:r>
          </a:p>
          <a:p>
            <a:pPr marL="182563" indent="-160338"/>
            <a:r>
              <a:rPr lang="en-US" sz="1400" dirty="0" smtClean="0"/>
              <a:t>Biases are </a:t>
            </a:r>
            <a:r>
              <a:rPr lang="en-US" sz="1400" dirty="0"/>
              <a:t>significantly higher than those obtained for the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IUP-Bremen </a:t>
            </a:r>
            <a:r>
              <a:rPr lang="en-US" sz="1400" dirty="0"/>
              <a:t>scientific product at the same station (+10/-20</a:t>
            </a:r>
            <a:r>
              <a:rPr lang="en-US" sz="1400" dirty="0" smtClean="0"/>
              <a:t>%),</a:t>
            </a:r>
            <a:br>
              <a:rPr lang="en-US" sz="1400" dirty="0" smtClean="0"/>
            </a:br>
            <a:r>
              <a:rPr lang="en-US" sz="1400" dirty="0" smtClean="0"/>
              <a:t>see </a:t>
            </a:r>
            <a:r>
              <a:rPr lang="en-US" sz="1400" dirty="0"/>
              <a:t>Hendrick et al</a:t>
            </a:r>
            <a:r>
              <a:rPr lang="en-US" sz="1400" dirty="0" smtClean="0"/>
              <a:t>. </a:t>
            </a:r>
            <a:r>
              <a:rPr lang="en-US" sz="1400" dirty="0"/>
              <a:t>(</a:t>
            </a:r>
            <a:r>
              <a:rPr lang="en-US" sz="1400" dirty="0" smtClean="0"/>
              <a:t>2009)</a:t>
            </a:r>
            <a:endParaRPr lang="en-GB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 limb profile</a:t>
            </a:r>
            <a:br>
              <a:rPr lang="en-GB" dirty="0" smtClean="0"/>
            </a:br>
            <a:r>
              <a:rPr lang="en-GB" sz="2400" dirty="0" smtClean="0"/>
              <a:t>at Harestua (60°N)</a:t>
            </a:r>
            <a:endParaRPr lang="en-GB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5169620" y="5300300"/>
            <a:ext cx="3974379" cy="15576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338" indent="-160338"/>
            <a:r>
              <a:rPr lang="fr-BE" sz="1400" dirty="0" err="1"/>
              <a:t>Bias</a:t>
            </a:r>
            <a:r>
              <a:rPr lang="fr-BE" sz="1400" dirty="0"/>
              <a:t> </a:t>
            </a:r>
            <a:r>
              <a:rPr lang="fr-BE" sz="1400" dirty="0" err="1"/>
              <a:t>larger</a:t>
            </a:r>
            <a:r>
              <a:rPr lang="fr-BE" sz="1400" dirty="0"/>
              <a:t> for SGP6.01 (-9.4±9.6%) </a:t>
            </a:r>
            <a:r>
              <a:rPr lang="fr-BE" sz="1400" dirty="0" err="1"/>
              <a:t>than</a:t>
            </a:r>
            <a:r>
              <a:rPr lang="fr-BE" sz="1400" dirty="0"/>
              <a:t> for 5.02 (-3.5±13.4%)  but </a:t>
            </a:r>
            <a:r>
              <a:rPr lang="fr-BE" sz="1400" dirty="0" err="1"/>
              <a:t>this</a:t>
            </a:r>
            <a:r>
              <a:rPr lang="fr-BE" sz="1400" dirty="0"/>
              <a:t> </a:t>
            </a:r>
            <a:r>
              <a:rPr lang="fr-BE" sz="1400" dirty="0" err="1"/>
              <a:t>difference</a:t>
            </a:r>
            <a:r>
              <a:rPr lang="fr-BE" sz="1400" dirty="0"/>
              <a:t> </a:t>
            </a:r>
            <a:r>
              <a:rPr lang="fr-BE" sz="1400" dirty="0" err="1"/>
              <a:t>is</a:t>
            </a:r>
            <a:r>
              <a:rPr lang="fr-BE" sz="1400" dirty="0"/>
              <a:t> not </a:t>
            </a:r>
            <a:r>
              <a:rPr lang="fr-BE" sz="1400" dirty="0" err="1" smtClean="0"/>
              <a:t>significant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160338" indent="-160338"/>
            <a:r>
              <a:rPr lang="en-US" sz="1400" b="1" dirty="0" smtClean="0">
                <a:solidFill>
                  <a:srgbClr val="FF0000"/>
                </a:solidFill>
              </a:rPr>
              <a:t>V5 </a:t>
            </a:r>
            <a:r>
              <a:rPr lang="en-US" sz="1400" b="1" dirty="0">
                <a:solidFill>
                  <a:srgbClr val="FF0000"/>
                </a:solidFill>
              </a:rPr>
              <a:t>and V6 do not capture the </a:t>
            </a:r>
            <a:r>
              <a:rPr lang="en-US" sz="1400" b="1" dirty="0" smtClean="0">
                <a:solidFill>
                  <a:srgbClr val="FF0000"/>
                </a:solidFill>
              </a:rPr>
              <a:t>seasonality</a:t>
            </a:r>
            <a:r>
              <a:rPr lang="en-US" sz="1400" dirty="0" smtClean="0"/>
              <a:t> seen in the ground-based partial columns</a:t>
            </a:r>
          </a:p>
          <a:p>
            <a:pPr marL="160338" indent="-160338"/>
            <a:r>
              <a:rPr lang="en-US" sz="1400" dirty="0" smtClean="0"/>
              <a:t>This seasonality is well captured by the IUP-Bremen scientific product (Hendrick et al., 2009)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6111240" y="1874520"/>
            <a:ext cx="617220" cy="315468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728460" y="1868315"/>
            <a:ext cx="2110740" cy="316088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48716" r="6808" b="9014"/>
          <a:stretch/>
        </p:blipFill>
        <p:spPr>
          <a:xfrm>
            <a:off x="0" y="1684309"/>
            <a:ext cx="5099789" cy="3570610"/>
          </a:xfrm>
          <a:prstGeom prst="rect">
            <a:avLst/>
          </a:prstGeom>
          <a:effectLst/>
        </p:spPr>
      </p:pic>
      <p:sp>
        <p:nvSpPr>
          <p:cNvPr id="16" name="Rectangle 15"/>
          <p:cNvSpPr/>
          <p:nvPr/>
        </p:nvSpPr>
        <p:spPr>
          <a:xfrm>
            <a:off x="381000" y="1591011"/>
            <a:ext cx="1965960" cy="344469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971800" y="1577187"/>
            <a:ext cx="1965960" cy="34446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2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sets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Calibri Light" panose="020F0302020204030204" pitchFamily="34" charset="0"/>
              </a:rPr>
              <a:t>SCIAMACHY</a:t>
            </a:r>
          </a:p>
          <a:p>
            <a:pPr>
              <a:tabLst>
                <a:tab pos="1971675" algn="l"/>
                <a:tab pos="3857625" algn="l"/>
              </a:tabLst>
            </a:pPr>
            <a:r>
              <a:rPr lang="en-GB" sz="1800" dirty="0">
                <a:latin typeface="Calibri Light" panose="020F0302020204030204" pitchFamily="34" charset="0"/>
              </a:rPr>
              <a:t>SGP 3.01/R 	complete data set </a:t>
            </a:r>
            <a:r>
              <a:rPr lang="en-GB" sz="1800" dirty="0" smtClean="0">
                <a:latin typeface="Calibri Light" panose="020F0302020204030204" pitchFamily="34" charset="0"/>
              </a:rPr>
              <a:t>	</a:t>
            </a:r>
            <a:r>
              <a:rPr lang="en-GB" sz="1400" dirty="0" smtClean="0">
                <a:latin typeface="Calibri Light" panose="020F0302020204030204" pitchFamily="34" charset="0"/>
              </a:rPr>
              <a:t>(</a:t>
            </a:r>
            <a:r>
              <a:rPr lang="en-GB" sz="1400" dirty="0">
                <a:latin typeface="Calibri Light" panose="020F0302020204030204" pitchFamily="34" charset="0"/>
              </a:rPr>
              <a:t>Aug 2002 – Jan </a:t>
            </a:r>
            <a:r>
              <a:rPr lang="en-GB" sz="1400" dirty="0" smtClean="0">
                <a:latin typeface="Calibri Light" panose="020F0302020204030204" pitchFamily="34" charset="0"/>
              </a:rPr>
              <a:t>2010)</a:t>
            </a:r>
          </a:p>
          <a:p>
            <a:pPr>
              <a:tabLst>
                <a:tab pos="1971675" algn="l"/>
                <a:tab pos="3857625" algn="l"/>
              </a:tabLst>
            </a:pPr>
            <a:r>
              <a:rPr lang="en-GB" sz="1800" dirty="0" smtClean="0">
                <a:latin typeface="Calibri Light" panose="020F0302020204030204" pitchFamily="34" charset="0"/>
              </a:rPr>
              <a:t>SGP </a:t>
            </a:r>
            <a:r>
              <a:rPr lang="en-GB" sz="1800" dirty="0">
                <a:latin typeface="Calibri Light" panose="020F0302020204030204" pitchFamily="34" charset="0"/>
              </a:rPr>
              <a:t>5.02/W 	complete data set </a:t>
            </a:r>
            <a:r>
              <a:rPr lang="en-GB" sz="1800" dirty="0" smtClean="0">
                <a:latin typeface="Calibri Light" panose="020F0302020204030204" pitchFamily="34" charset="0"/>
              </a:rPr>
              <a:t>	</a:t>
            </a:r>
            <a:r>
              <a:rPr lang="en-GB" sz="1400" dirty="0" smtClean="0">
                <a:latin typeface="Calibri Light" panose="020F0302020204030204" pitchFamily="34" charset="0"/>
              </a:rPr>
              <a:t>(</a:t>
            </a:r>
            <a:r>
              <a:rPr lang="en-GB" sz="1400" dirty="0">
                <a:latin typeface="Calibri Light" panose="020F0302020204030204" pitchFamily="34" charset="0"/>
              </a:rPr>
              <a:t>Aug 2002 – Apr </a:t>
            </a:r>
            <a:r>
              <a:rPr lang="en-GB" sz="1400" dirty="0" smtClean="0">
                <a:latin typeface="Calibri Light" panose="020F0302020204030204" pitchFamily="34" charset="0"/>
              </a:rPr>
              <a:t>2012)</a:t>
            </a:r>
          </a:p>
          <a:p>
            <a:pPr>
              <a:tabLst>
                <a:tab pos="1971675" algn="l"/>
                <a:tab pos="3857625" algn="l"/>
                <a:tab pos="8077200" algn="r"/>
              </a:tabLst>
            </a:pPr>
            <a:r>
              <a:rPr lang="en-GB" dirty="0"/>
              <a:t>SGP 6.00/Y	diagnostic data set 	</a:t>
            </a:r>
            <a:r>
              <a:rPr lang="en-GB" sz="1400" dirty="0"/>
              <a:t>(Aug 2002 – Apr 2012)</a:t>
            </a:r>
            <a:endParaRPr lang="en-GB" sz="1800" dirty="0" smtClean="0"/>
          </a:p>
          <a:p>
            <a:pPr>
              <a:tabLst>
                <a:tab pos="1971675" algn="l"/>
                <a:tab pos="3857625" algn="l"/>
                <a:tab pos="8077200" algn="r"/>
              </a:tabLst>
            </a:pPr>
            <a:r>
              <a:rPr lang="en-GB" sz="18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SGP 6.01/Y</a:t>
            </a:r>
            <a:r>
              <a:rPr lang="en-GB" sz="1800" dirty="0">
                <a:solidFill>
                  <a:srgbClr val="00B050"/>
                </a:solidFill>
                <a:latin typeface="Calibri Light" panose="020F0302020204030204" pitchFamily="34" charset="0"/>
              </a:rPr>
              <a:t>	</a:t>
            </a:r>
            <a:r>
              <a:rPr lang="en-GB" sz="18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complete data </a:t>
            </a:r>
            <a:r>
              <a:rPr lang="en-GB" sz="1800" dirty="0">
                <a:solidFill>
                  <a:srgbClr val="00B050"/>
                </a:solidFill>
                <a:latin typeface="Calibri Light" panose="020F0302020204030204" pitchFamily="34" charset="0"/>
              </a:rPr>
              <a:t>set </a:t>
            </a:r>
            <a:r>
              <a:rPr lang="en-GB" sz="18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	</a:t>
            </a:r>
            <a:r>
              <a:rPr lang="en-GB" sz="1400" dirty="0" smtClean="0">
                <a:solidFill>
                  <a:srgbClr val="00B050"/>
                </a:solidFill>
              </a:rPr>
              <a:t>(</a:t>
            </a:r>
            <a:r>
              <a:rPr lang="en-GB" sz="1400" dirty="0">
                <a:solidFill>
                  <a:srgbClr val="00B050"/>
                </a:solidFill>
              </a:rPr>
              <a:t>Aug 2002 – Apr </a:t>
            </a:r>
            <a:r>
              <a:rPr lang="en-GB" sz="1400" dirty="0" smtClean="0">
                <a:solidFill>
                  <a:srgbClr val="00B050"/>
                </a:solidFill>
              </a:rPr>
              <a:t>2012)</a:t>
            </a:r>
          </a:p>
          <a:p>
            <a:pPr marL="0" indent="0">
              <a:buNone/>
              <a:tabLst>
                <a:tab pos="1971675" algn="l"/>
                <a:tab pos="3857625" algn="l"/>
                <a:tab pos="8077200" algn="r"/>
              </a:tabLst>
            </a:pPr>
            <a:r>
              <a:rPr lang="en-GB" b="1" dirty="0" smtClean="0">
                <a:latin typeface="Calibri Light" panose="020F0302020204030204" pitchFamily="34" charset="0"/>
              </a:rPr>
              <a:t> </a:t>
            </a:r>
            <a:endParaRPr lang="en-GB" b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latin typeface="Calibri Light" panose="020F0302020204030204" pitchFamily="34" charset="0"/>
              </a:rPr>
              <a:t>Ground-based instruments</a:t>
            </a:r>
            <a:endParaRPr lang="en-GB" sz="1800" b="1" dirty="0">
              <a:latin typeface="Calibri Light" panose="020F030202020403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en-GB" sz="1800" dirty="0" smtClean="0">
                <a:latin typeface="Calibri Light" panose="020F0302020204030204" pitchFamily="34" charset="0"/>
              </a:rPr>
              <a:t>O3 column	</a:t>
            </a:r>
            <a:r>
              <a:rPr lang="en-GB" sz="18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36</a:t>
            </a:r>
            <a:r>
              <a:rPr lang="en-GB" sz="1800" dirty="0" smtClean="0">
                <a:latin typeface="Calibri Light" panose="020F0302020204030204" pitchFamily="34" charset="0"/>
              </a:rPr>
              <a:t> Dobsons, </a:t>
            </a:r>
            <a:r>
              <a:rPr lang="en-GB" dirty="0">
                <a:solidFill>
                  <a:srgbClr val="00B050"/>
                </a:solidFill>
              </a:rPr>
              <a:t>32</a:t>
            </a:r>
            <a:r>
              <a:rPr lang="en-GB" sz="1800" dirty="0" smtClean="0">
                <a:latin typeface="Calibri Light" panose="020F0302020204030204" pitchFamily="34" charset="0"/>
              </a:rPr>
              <a:t> Brewers, </a:t>
            </a:r>
            <a:r>
              <a:rPr lang="en-GB" dirty="0">
                <a:solidFill>
                  <a:srgbClr val="00B050"/>
                </a:solidFill>
              </a:rPr>
              <a:t>17</a:t>
            </a:r>
            <a:r>
              <a:rPr lang="en-GB" sz="1800" dirty="0" smtClean="0">
                <a:latin typeface="Calibri Light" panose="020F0302020204030204" pitchFamily="34" charset="0"/>
              </a:rPr>
              <a:t> UV-visible spectrometers </a:t>
            </a:r>
            <a:r>
              <a:rPr lang="en-GB" sz="1400" dirty="0" smtClean="0">
                <a:latin typeface="Calibri Light" panose="020F0302020204030204" pitchFamily="34" charset="0"/>
              </a:rPr>
              <a:t>(GAW, NDACC)</a:t>
            </a:r>
          </a:p>
          <a:p>
            <a:pPr>
              <a:tabLst>
                <a:tab pos="1971675" algn="l"/>
              </a:tabLst>
            </a:pPr>
            <a:r>
              <a:rPr lang="en-GB" dirty="0" smtClean="0"/>
              <a:t>NO2 column	</a:t>
            </a:r>
            <a:r>
              <a:rPr lang="en-GB" dirty="0">
                <a:solidFill>
                  <a:srgbClr val="00B050"/>
                </a:solidFill>
              </a:rPr>
              <a:t>19</a:t>
            </a:r>
            <a:r>
              <a:rPr lang="en-GB" dirty="0" smtClean="0"/>
              <a:t> UV-visible spectrometers </a:t>
            </a:r>
            <a:r>
              <a:rPr lang="en-GB" sz="1400" dirty="0" smtClean="0"/>
              <a:t>(NDACC)</a:t>
            </a:r>
          </a:p>
          <a:p>
            <a:pPr>
              <a:tabLst>
                <a:tab pos="1971675" algn="l"/>
              </a:tabLst>
            </a:pPr>
            <a:r>
              <a:rPr lang="en-GB" dirty="0" smtClean="0"/>
              <a:t>BrO column	</a:t>
            </a:r>
            <a:r>
              <a:rPr lang="en-GB" dirty="0">
                <a:solidFill>
                  <a:srgbClr val="00B050"/>
                </a:solidFill>
              </a:rPr>
              <a:t>1</a:t>
            </a:r>
            <a:r>
              <a:rPr lang="en-GB" dirty="0" smtClean="0"/>
              <a:t> UV-visible spectrometers at Harestua (60°N)</a:t>
            </a:r>
          </a:p>
          <a:p>
            <a:pPr>
              <a:tabLst>
                <a:tab pos="1971675" algn="l"/>
              </a:tabLst>
            </a:pPr>
            <a:r>
              <a:rPr lang="en-GB" dirty="0" smtClean="0"/>
              <a:t>CO column</a:t>
            </a:r>
            <a:r>
              <a:rPr lang="en-GB" sz="1800" dirty="0" smtClean="0">
                <a:latin typeface="Calibri Light" panose="020F0302020204030204" pitchFamily="34" charset="0"/>
              </a:rPr>
              <a:t>	</a:t>
            </a:r>
            <a:r>
              <a:rPr lang="en-GB" dirty="0" smtClean="0">
                <a:solidFill>
                  <a:srgbClr val="00B050"/>
                </a:solidFill>
              </a:rPr>
              <a:t>13</a:t>
            </a:r>
            <a:r>
              <a:rPr lang="en-GB" sz="1800" dirty="0" smtClean="0">
                <a:latin typeface="Calibri Light" panose="020F0302020204030204" pitchFamily="34" charset="0"/>
              </a:rPr>
              <a:t> FTIRs </a:t>
            </a:r>
            <a:r>
              <a:rPr lang="en-GB" sz="1400" dirty="0" smtClean="0">
                <a:latin typeface="Calibri Light" panose="020F0302020204030204" pitchFamily="34" charset="0"/>
              </a:rPr>
              <a:t>(NDACC)</a:t>
            </a:r>
          </a:p>
          <a:p>
            <a:pPr lvl="0">
              <a:tabLst>
                <a:tab pos="1971675" algn="l"/>
              </a:tabLst>
            </a:pPr>
            <a:r>
              <a:rPr lang="en-GB" dirty="0" smtClean="0">
                <a:solidFill>
                  <a:srgbClr val="0066FF"/>
                </a:solidFill>
              </a:rPr>
              <a:t>CH4 column</a:t>
            </a:r>
            <a:r>
              <a:rPr lang="en-GB" dirty="0" smtClean="0"/>
              <a:t>	</a:t>
            </a:r>
            <a:r>
              <a:rPr lang="en-GB" dirty="0" smtClean="0">
                <a:solidFill>
                  <a:srgbClr val="00B050"/>
                </a:solidFill>
              </a:rPr>
              <a:t>15</a:t>
            </a:r>
            <a:r>
              <a:rPr lang="en-GB" dirty="0" smtClean="0"/>
              <a:t> FTIRs </a:t>
            </a:r>
            <a:r>
              <a:rPr lang="en-GB" sz="1400" dirty="0"/>
              <a:t>(NDACC)</a:t>
            </a:r>
          </a:p>
          <a:p>
            <a:pPr lvl="0">
              <a:tabLst>
                <a:tab pos="1971675" algn="l"/>
              </a:tabLst>
            </a:pPr>
            <a:r>
              <a:rPr lang="en-GB" dirty="0" smtClean="0">
                <a:solidFill>
                  <a:srgbClr val="0066FF"/>
                </a:solidFill>
              </a:rPr>
              <a:t>H2O column</a:t>
            </a:r>
            <a:r>
              <a:rPr lang="en-GB" dirty="0"/>
              <a:t>	</a:t>
            </a:r>
            <a:r>
              <a:rPr lang="en-GB" dirty="0" smtClean="0">
                <a:solidFill>
                  <a:srgbClr val="00B050"/>
                </a:solidFill>
              </a:rPr>
              <a:t>47</a:t>
            </a:r>
            <a:r>
              <a:rPr lang="en-GB" dirty="0" smtClean="0"/>
              <a:t> radiosondes </a:t>
            </a:r>
            <a:r>
              <a:rPr lang="en-GB" sz="1400" dirty="0" smtClean="0"/>
              <a:t>(</a:t>
            </a:r>
            <a:r>
              <a:rPr lang="en-GB" sz="1400" dirty="0"/>
              <a:t>GAW, NDACC, SHADOZ</a:t>
            </a:r>
            <a:r>
              <a:rPr lang="en-GB" sz="1400" dirty="0" smtClean="0"/>
              <a:t>)</a:t>
            </a:r>
          </a:p>
          <a:p>
            <a:pPr marL="0" indent="0">
              <a:buNone/>
              <a:tabLst>
                <a:tab pos="1971675" algn="l"/>
              </a:tabLst>
            </a:pPr>
            <a:r>
              <a:rPr lang="en-GB" sz="600" dirty="0" smtClean="0"/>
              <a:t> </a:t>
            </a:r>
            <a:endParaRPr lang="en-GB" sz="600" dirty="0"/>
          </a:p>
          <a:p>
            <a:pPr>
              <a:tabLst>
                <a:tab pos="1971675" algn="l"/>
              </a:tabLst>
            </a:pPr>
            <a:r>
              <a:rPr lang="en-GB" sz="1800" dirty="0" smtClean="0">
                <a:latin typeface="Calibri Light" panose="020F0302020204030204" pitchFamily="34" charset="0"/>
              </a:rPr>
              <a:t>O3 profile </a:t>
            </a:r>
            <a:r>
              <a:rPr lang="en-GB" sz="1800" dirty="0">
                <a:latin typeface="Calibri Light" panose="020F0302020204030204" pitchFamily="34" charset="0"/>
              </a:rPr>
              <a:t>	</a:t>
            </a:r>
            <a:r>
              <a:rPr lang="en-GB" dirty="0">
                <a:solidFill>
                  <a:srgbClr val="00B050"/>
                </a:solidFill>
              </a:rPr>
              <a:t>79</a:t>
            </a:r>
            <a:r>
              <a:rPr lang="en-GB" sz="1800" dirty="0" smtClean="0">
                <a:latin typeface="Calibri Light" panose="020F0302020204030204" pitchFamily="34" charset="0"/>
              </a:rPr>
              <a:t> ozonesondes, </a:t>
            </a:r>
            <a:r>
              <a:rPr lang="en-GB" dirty="0">
                <a:solidFill>
                  <a:srgbClr val="00B050"/>
                </a:solidFill>
              </a:rPr>
              <a:t>12</a:t>
            </a:r>
            <a:r>
              <a:rPr lang="en-GB" sz="1800" dirty="0" smtClean="0">
                <a:latin typeface="Calibri Light" panose="020F0302020204030204" pitchFamily="34" charset="0"/>
              </a:rPr>
              <a:t> lidars, </a:t>
            </a:r>
            <a:r>
              <a:rPr lang="en-GB" dirty="0" smtClean="0">
                <a:solidFill>
                  <a:srgbClr val="00B050"/>
                </a:solidFill>
              </a:rPr>
              <a:t>2</a:t>
            </a:r>
            <a:r>
              <a:rPr lang="en-GB" sz="1800" dirty="0" smtClean="0">
                <a:latin typeface="Calibri Light" panose="020F0302020204030204" pitchFamily="34" charset="0"/>
              </a:rPr>
              <a:t> MWRs </a:t>
            </a:r>
            <a:r>
              <a:rPr lang="en-GB" sz="1400" dirty="0" smtClean="0">
                <a:latin typeface="Calibri Light" panose="020F0302020204030204" pitchFamily="34" charset="0"/>
              </a:rPr>
              <a:t>(GAW, NDACC, SHADOZ)</a:t>
            </a:r>
          </a:p>
          <a:p>
            <a:pPr>
              <a:tabLst>
                <a:tab pos="1971675" algn="l"/>
              </a:tabLst>
            </a:pPr>
            <a:r>
              <a:rPr lang="en-GB" dirty="0" smtClean="0"/>
              <a:t>BrO profile</a:t>
            </a:r>
            <a:r>
              <a:rPr lang="en-GB" dirty="0"/>
              <a:t>	</a:t>
            </a:r>
            <a:r>
              <a:rPr lang="en-GB" dirty="0">
                <a:solidFill>
                  <a:srgbClr val="00B050"/>
                </a:solidFill>
              </a:rPr>
              <a:t>1</a:t>
            </a:r>
            <a:r>
              <a:rPr lang="en-GB" dirty="0"/>
              <a:t> UV-visible spectrometer at Harestua (60°N</a:t>
            </a:r>
            <a:r>
              <a:rPr lang="en-GB" dirty="0" smtClean="0"/>
              <a:t>)</a:t>
            </a:r>
            <a:endParaRPr lang="en-GB" sz="18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X:\work\projects\QWG\scia\201609__V6_full\o3\O3_SCIA_301__SCIA_502__SCIA_600_DDS__SCIA_601__O3_sonde-ndacc-nom__GRnom_VCalt_VSMtriangle_UNndens_SUBall_PRclosest_STmedian_Drel.sat_overplot_bias_spread_xva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4" t="4666" r="5164" b="71774"/>
          <a:stretch/>
        </p:blipFill>
        <p:spPr bwMode="auto">
          <a:xfrm>
            <a:off x="7214609" y="1028085"/>
            <a:ext cx="1964275" cy="8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X:\work\projects\QWG\scia\201609__V6_full\o3\O3_SCIA_301__SCIA_502__SCIA_600_DDS__SCIA_601__O3_mwr-ndacc-nom__GRnom_VCalt_VSMnone_UNndens_SUBall_PRclosest_STmedian_Drel.sat_overplot_bias_spread_xva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6" r="33011" b="19361"/>
          <a:stretch/>
        </p:blipFill>
        <p:spPr bwMode="auto">
          <a:xfrm>
            <a:off x="3933371" y="992345"/>
            <a:ext cx="3345254" cy="183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010024" y="1045369"/>
            <a:ext cx="3243263" cy="1489868"/>
            <a:chOff x="4010024" y="1045369"/>
            <a:chExt cx="3243263" cy="1489868"/>
          </a:xfrm>
        </p:grpSpPr>
        <p:sp>
          <p:nvSpPr>
            <p:cNvPr id="22" name="Rectangle 21"/>
            <p:cNvSpPr/>
            <p:nvPr/>
          </p:nvSpPr>
          <p:spPr>
            <a:xfrm>
              <a:off x="4010024" y="2267743"/>
              <a:ext cx="3243263" cy="26749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010024" y="1861446"/>
              <a:ext cx="3243263" cy="40629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10024" y="1045369"/>
              <a:ext cx="3243263" cy="816077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9" name="Picture 5" descr="X:\work\projects\QWG\scia\201609__V6_full\o3\O3_SCIA_301__SCIA_502__SCIA_600_DDS__SCIA_601__O3_sonde-ndacc-nom__GRnom_VCalt_VSMtriangle_UNndens_SUBall_PRclosest_STmedian_Drel.sat_overplot_bias_spread_xva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834" r="17526" b="4596"/>
          <a:stretch/>
        </p:blipFill>
        <p:spPr bwMode="auto">
          <a:xfrm>
            <a:off x="290284" y="4643438"/>
            <a:ext cx="8640000" cy="2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O3 limb profile</a:t>
            </a:r>
            <a:br>
              <a:rPr lang="en-GB" dirty="0" smtClean="0"/>
            </a:br>
            <a:r>
              <a:rPr lang="en-GB" sz="2400" dirty="0" smtClean="0"/>
              <a:t>bias</a:t>
            </a:r>
            <a:endParaRPr lang="en-GB" sz="2400" dirty="0"/>
          </a:p>
        </p:txBody>
      </p:sp>
      <p:pic>
        <p:nvPicPr>
          <p:cNvPr id="1030" name="Picture 6" descr="X:\work\projects\QWG\scia\201609__V6_full\o3\O3_SCIA_301__SCIA_502__SCIA_600_DDS__SCIA_601__O3_lidar-ndacc-nom__GRnom_VCalt_VSMtriangle_UNndens_SUBall_PRclosest_STmedian_Drel.sat_overplot_bias_spread_xva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263" r="17526" b="19361"/>
          <a:stretch/>
        </p:blipFill>
        <p:spPr bwMode="auto">
          <a:xfrm>
            <a:off x="290284" y="2824082"/>
            <a:ext cx="8640000" cy="180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X:\work\projects\QWG\scia\201609__V6_full\o3\O3_SCIA_301__SCIA_502__SCIA_600_DDS__SCIA_601__O3_mwr-ndacc-nom__GRnom_VCalt_VSMnone_UNndens_SUBall_PRclosest_STmedian_Drel.sat_overplot_bias_spread_xva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r="94643" b="19361"/>
          <a:stretch/>
        </p:blipFill>
        <p:spPr bwMode="auto">
          <a:xfrm>
            <a:off x="3581399" y="992345"/>
            <a:ext cx="381001" cy="183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7025" y="4690970"/>
            <a:ext cx="5588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0" rIns="18000" bIns="0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  <a:latin typeface="Calibri "/>
              </a:rPr>
              <a:t>Sonde</a:t>
            </a:r>
            <a:endParaRPr lang="en-GB" sz="1100" b="1" dirty="0">
              <a:solidFill>
                <a:srgbClr val="FF0000"/>
              </a:solidFill>
              <a:latin typeface="Calibri 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9825" y="1084100"/>
            <a:ext cx="5588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0" rIns="18000" bIns="0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  <a:latin typeface="Calibri "/>
              </a:rPr>
              <a:t>MWR</a:t>
            </a:r>
            <a:endParaRPr lang="en-GB" sz="1100" b="1" dirty="0">
              <a:solidFill>
                <a:srgbClr val="FF0000"/>
              </a:solidFill>
              <a:latin typeface="Calibri "/>
            </a:endParaRP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8800" y="1485645"/>
            <a:ext cx="3319199" cy="1192755"/>
          </a:xfrm>
        </p:spPr>
        <p:txBody>
          <a:bodyPr anchor="ctr"/>
          <a:lstStyle/>
          <a:p>
            <a:pPr marL="163513" indent="-163513"/>
            <a:r>
              <a:rPr lang="en-US" sz="1600" dirty="0"/>
              <a:t>V6 </a:t>
            </a:r>
            <a:r>
              <a:rPr lang="en-US" sz="1600" dirty="0" smtClean="0"/>
              <a:t>mostly smaller </a:t>
            </a:r>
            <a:r>
              <a:rPr lang="en-US" sz="1600" dirty="0"/>
              <a:t>(~</a:t>
            </a:r>
            <a:r>
              <a:rPr lang="en-US" sz="1600" dirty="0" smtClean="0"/>
              <a:t>3-5%) than V5, though differs by latitude &amp; altitude</a:t>
            </a:r>
          </a:p>
          <a:p>
            <a:pPr marL="163513" indent="-163513"/>
            <a:r>
              <a:rPr lang="en-US" sz="1600" dirty="0" smtClean="0"/>
              <a:t>But, similar bias </a:t>
            </a:r>
            <a:r>
              <a:rPr lang="en-US" sz="1600" dirty="0" smtClean="0">
                <a:solidFill>
                  <a:srgbClr val="FFC000"/>
                </a:solidFill>
              </a:rPr>
              <a:t>in mesosphere </a:t>
            </a:r>
            <a:r>
              <a:rPr lang="en-US" sz="1600" dirty="0" smtClean="0"/>
              <a:t>despite inclusion of UV-band?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60131" y="1073062"/>
            <a:ext cx="69729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0" rIns="18000" bIns="0" rtlCol="0">
            <a:spAutoFit/>
          </a:bodyPr>
          <a:lstStyle/>
          <a:p>
            <a:pPr algn="r"/>
            <a:r>
              <a:rPr lang="en-GB" sz="1000" dirty="0" smtClean="0">
                <a:latin typeface="Calibri "/>
              </a:rPr>
              <a:t>Mauna Loa</a:t>
            </a:r>
            <a:endParaRPr lang="en-GB" sz="1000" dirty="0">
              <a:latin typeface="Calibri 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06541" y="1066189"/>
            <a:ext cx="60806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0" rIns="18000" bIns="0" rtlCol="0">
            <a:spAutoFit/>
          </a:bodyPr>
          <a:lstStyle/>
          <a:p>
            <a:pPr algn="r"/>
            <a:r>
              <a:rPr lang="en-GB" sz="1000" dirty="0" smtClean="0">
                <a:latin typeface="Calibri "/>
              </a:rPr>
              <a:t>Lauder</a:t>
            </a:r>
            <a:endParaRPr lang="en-GB" sz="1000" dirty="0">
              <a:latin typeface="Calibri 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27073" y="2967538"/>
            <a:ext cx="8153259" cy="1256057"/>
            <a:chOff x="719873" y="3540278"/>
            <a:chExt cx="3243263" cy="673791"/>
          </a:xfrm>
        </p:grpSpPr>
        <p:sp>
          <p:nvSpPr>
            <p:cNvPr id="40" name="Rectangle 39"/>
            <p:cNvSpPr/>
            <p:nvPr/>
          </p:nvSpPr>
          <p:spPr>
            <a:xfrm>
              <a:off x="719873" y="3946575"/>
              <a:ext cx="3243263" cy="26749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9873" y="3540278"/>
              <a:ext cx="3243263" cy="40629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84225" y="2882900"/>
            <a:ext cx="45164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0" rIns="18000" bIns="0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  <a:latin typeface="Calibri "/>
              </a:rPr>
              <a:t>Lidar</a:t>
            </a:r>
            <a:endParaRPr lang="en-GB" sz="1100" b="1" dirty="0">
              <a:solidFill>
                <a:srgbClr val="FF0000"/>
              </a:solidFill>
              <a:latin typeface="Calibri 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7073" y="4926807"/>
            <a:ext cx="8153259" cy="546280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595166" y="1325559"/>
            <a:ext cx="2648773" cy="514126"/>
            <a:chOff x="4595166" y="1325559"/>
            <a:chExt cx="2648773" cy="514126"/>
          </a:xfrm>
          <a:solidFill>
            <a:srgbClr val="FFC000">
              <a:alpha val="5000"/>
            </a:srgbClr>
          </a:solidFill>
        </p:grpSpPr>
        <p:sp>
          <p:nvSpPr>
            <p:cNvPr id="34" name="Oval 33"/>
            <p:cNvSpPr/>
            <p:nvPr/>
          </p:nvSpPr>
          <p:spPr>
            <a:xfrm rot="18000000">
              <a:off x="4847459" y="1129667"/>
              <a:ext cx="457725" cy="962312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 rot="18000000">
              <a:off x="6533920" y="1073266"/>
              <a:ext cx="457725" cy="962312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028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X:\work\projects\QWG\scia\201609__V6_full\o3\O3_SCIA_301__SCIA_502__SCIA_600_DDS__SCIA_601__O3_sonde-ndacc-nom__GRnom_VCalt_VSMtriangle_UNndens_SUBall_PRclosest_STmedian_Drel.sat_overplot_bias_spread_xva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4" t="4666" r="5164" b="71774"/>
          <a:stretch/>
        </p:blipFill>
        <p:spPr bwMode="auto">
          <a:xfrm>
            <a:off x="7214609" y="1028085"/>
            <a:ext cx="1964275" cy="8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X:\work\projects\QWG\scia\201609__V6_full\o3\O3_SCIA_301__SCIA_502__SCIA_600_DDS__SCIA_601__O3_lidar-ndacc-nom__GRnom_VCalt_VSMtriangle_UNndens_SUBall_PRclosest_STip68_Drel.sat_overplot_bias_spread_xva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517" r="17494" b="19282"/>
          <a:stretch/>
        </p:blipFill>
        <p:spPr bwMode="auto">
          <a:xfrm>
            <a:off x="290284" y="2826201"/>
            <a:ext cx="8640000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work\projects\QWG\scia\201609__V6_full\o3\O3_SCIA_301__SCIA_502__SCIA_600_DDS__SCIA_601__O3_mwr-ndacc-nom__GRnom_VCalt_VSMnone_UNndens_SUBall_PRclosest_STip68_Drel.sat_overplot_bias_spread_xva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4" t="1517" r="32906" b="19283"/>
          <a:stretch/>
        </p:blipFill>
        <p:spPr bwMode="auto">
          <a:xfrm>
            <a:off x="3962400" y="1028085"/>
            <a:ext cx="3324225" cy="18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4010024" y="1045369"/>
            <a:ext cx="3243263" cy="1489868"/>
            <a:chOff x="4010024" y="1045369"/>
            <a:chExt cx="3243263" cy="1489868"/>
          </a:xfrm>
        </p:grpSpPr>
        <p:sp>
          <p:nvSpPr>
            <p:cNvPr id="44" name="Rectangle 43"/>
            <p:cNvSpPr/>
            <p:nvPr/>
          </p:nvSpPr>
          <p:spPr>
            <a:xfrm>
              <a:off x="4010024" y="2267743"/>
              <a:ext cx="3243263" cy="26749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10024" y="1861446"/>
              <a:ext cx="3243263" cy="40629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010024" y="1045369"/>
              <a:ext cx="3243263" cy="816077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27073" y="2967538"/>
            <a:ext cx="8153259" cy="1256057"/>
            <a:chOff x="719873" y="3540278"/>
            <a:chExt cx="3243263" cy="673791"/>
          </a:xfrm>
        </p:grpSpPr>
        <p:sp>
          <p:nvSpPr>
            <p:cNvPr id="48" name="Rectangle 47"/>
            <p:cNvSpPr/>
            <p:nvPr/>
          </p:nvSpPr>
          <p:spPr>
            <a:xfrm>
              <a:off x="719873" y="3946575"/>
              <a:ext cx="3243263" cy="26749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19873" y="3540278"/>
              <a:ext cx="3243263" cy="40629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2" name="Picture 4" descr="X:\work\projects\QWG\scia\201609__V6_full\o3\O3_SCIA_301__SCIA_502__SCIA_600_DDS__SCIA_601__O3_sonde-ndacc-nom__GRnom_VCalt_VSMtriangle_UNndens_SUBall_PRclosest_STip68_Drel.sat_overplot_bias_spread_xva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517" r="17494" b="1867"/>
          <a:stretch/>
        </p:blipFill>
        <p:spPr bwMode="auto">
          <a:xfrm>
            <a:off x="290284" y="4656045"/>
            <a:ext cx="8640000" cy="220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O3 limb profile</a:t>
            </a:r>
            <a:br>
              <a:rPr lang="en-GB" dirty="0" smtClean="0"/>
            </a:br>
            <a:r>
              <a:rPr lang="en-GB" sz="2400" dirty="0" smtClean="0"/>
              <a:t>comparison spread</a:t>
            </a:r>
            <a:endParaRPr lang="en-GB" sz="2400" dirty="0"/>
          </a:p>
        </p:txBody>
      </p:sp>
      <p:pic>
        <p:nvPicPr>
          <p:cNvPr id="11" name="Picture 7" descr="X:\work\projects\QWG\scia\201609__V6_full\o3\O3_SCIA_301__SCIA_502__SCIA_600_DDS__SCIA_601__O3_mwr-ndacc-nom__GRnom_VCalt_VSMnone_UNndens_SUBall_PRclosest_STmedian_Drel.sat_overplot_bias_spread_xvar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r="94643" b="19361"/>
          <a:stretch/>
        </p:blipFill>
        <p:spPr bwMode="auto">
          <a:xfrm>
            <a:off x="3581399" y="992345"/>
            <a:ext cx="381001" cy="183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7025" y="4690970"/>
            <a:ext cx="5588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0" rIns="18000" bIns="0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  <a:latin typeface="Calibri "/>
              </a:rPr>
              <a:t>Sonde</a:t>
            </a:r>
            <a:endParaRPr lang="en-GB" sz="1100" b="1" dirty="0">
              <a:solidFill>
                <a:srgbClr val="FF0000"/>
              </a:solidFill>
              <a:latin typeface="Calibri 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9825" y="1084100"/>
            <a:ext cx="5588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0" rIns="18000" bIns="0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  <a:latin typeface="Calibri "/>
              </a:rPr>
              <a:t>MWR</a:t>
            </a:r>
            <a:endParaRPr lang="en-GB" sz="1100" b="1" dirty="0">
              <a:solidFill>
                <a:srgbClr val="FF0000"/>
              </a:solidFill>
              <a:latin typeface="Calibri 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0131" y="1073062"/>
            <a:ext cx="69729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0" rIns="18000" bIns="0" rtlCol="0">
            <a:spAutoFit/>
          </a:bodyPr>
          <a:lstStyle/>
          <a:p>
            <a:pPr algn="r"/>
            <a:r>
              <a:rPr lang="en-GB" sz="1000" dirty="0" smtClean="0">
                <a:latin typeface="Calibri "/>
              </a:rPr>
              <a:t>Mauna Loa</a:t>
            </a:r>
            <a:endParaRPr lang="en-GB" sz="1000" dirty="0">
              <a:latin typeface="Calibri 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77013" y="1066189"/>
            <a:ext cx="63759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0" rIns="18000" bIns="0" rtlCol="0">
            <a:spAutoFit/>
          </a:bodyPr>
          <a:lstStyle/>
          <a:p>
            <a:pPr algn="r"/>
            <a:r>
              <a:rPr lang="en-GB" sz="1000" dirty="0" smtClean="0">
                <a:latin typeface="Calibri "/>
              </a:rPr>
              <a:t>Lauder</a:t>
            </a:r>
            <a:endParaRPr lang="en-GB" sz="1000" dirty="0">
              <a:latin typeface="Calibri "/>
            </a:endParaRP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8800" y="1485645"/>
            <a:ext cx="3319199" cy="1192755"/>
          </a:xfrm>
        </p:spPr>
        <p:txBody>
          <a:bodyPr anchor="ctr"/>
          <a:lstStyle/>
          <a:p>
            <a:pPr marL="163513" indent="-163513"/>
            <a:r>
              <a:rPr lang="en-US" sz="1600" dirty="0" smtClean="0"/>
              <a:t>V6 less noisy than V5 </a:t>
            </a:r>
            <a:r>
              <a:rPr lang="en-US" sz="1600" dirty="0" smtClean="0">
                <a:solidFill>
                  <a:srgbClr val="FF0000"/>
                </a:solidFill>
              </a:rPr>
              <a:t>in US</a:t>
            </a:r>
            <a:r>
              <a:rPr lang="en-US" sz="1600" dirty="0" smtClean="0"/>
              <a:t>, elsewhere very similar</a:t>
            </a:r>
          </a:p>
          <a:p>
            <a:pPr marL="163513" indent="-163513"/>
            <a:r>
              <a:rPr lang="en-US" sz="1600" dirty="0" smtClean="0"/>
              <a:t>But, similar spread </a:t>
            </a:r>
            <a:r>
              <a:rPr lang="en-US" sz="1600" dirty="0" smtClean="0">
                <a:solidFill>
                  <a:srgbClr val="FFC000"/>
                </a:solidFill>
              </a:rPr>
              <a:t>in mesosphere</a:t>
            </a:r>
            <a:r>
              <a:rPr lang="en-US" sz="1600" dirty="0"/>
              <a:t> despite inclusion of UV-band</a:t>
            </a:r>
            <a:r>
              <a:rPr lang="en-US" sz="1600" dirty="0" smtClean="0"/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4225" y="2882900"/>
            <a:ext cx="45164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0" rIns="18000" bIns="0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  <a:latin typeface="Calibri "/>
              </a:rPr>
              <a:t>Lidar</a:t>
            </a:r>
            <a:endParaRPr lang="en-GB" sz="1100" b="1" dirty="0">
              <a:solidFill>
                <a:srgbClr val="FF0000"/>
              </a:solidFill>
              <a:latin typeface="Calibri 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7073" y="4926807"/>
            <a:ext cx="8153259" cy="546280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754841" y="1665369"/>
            <a:ext cx="6545152" cy="2226844"/>
            <a:chOff x="1754841" y="1665369"/>
            <a:chExt cx="6545152" cy="2226844"/>
          </a:xfrm>
        </p:grpSpPr>
        <p:grpSp>
          <p:nvGrpSpPr>
            <p:cNvPr id="6" name="Group 5"/>
            <p:cNvGrpSpPr/>
            <p:nvPr/>
          </p:nvGrpSpPr>
          <p:grpSpPr>
            <a:xfrm>
              <a:off x="4250574" y="1665369"/>
              <a:ext cx="2024674" cy="721462"/>
              <a:chOff x="4250574" y="1665369"/>
              <a:chExt cx="2024674" cy="721462"/>
            </a:xfrm>
          </p:grpSpPr>
          <p:sp>
            <p:nvSpPr>
              <p:cNvPr id="31" name="Oval 30"/>
              <p:cNvSpPr/>
              <p:nvPr/>
            </p:nvSpPr>
            <p:spPr>
              <a:xfrm rot="1800000">
                <a:off x="4250574" y="1721770"/>
                <a:ext cx="338213" cy="665061"/>
              </a:xfrm>
              <a:prstGeom prst="ellipse">
                <a:avLst/>
              </a:prstGeom>
              <a:solidFill>
                <a:srgbClr val="FF0000">
                  <a:alpha val="5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 rot="1800000">
                <a:off x="5937035" y="1665369"/>
                <a:ext cx="338213" cy="665061"/>
              </a:xfrm>
              <a:prstGeom prst="ellipse">
                <a:avLst/>
              </a:prstGeom>
              <a:solidFill>
                <a:srgbClr val="FF0000">
                  <a:alpha val="5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754841" y="2872138"/>
              <a:ext cx="6545152" cy="1020075"/>
              <a:chOff x="1754841" y="2872138"/>
              <a:chExt cx="6545152" cy="1020075"/>
            </a:xfrm>
          </p:grpSpPr>
          <p:sp>
            <p:nvSpPr>
              <p:cNvPr id="3" name="Oval 2"/>
              <p:cNvSpPr/>
              <p:nvPr/>
            </p:nvSpPr>
            <p:spPr>
              <a:xfrm rot="1478978">
                <a:off x="2689641" y="2872138"/>
                <a:ext cx="518753" cy="1020075"/>
              </a:xfrm>
              <a:prstGeom prst="ellipse">
                <a:avLst/>
              </a:prstGeom>
              <a:solidFill>
                <a:srgbClr val="FF0000">
                  <a:alpha val="5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 rot="1478978">
                <a:off x="4151486" y="2872138"/>
                <a:ext cx="518753" cy="1020075"/>
              </a:xfrm>
              <a:prstGeom prst="ellipse">
                <a:avLst/>
              </a:prstGeom>
              <a:solidFill>
                <a:srgbClr val="FF0000">
                  <a:alpha val="5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 rot="1478978">
                <a:off x="6002842" y="2872138"/>
                <a:ext cx="518753" cy="1020075"/>
              </a:xfrm>
              <a:prstGeom prst="ellipse">
                <a:avLst/>
              </a:prstGeom>
              <a:solidFill>
                <a:srgbClr val="FF0000">
                  <a:alpha val="5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 rot="1478978">
                <a:off x="1754841" y="2872138"/>
                <a:ext cx="518753" cy="1020075"/>
              </a:xfrm>
              <a:prstGeom prst="ellipse">
                <a:avLst/>
              </a:prstGeom>
              <a:solidFill>
                <a:srgbClr val="FF0000">
                  <a:alpha val="5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 rot="1478978">
                <a:off x="7781240" y="2872138"/>
                <a:ext cx="518753" cy="1020075"/>
              </a:xfrm>
              <a:prstGeom prst="ellipse">
                <a:avLst/>
              </a:prstGeom>
              <a:solidFill>
                <a:srgbClr val="FF0000">
                  <a:alpha val="5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009329" y="1244880"/>
            <a:ext cx="2989142" cy="514126"/>
            <a:chOff x="4009329" y="1244880"/>
            <a:chExt cx="2989142" cy="514126"/>
          </a:xfrm>
        </p:grpSpPr>
        <p:sp>
          <p:nvSpPr>
            <p:cNvPr id="39" name="Oval 38"/>
            <p:cNvSpPr/>
            <p:nvPr/>
          </p:nvSpPr>
          <p:spPr>
            <a:xfrm rot="2700000">
              <a:off x="4261622" y="1048988"/>
              <a:ext cx="457725" cy="962312"/>
            </a:xfrm>
            <a:prstGeom prst="ellipse">
              <a:avLst/>
            </a:prstGeom>
            <a:solidFill>
              <a:srgbClr val="FFC000">
                <a:alpha val="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 rot="2700000">
              <a:off x="6288452" y="992587"/>
              <a:ext cx="457725" cy="962312"/>
            </a:xfrm>
            <a:prstGeom prst="ellipse">
              <a:avLst/>
            </a:prstGeom>
            <a:solidFill>
              <a:srgbClr val="FFC000">
                <a:alpha val="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431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O3 limb profile</a:t>
            </a:r>
            <a:br>
              <a:rPr lang="en-GB" dirty="0" smtClean="0"/>
            </a:br>
            <a:r>
              <a:rPr lang="en-GB" sz="2400" dirty="0" smtClean="0"/>
              <a:t>seasonal cycle (sonde)</a:t>
            </a:r>
            <a:endParaRPr lang="en-GB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249" y="1485645"/>
            <a:ext cx="8372475" cy="472755"/>
          </a:xfrm>
        </p:spPr>
        <p:txBody>
          <a:bodyPr numCol="1" anchor="t"/>
          <a:lstStyle/>
          <a:p>
            <a:pPr marL="163513" indent="-163513"/>
            <a:r>
              <a:rPr lang="en-US" dirty="0" smtClean="0"/>
              <a:t>Present at all altitudes/latitudes, but most pronounced in Arctic (and Antarctic)</a:t>
            </a:r>
          </a:p>
        </p:txBody>
      </p:sp>
      <p:pic>
        <p:nvPicPr>
          <p:cNvPr id="3074" name="Picture 2" descr="X:\work\projects\QWG\scia\201609__V6_full\o3\O3_SCIA_301__SCIA_502__SCIA_601__O3_sonde-ndacc-nom__GRalt-1km_VCalt_VSMtriangle_UNndens_PRclosest_TPtimeseries_Drel.sat_overplot_annual_cycl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796" r="1998" b="3914"/>
          <a:stretch/>
        </p:blipFill>
        <p:spPr bwMode="auto">
          <a:xfrm>
            <a:off x="348343" y="2019300"/>
            <a:ext cx="8640000" cy="473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365809" y="747285"/>
            <a:ext cx="1964275" cy="577236"/>
            <a:chOff x="7214609" y="1028085"/>
            <a:chExt cx="1964275" cy="577236"/>
          </a:xfrm>
        </p:grpSpPr>
        <p:pic>
          <p:nvPicPr>
            <p:cNvPr id="30" name="Picture 5" descr="X:\work\projects\QWG\scia\201609__V6_full\o3\O3_SCIA_301__SCIA_502__SCIA_600_DDS__SCIA_601__O3_sonde-ndacc-nom__GRnom_VCalt_VSMtriangle_UNndens_SUBall_PRclosest_STmedian_Drel.sat_overplot_bias_spread_xvar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74" t="4666" r="5164" b="83554"/>
            <a:stretch/>
          </p:blipFill>
          <p:spPr bwMode="auto">
            <a:xfrm>
              <a:off x="7214609" y="1028085"/>
              <a:ext cx="1964275" cy="400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X:\work\projects\QWG\scia\201609__V6_full\o3\O3_SCIA_301__SCIA_502__SCIA_600_DDS__SCIA_601__O3_sonde-ndacc-nom__GRnom_VCalt_VSMtriangle_UNndens_SUBall_PRclosest_STmedian_Drel.sat_overplot_bias_spread_xvar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74" t="21798" r="5164" b="72849"/>
            <a:stretch/>
          </p:blipFill>
          <p:spPr bwMode="auto">
            <a:xfrm>
              <a:off x="7214609" y="1423569"/>
              <a:ext cx="1964275" cy="18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64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:\work\projects\QWG\scia\201609__V6_full\o3\O3_SCIA_301__SCIA_502__SCIA_601__O3_lidar-ndacc-nom__GRalt-1km_VCalt_VSMtriangle_UNndens_PRclosest_TPtimeseries_Drel.sat_overplot_annual_cycl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795" r="1998" b="3920"/>
          <a:stretch/>
        </p:blipFill>
        <p:spPr bwMode="auto">
          <a:xfrm>
            <a:off x="348343" y="2019300"/>
            <a:ext cx="8640000" cy="473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O3 limb profile</a:t>
            </a:r>
            <a:br>
              <a:rPr lang="en-GB" dirty="0" smtClean="0"/>
            </a:br>
            <a:r>
              <a:rPr lang="en-GB" sz="2400" dirty="0" smtClean="0"/>
              <a:t>seasonal cycle (lidar)</a:t>
            </a:r>
            <a:endParaRPr lang="en-GB" sz="240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249" y="1485645"/>
            <a:ext cx="8372475" cy="472755"/>
          </a:xfrm>
        </p:spPr>
        <p:txBody>
          <a:bodyPr numCol="1" anchor="t"/>
          <a:lstStyle/>
          <a:p>
            <a:pPr marL="163513" indent="-163513"/>
            <a:r>
              <a:rPr lang="en-US" dirty="0" smtClean="0"/>
              <a:t>Present at all altitudes/latitudes, but most pronounced in Arctic (and Antarctic)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65809" y="747285"/>
            <a:ext cx="1964275" cy="577236"/>
            <a:chOff x="7214609" y="1028085"/>
            <a:chExt cx="1964275" cy="577236"/>
          </a:xfrm>
        </p:grpSpPr>
        <p:pic>
          <p:nvPicPr>
            <p:cNvPr id="10" name="Picture 5" descr="X:\work\projects\QWG\scia\201609__V6_full\o3\O3_SCIA_301__SCIA_502__SCIA_600_DDS__SCIA_601__O3_sonde-ndacc-nom__GRnom_VCalt_VSMtriangle_UNndens_SUBall_PRclosest_STmedian_Drel.sat_overplot_bias_spread_xvar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74" t="4666" r="5164" b="83554"/>
            <a:stretch/>
          </p:blipFill>
          <p:spPr bwMode="auto">
            <a:xfrm>
              <a:off x="7214609" y="1028085"/>
              <a:ext cx="1964275" cy="400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X:\work\projects\QWG\scia\201609__V6_full\o3\O3_SCIA_301__SCIA_502__SCIA_600_DDS__SCIA_601__O3_sonde-ndacc-nom__GRnom_VCalt_VSMtriangle_UNndens_SUBall_PRclosest_STmedian_Drel.sat_overplot_bias_spread_xvar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74" t="21798" r="5164" b="72849"/>
            <a:stretch/>
          </p:blipFill>
          <p:spPr bwMode="auto">
            <a:xfrm>
              <a:off x="7214609" y="1423569"/>
              <a:ext cx="1964275" cy="18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44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O3 limb profile</a:t>
            </a:r>
            <a:br>
              <a:rPr lang="en-GB" dirty="0" smtClean="0"/>
            </a:br>
            <a:r>
              <a:rPr lang="en-GB" sz="2400" dirty="0" smtClean="0"/>
              <a:t>time series (30N-60N)</a:t>
            </a:r>
            <a:endParaRPr lang="en-GB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958" y="1372550"/>
            <a:ext cx="9000000" cy="2566487"/>
            <a:chOff x="60958" y="1151570"/>
            <a:chExt cx="9000000" cy="2566487"/>
          </a:xfrm>
        </p:grpSpPr>
        <p:pic>
          <p:nvPicPr>
            <p:cNvPr id="27" name="Picture 3" descr="X:\work\projects\QWG\scia\201609__V6_full\o3\O3_SCIA_301__SCIA_502__SCIA_600_DDS__SCIA_601__O3_lidar-ndacc-nom__GRalt-1km_VCalt_VSMtriangle_UNndens_PRclosest_TPtimeseries_Drel.sat_overplot_time_serie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8" t="19278" r="2121" b="62608"/>
            <a:stretch/>
          </p:blipFill>
          <p:spPr bwMode="auto">
            <a:xfrm>
              <a:off x="60958" y="1413390"/>
              <a:ext cx="8999999" cy="2128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X:\work\projects\QWG\scia\201609__V6_full\o3\O3_SCIA_301__SCIA_502__SCIA_600_DDS__SCIA_601__O3_sonde-ndacc_woudc-nom__GRalt-1km_VCalt_VSMtriangle_UNndens_PRclosest_TPtimeseries_Drel.sat_overplot_time_serie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8" t="92305" r="2121" b="4289"/>
            <a:stretch/>
          </p:blipFill>
          <p:spPr bwMode="auto">
            <a:xfrm>
              <a:off x="60958" y="3541685"/>
              <a:ext cx="9000000" cy="176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28"/>
            <p:cNvGrpSpPr/>
            <p:nvPr/>
          </p:nvGrpSpPr>
          <p:grpSpPr>
            <a:xfrm>
              <a:off x="1043940" y="1151570"/>
              <a:ext cx="7484328" cy="307777"/>
              <a:chOff x="1043940" y="2065970"/>
              <a:chExt cx="7484328" cy="30777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043940" y="206597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 smtClean="0">
                    <a:latin typeface="Calibri Light" panose="020F0302020204030204" pitchFamily="34" charset="0"/>
                  </a:rPr>
                  <a:t>18km</a:t>
                </a:r>
                <a:endParaRPr lang="en-GB" sz="1400" b="1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811780" y="206597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 smtClean="0">
                    <a:latin typeface="Calibri Light" panose="020F0302020204030204" pitchFamily="34" charset="0"/>
                  </a:rPr>
                  <a:t>24km</a:t>
                </a:r>
                <a:endParaRPr lang="en-GB" sz="1400" b="1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524345" y="206597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 smtClean="0">
                    <a:latin typeface="Calibri Light" panose="020F0302020204030204" pitchFamily="34" charset="0"/>
                  </a:rPr>
                  <a:t>30km</a:t>
                </a:r>
                <a:endParaRPr lang="en-GB" sz="1400" b="1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233160" y="206597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 smtClean="0">
                    <a:latin typeface="Calibri Light" panose="020F0302020204030204" pitchFamily="34" charset="0"/>
                  </a:rPr>
                  <a:t>36km</a:t>
                </a:r>
                <a:endParaRPr lang="en-GB" sz="1400" b="1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947660" y="206597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 smtClean="0">
                    <a:latin typeface="Calibri Light" panose="020F0302020204030204" pitchFamily="34" charset="0"/>
                  </a:rPr>
                  <a:t>42km</a:t>
                </a:r>
                <a:endParaRPr lang="en-GB" sz="1400" b="1" dirty="0"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60959" y="4108396"/>
            <a:ext cx="9000000" cy="2551484"/>
            <a:chOff x="60959" y="4108396"/>
            <a:chExt cx="9000000" cy="2551484"/>
          </a:xfrm>
        </p:grpSpPr>
        <p:pic>
          <p:nvPicPr>
            <p:cNvPr id="19" name="Picture 2" descr="X:\work\projects\QWG\scia\201609__V6_full\o3\O3_SCIA_301__SCIA_502__SCIA_600_DDS__SCIA_601__O3_sonde-ndacc_woudc-nom__GRalt-1km_VCalt_VSMtriangle_UNndens_PRclosest_TPtimeseries_Drel.sat_overplot_time_series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8" t="19278" r="2121" b="62608"/>
            <a:stretch/>
          </p:blipFill>
          <p:spPr bwMode="auto">
            <a:xfrm>
              <a:off x="60959" y="4355213"/>
              <a:ext cx="9000000" cy="2128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X:\work\projects\QWG\scia\201609__V6_full\o3\O3_SCIA_301__SCIA_502__SCIA_600_DDS__SCIA_601__O3_sonde-ndacc_woudc-nom__GRalt-1km_VCalt_VSMtriangle_UNndens_PRclosest_TPtimeseries_Drel.sat_overplot_time_serie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8" t="92305" r="2121" b="4289"/>
            <a:stretch/>
          </p:blipFill>
          <p:spPr bwMode="auto">
            <a:xfrm>
              <a:off x="60959" y="6483508"/>
              <a:ext cx="9000000" cy="176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043940" y="4108396"/>
              <a:ext cx="7484328" cy="307777"/>
              <a:chOff x="1043940" y="2065970"/>
              <a:chExt cx="7484328" cy="30777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043940" y="206597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 smtClean="0">
                    <a:latin typeface="Calibri Light" panose="020F0302020204030204" pitchFamily="34" charset="0"/>
                  </a:rPr>
                  <a:t>18km</a:t>
                </a:r>
                <a:endParaRPr lang="en-GB" sz="1400" b="1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11780" y="206597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 smtClean="0">
                    <a:latin typeface="Calibri Light" panose="020F0302020204030204" pitchFamily="34" charset="0"/>
                  </a:rPr>
                  <a:t>21km</a:t>
                </a:r>
                <a:endParaRPr lang="en-GB" sz="1400" b="1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24345" y="206597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 smtClean="0">
                    <a:latin typeface="Calibri Light" panose="020F0302020204030204" pitchFamily="34" charset="0"/>
                  </a:rPr>
                  <a:t>24km</a:t>
                </a:r>
                <a:endParaRPr lang="en-GB" sz="1400" b="1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33160" y="206597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 smtClean="0">
                    <a:latin typeface="Calibri Light" panose="020F0302020204030204" pitchFamily="34" charset="0"/>
                  </a:rPr>
                  <a:t>27km</a:t>
                </a:r>
                <a:endParaRPr lang="en-GB" sz="1400" b="1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947660" y="206597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 smtClean="0">
                    <a:latin typeface="Calibri Light" panose="020F0302020204030204" pitchFamily="34" charset="0"/>
                  </a:rPr>
                  <a:t>30km</a:t>
                </a:r>
                <a:endParaRPr lang="en-GB" sz="1400" b="1" dirty="0"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334244" y="3649981"/>
            <a:ext cx="6613416" cy="612305"/>
            <a:chOff x="1334244" y="3393900"/>
            <a:chExt cx="6613416" cy="954346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334244" y="3393900"/>
              <a:ext cx="0" cy="71449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24" idx="1"/>
            </p:cNvCxnSpPr>
            <p:nvPr/>
          </p:nvCxnSpPr>
          <p:spPr>
            <a:xfrm>
              <a:off x="3695700" y="3393900"/>
              <a:ext cx="828645" cy="95434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6" idx="1"/>
            </p:cNvCxnSpPr>
            <p:nvPr/>
          </p:nvCxnSpPr>
          <p:spPr>
            <a:xfrm>
              <a:off x="5295900" y="3393900"/>
              <a:ext cx="2651760" cy="95434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747021" y="1951209"/>
            <a:ext cx="5542279" cy="3870091"/>
            <a:chOff x="1747021" y="1951209"/>
            <a:chExt cx="5542279" cy="3870091"/>
          </a:xfrm>
        </p:grpSpPr>
        <p:sp>
          <p:nvSpPr>
            <p:cNvPr id="39" name="Oval 38"/>
            <p:cNvSpPr/>
            <p:nvPr/>
          </p:nvSpPr>
          <p:spPr>
            <a:xfrm>
              <a:off x="1747022" y="1951209"/>
              <a:ext cx="457725" cy="962312"/>
            </a:xfrm>
            <a:prstGeom prst="ellipse">
              <a:avLst/>
            </a:prstGeom>
            <a:solidFill>
              <a:srgbClr val="FFC000">
                <a:alpha val="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1747021" y="4858988"/>
              <a:ext cx="457725" cy="962312"/>
            </a:xfrm>
            <a:prstGeom prst="ellipse">
              <a:avLst/>
            </a:prstGeom>
            <a:solidFill>
              <a:srgbClr val="FFC000">
                <a:alpha val="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5564642" y="1951209"/>
              <a:ext cx="457725" cy="962312"/>
            </a:xfrm>
            <a:prstGeom prst="ellipse">
              <a:avLst/>
            </a:prstGeom>
            <a:solidFill>
              <a:srgbClr val="FFC000">
                <a:alpha val="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6831575" y="2355069"/>
              <a:ext cx="457725" cy="962312"/>
            </a:xfrm>
            <a:prstGeom prst="ellipse">
              <a:avLst/>
            </a:prstGeom>
            <a:solidFill>
              <a:srgbClr val="FFC000">
                <a:alpha val="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5" descr="X:\work\projects\QWG\scia\201609__V6_full\o3\O3_SCIA_301__SCIA_502__SCIA_600_DDS__SCIA_601__O3_sonde-ndacc-nom__GRnom_VCalt_VSMtriangle_UNndens_SUBall_PRclosest_STmedian_Drel.sat_overplot_bias_spread_xva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4" t="4666" r="5164" b="71774"/>
          <a:stretch/>
        </p:blipFill>
        <p:spPr bwMode="auto">
          <a:xfrm>
            <a:off x="7214609" y="628073"/>
            <a:ext cx="1964275" cy="8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69795" y="4383740"/>
            <a:ext cx="5588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0" rIns="18000" bIns="0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  <a:latin typeface="Calibri "/>
              </a:rPr>
              <a:t>Sonde</a:t>
            </a:r>
            <a:endParaRPr lang="en-GB" sz="1100" b="1" dirty="0">
              <a:solidFill>
                <a:srgbClr val="FF0000"/>
              </a:solidFill>
              <a:latin typeface="Calibri 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9680" y="1661295"/>
            <a:ext cx="45164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0" rIns="18000" bIns="0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  <a:latin typeface="Calibri "/>
              </a:rPr>
              <a:t>Lidar</a:t>
            </a:r>
            <a:endParaRPr lang="en-GB" sz="1100" b="1" dirty="0">
              <a:solidFill>
                <a:srgbClr val="FF0000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59071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O3 limb profile</a:t>
            </a:r>
            <a:br>
              <a:rPr lang="en-GB" dirty="0" smtClean="0"/>
            </a:br>
            <a:r>
              <a:rPr lang="en-GB" sz="2400" dirty="0" smtClean="0"/>
              <a:t>drift</a:t>
            </a:r>
            <a:endParaRPr lang="en-GB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941" y="1485644"/>
            <a:ext cx="2936460" cy="5023155"/>
          </a:xfrm>
        </p:spPr>
        <p:txBody>
          <a:bodyPr anchor="ctr"/>
          <a:lstStyle/>
          <a:p>
            <a:pPr marL="0" indent="0">
              <a:buNone/>
            </a:pPr>
            <a:r>
              <a:rPr lang="en-GB" dirty="0" smtClean="0"/>
              <a:t>Changes in long-term behaviour, mainly improvements</a:t>
            </a:r>
          </a:p>
          <a:p>
            <a:pPr marL="163513" indent="-163513"/>
            <a:r>
              <a:rPr lang="en-GB" b="1" dirty="0" smtClean="0"/>
              <a:t>&lt;20 km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V6 drift worse than V5</a:t>
            </a:r>
          </a:p>
          <a:p>
            <a:pPr marL="163513" indent="-163513"/>
            <a:r>
              <a:rPr lang="en-GB" b="1" dirty="0" smtClean="0"/>
              <a:t>20-30 km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V6 drift not significant, of similar magnitude as V5, </a:t>
            </a:r>
            <a:br>
              <a:rPr lang="en-GB" dirty="0" smtClean="0"/>
            </a:br>
            <a:r>
              <a:rPr lang="en-GB" dirty="0" smtClean="0"/>
              <a:t>but opposite sign</a:t>
            </a:r>
            <a:endParaRPr lang="en-GB" dirty="0"/>
          </a:p>
          <a:p>
            <a:pPr marL="163513" indent="-163513"/>
            <a:r>
              <a:rPr lang="en-GB" b="1" dirty="0" smtClean="0"/>
              <a:t>30-45 km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negative drift around 35km significant for V6, </a:t>
            </a:r>
            <a:br>
              <a:rPr lang="en-GB" dirty="0" smtClean="0"/>
            </a:br>
            <a:r>
              <a:rPr lang="en-GB" dirty="0" smtClean="0"/>
              <a:t>but clearly smaller than V5</a:t>
            </a:r>
            <a:br>
              <a:rPr lang="en-GB" dirty="0" smtClean="0"/>
            </a:br>
            <a:r>
              <a:rPr lang="en-GB" dirty="0" smtClean="0"/>
              <a:t>(3-4% per decade)</a:t>
            </a:r>
          </a:p>
          <a:p>
            <a:pPr marL="163513" indent="-163513"/>
            <a:endParaRPr lang="en-GB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282495" y="1485645"/>
            <a:ext cx="5655129" cy="5315858"/>
            <a:chOff x="-6119586" y="1041400"/>
            <a:chExt cx="5655129" cy="5315858"/>
          </a:xfrm>
        </p:grpSpPr>
        <p:pic>
          <p:nvPicPr>
            <p:cNvPr id="1026" name="Picture 2" descr="X:\work\projects\QWG\scia\201609__V6_full\o3\O3_multisat__O3_mwr_O3_lidar_O3_sonde-ndacc_woudc-nom__GRalt-1km_VCnom_VSMnom_UNnom_FMLin_BT0_TAday_P365_SCoff_ST2sigma.sat_overplot_drif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9" t="26515" r="80304" b="24350"/>
            <a:stretch/>
          </p:blipFill>
          <p:spPr bwMode="auto">
            <a:xfrm>
              <a:off x="-2984500" y="1041400"/>
              <a:ext cx="2520043" cy="5315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X:\work\projects\QWG\scia\201609__V6_full\o3\O3_multisat__O3_mwr_O3_lidar_O3_sonde-ndacc_woudc-nom__GRalt-1km_VCnom_VSMnom_UNnom_FMLin_BT0_TAday_P365_SCoff_STdrift.sat_overplot_drif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" t="26515" r="80304" b="24349"/>
            <a:stretch/>
          </p:blipFill>
          <p:spPr bwMode="auto">
            <a:xfrm>
              <a:off x="-6119586" y="1041400"/>
              <a:ext cx="3135086" cy="5315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7365809" y="747285"/>
            <a:ext cx="1964275" cy="577236"/>
            <a:chOff x="7214609" y="1028085"/>
            <a:chExt cx="1964275" cy="577236"/>
          </a:xfrm>
        </p:grpSpPr>
        <p:pic>
          <p:nvPicPr>
            <p:cNvPr id="8" name="Picture 5" descr="X:\work\projects\QWG\scia\201609__V6_full\o3\O3_SCIA_301__SCIA_502__SCIA_600_DDS__SCIA_601__O3_sonde-ndacc-nom__GRnom_VCalt_VSMtriangle_UNndens_SUBall_PRclosest_STmedian_Drel.sat_overplot_bias_spread_xvar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74" t="4666" r="5164" b="83554"/>
            <a:stretch/>
          </p:blipFill>
          <p:spPr bwMode="auto">
            <a:xfrm>
              <a:off x="7214609" y="1028085"/>
              <a:ext cx="1964275" cy="400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X:\work\projects\QWG\scia\201609__V6_full\o3\O3_SCIA_301__SCIA_502__SCIA_600_DDS__SCIA_601__O3_sonde-ndacc-nom__GRnom_VCalt_VSMtriangle_UNndens_SUBall_PRclosest_STmedian_Drel.sat_overplot_bias_spread_xvar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74" t="21798" r="5164" b="72849"/>
            <a:stretch/>
          </p:blipFill>
          <p:spPr bwMode="auto">
            <a:xfrm>
              <a:off x="7214609" y="1423569"/>
              <a:ext cx="1964275" cy="18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601930" y="1270201"/>
            <a:ext cx="115966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0" rIns="18000" bIns="0" rtlCol="0">
            <a:spAutoFit/>
          </a:bodyPr>
          <a:lstStyle/>
          <a:p>
            <a:pPr algn="ctr"/>
            <a:r>
              <a:rPr lang="en-GB" sz="1400" b="1" dirty="0" smtClean="0">
                <a:latin typeface="Calibri "/>
              </a:rPr>
              <a:t>90N-90S</a:t>
            </a:r>
            <a:endParaRPr lang="en-GB" sz="1400" b="1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392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0"/>
            <a:ext cx="6130291" cy="773112"/>
          </a:xfrm>
        </p:spPr>
        <p:txBody>
          <a:bodyPr/>
          <a:lstStyle/>
          <a:p>
            <a:r>
              <a:rPr lang="en-GB" dirty="0" smtClean="0"/>
              <a:t>Executive summary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6456971"/>
              </p:ext>
            </p:extLst>
          </p:nvPr>
        </p:nvGraphicFramePr>
        <p:xfrm>
          <a:off x="64800" y="930113"/>
          <a:ext cx="9020944" cy="5657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1101583"/>
                <a:gridCol w="1101583"/>
                <a:gridCol w="1101583"/>
                <a:gridCol w="1101583"/>
                <a:gridCol w="1101583"/>
                <a:gridCol w="1101583"/>
                <a:gridCol w="1101583"/>
                <a:gridCol w="1101583"/>
              </a:tblGrid>
              <a:tr h="3717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O3</a:t>
                      </a:r>
                      <a:r>
                        <a:rPr lang="en-GB" sz="1600" baseline="0" dirty="0" smtClean="0"/>
                        <a:t> column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NO2 column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BrO</a:t>
                      </a:r>
                      <a:r>
                        <a:rPr lang="en-GB" sz="1600" dirty="0" smtClean="0"/>
                        <a:t> column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CO column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CH4</a:t>
                      </a:r>
                      <a:r>
                        <a:rPr lang="en-GB" sz="1600" baseline="0" dirty="0" smtClean="0"/>
                        <a:t> column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H2O </a:t>
                      </a:r>
                    </a:p>
                    <a:p>
                      <a:pPr algn="ctr"/>
                      <a:r>
                        <a:rPr lang="en-GB" sz="1600" dirty="0" smtClean="0"/>
                        <a:t>column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O3 profile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BrO profile</a:t>
                      </a:r>
                      <a:endParaRPr lang="en-GB" sz="1600" dirty="0"/>
                    </a:p>
                  </a:txBody>
                  <a:tcPr/>
                </a:tc>
              </a:tr>
              <a:tr h="178967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Change V6 vs V5</a:t>
                      </a:r>
                      <a:endParaRPr lang="en-GB" sz="16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106363" indent="-106363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Reduced positive bias </a:t>
                      </a:r>
                    </a:p>
                    <a:p>
                      <a:pPr marL="106363" indent="-106363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Spread is similar</a:t>
                      </a:r>
                    </a:p>
                    <a:p>
                      <a:pPr marL="106363" indent="-106363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Negative drift of ~1 %/</a:t>
                      </a:r>
                      <a:r>
                        <a:rPr lang="en-US" sz="1200" b="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dec.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at NH mid-latitudes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Differences between the two SGP data versions are hardly noticeable and below the detection limit of the ground-based measurements</a:t>
                      </a:r>
                      <a:endParaRPr lang="en-GB" sz="1200" dirty="0" smtClean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Perhaps slightly better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negative bias reduced by 0.5%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possibly less outliers.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Bias clearly reduced during 2006-2010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Spread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is similar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Major issues not solved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Promising first results,</a:t>
                      </a: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 y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et strong seasonal cycle and trend and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fr-BE" sz="1200" dirty="0" err="1" smtClean="0">
                          <a:latin typeface="Calibri Light" panose="020F0302020204030204" pitchFamily="34" charset="0"/>
                        </a:rPr>
                        <a:t>bias</a:t>
                      </a:r>
                      <a:r>
                        <a:rPr lang="fr-BE" sz="1200" dirty="0" smtClean="0">
                          <a:latin typeface="Calibri Light" panose="020F0302020204030204" pitchFamily="34" charset="0"/>
                        </a:rPr>
                        <a:t> in </a:t>
                      </a:r>
                      <a:r>
                        <a:rPr lang="fr-BE" sz="1200" dirty="0" err="1" smtClean="0">
                          <a:latin typeface="Calibri Light" panose="020F0302020204030204" pitchFamily="34" charset="0"/>
                        </a:rPr>
                        <a:t>Tropics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V6 is </a:t>
                      </a:r>
                      <a:r>
                        <a:rPr lang="nl-BE" sz="120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very</a:t>
                      </a:r>
                      <a:r>
                        <a:rPr lang="nl-BE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20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similar</a:t>
                      </a:r>
                      <a:r>
                        <a:rPr lang="nl-BE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20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nl-BE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V5,</a:t>
                      </a:r>
                      <a:r>
                        <a:rPr lang="nl-BE" sz="1200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200" kern="1200" baseline="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despite</a:t>
                      </a:r>
                      <a:r>
                        <a:rPr lang="nl-BE" sz="1200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strong </a:t>
                      </a:r>
                      <a:r>
                        <a:rPr lang="nl-BE" sz="1200" kern="1200" baseline="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influence</a:t>
                      </a:r>
                      <a:r>
                        <a:rPr lang="nl-BE" sz="1200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of </a:t>
                      </a:r>
                      <a:r>
                        <a:rPr lang="nl-BE" sz="1200" kern="1200" baseline="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cloud</a:t>
                      </a:r>
                      <a:r>
                        <a:rPr lang="nl-BE" sz="1200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200" kern="1200" baseline="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algorithm</a:t>
                      </a:r>
                      <a:r>
                        <a:rPr lang="nl-BE" sz="1200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nl-BE" sz="12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V6 is very similar to V5. It has slightly improved bias, drift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(US), 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short-term variability,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random uncertainty in some parts of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atmosphere.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Very similar: 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conc. increase by 0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-3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%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spread unchanged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no annual cycle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Q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below that of 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scientific product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87186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Maturity</a:t>
                      </a:r>
                      <a:endParaRPr lang="en-GB" sz="16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Representative</a:t>
                      </a: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 global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Representative</a:t>
                      </a: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 global, </a:t>
                      </a:r>
                      <a:br>
                        <a:rPr lang="en-GB" sz="1200" baseline="0" dirty="0" smtClean="0">
                          <a:latin typeface="Calibri Light" panose="020F0302020204030204" pitchFamily="34" charset="0"/>
                        </a:rPr>
                      </a:b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except in Tropics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1 Arctic</a:t>
                      </a: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 station only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Possible sampling issues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Possible sampling issues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20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Representative</a:t>
                      </a:r>
                      <a:r>
                        <a:rPr lang="nl-BE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20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global</a:t>
                      </a:r>
                      <a:endParaRPr lang="nl-BE" sz="12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Representative</a:t>
                      </a: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 global, </a:t>
                      </a:r>
                      <a:br>
                        <a:rPr lang="en-GB" sz="1200" baseline="0" dirty="0" smtClean="0">
                          <a:latin typeface="Calibri Light" panose="020F0302020204030204" pitchFamily="34" charset="0"/>
                        </a:rPr>
                      </a:b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except in mesosphere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1 Arctic</a:t>
                      </a: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 station only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171454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Recommendation </a:t>
                      </a:r>
                      <a:endParaRPr lang="en-GB" sz="16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Reprocess, if appearance of ~1 %/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dec.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negative drift is acceptable.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Clear disclaimer of this in README file.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Reprocess, since no observable degradation relative to V5.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Reprocess, since no observable degradation relative to V5.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Reprocess, since signs of improved product.</a:t>
                      </a:r>
                    </a:p>
                    <a:p>
                      <a:endParaRPr kumimoji="0" lang="en-US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endParaRPr kumimoji="0" lang="en-US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Clear disclaimer of major issues in README file.</a:t>
                      </a:r>
                      <a:endParaRPr kumimoji="0" lang="en-GB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Process and include, since acceptable first results.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Disclaimer of major issues in README file.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Reprocess, since no observable degradation relative to V5.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Reprocess, since at least no observable degradation relative to V5. </a:t>
                      </a:r>
                    </a:p>
                    <a:p>
                      <a:endParaRPr kumimoji="0" lang="en-US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Clear disclaimer of many major issues in README file.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Reprocess, since no observable degradation relative to V5.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Clear disclaimer of issues in README file. 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6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O3 nadir column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16001" y="1146810"/>
            <a:ext cx="3319200" cy="5513070"/>
          </a:xfrm>
        </p:spPr>
        <p:txBody>
          <a:bodyPr/>
          <a:lstStyle/>
          <a:p>
            <a:r>
              <a:rPr lang="en-US" dirty="0" smtClean="0"/>
              <a:t>Relative to V5, O3 column reduced on average by </a:t>
            </a:r>
            <a:br>
              <a:rPr lang="en-US" dirty="0" smtClean="0"/>
            </a:br>
            <a:r>
              <a:rPr lang="en-US" dirty="0" smtClean="0"/>
              <a:t>0.2-0.6% at </a:t>
            </a:r>
            <a:r>
              <a:rPr lang="en-US" dirty="0"/>
              <a:t>most </a:t>
            </a:r>
            <a:r>
              <a:rPr lang="en-US" dirty="0" smtClean="0"/>
              <a:t>stations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Bias is hereby reduced, now at most +(1-1.5)%</a:t>
            </a:r>
            <a:r>
              <a:rPr lang="en-US" dirty="0" smtClean="0"/>
              <a:t>  (close to GND measurement uncertainties)</a:t>
            </a:r>
          </a:p>
          <a:p>
            <a:r>
              <a:rPr lang="en-US" dirty="0" smtClean="0"/>
              <a:t>No changes in SZA or cloud-dependence of bias</a:t>
            </a:r>
          </a:p>
          <a:p>
            <a:endParaRPr lang="en-US" dirty="0" smtClean="0"/>
          </a:p>
          <a:p>
            <a:r>
              <a:rPr lang="en-US" dirty="0" smtClean="0"/>
              <a:t>No clear changes in spread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1" y="861695"/>
            <a:ext cx="4859686" cy="55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O3 nadir column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37601" y="1146810"/>
            <a:ext cx="2457826" cy="551307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However V6 columns exhibit </a:t>
            </a:r>
            <a:r>
              <a:rPr lang="en-GB" b="1" dirty="0">
                <a:solidFill>
                  <a:srgbClr val="FF0000"/>
                </a:solidFill>
              </a:rPr>
              <a:t>(</a:t>
            </a:r>
            <a:r>
              <a:rPr lang="en-GB" b="1" dirty="0" err="1">
                <a:solidFill>
                  <a:srgbClr val="FF0000"/>
                </a:solidFill>
              </a:rPr>
              <a:t>insign</a:t>
            </a:r>
            <a:r>
              <a:rPr lang="en-GB" b="1" dirty="0">
                <a:solidFill>
                  <a:srgbClr val="FF0000"/>
                </a:solidFill>
              </a:rPr>
              <a:t>.) </a:t>
            </a:r>
            <a:r>
              <a:rPr lang="en-GB" b="1" dirty="0" smtClean="0">
                <a:solidFill>
                  <a:srgbClr val="FF0000"/>
                </a:solidFill>
              </a:rPr>
              <a:t>long-term drift in NH</a:t>
            </a:r>
          </a:p>
          <a:p>
            <a:r>
              <a:rPr lang="en-GB" dirty="0" smtClean="0"/>
              <a:t>It is negative and about 1 % over mission lifetime</a:t>
            </a:r>
          </a:p>
          <a:p>
            <a:r>
              <a:rPr lang="en-GB" dirty="0" smtClean="0"/>
              <a:t>Consistent results for Dobson &amp; Brewer</a:t>
            </a:r>
          </a:p>
          <a:p>
            <a:r>
              <a:rPr lang="en-GB" dirty="0" smtClean="0"/>
              <a:t>Not seen for V5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/>
          <a:stretch/>
        </p:blipFill>
        <p:spPr>
          <a:xfrm>
            <a:off x="76199" y="1808230"/>
            <a:ext cx="6461401" cy="419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NO2 nadir column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6249" y="4229632"/>
            <a:ext cx="8372475" cy="2430248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Differences between </a:t>
            </a:r>
            <a:r>
              <a:rPr lang="en-US" b="1" dirty="0" smtClean="0">
                <a:solidFill>
                  <a:srgbClr val="FF0000"/>
                </a:solidFill>
              </a:rPr>
              <a:t>SGP V6 and V5 are </a:t>
            </a:r>
            <a:r>
              <a:rPr lang="en-US" b="1" dirty="0">
                <a:solidFill>
                  <a:srgbClr val="FF0000"/>
                </a:solidFill>
              </a:rPr>
              <a:t>hardly noticeable and well below the detection limit of the ground-based measurements.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Median </a:t>
            </a:r>
            <a:r>
              <a:rPr lang="en-US" dirty="0"/>
              <a:t>bias is less than ±4x10</a:t>
            </a:r>
            <a:r>
              <a:rPr lang="en-US" baseline="30000" dirty="0"/>
              <a:t>14</a:t>
            </a:r>
            <a:r>
              <a:rPr lang="en-US" dirty="0"/>
              <a:t> </a:t>
            </a:r>
            <a:r>
              <a:rPr lang="en-US" dirty="0" err="1"/>
              <a:t>molec</a:t>
            </a:r>
            <a:r>
              <a:rPr lang="en-US" dirty="0"/>
              <a:t>. cm</a:t>
            </a:r>
            <a:r>
              <a:rPr lang="en-US" baseline="30000" dirty="0"/>
              <a:t>-2</a:t>
            </a:r>
            <a:r>
              <a:rPr lang="en-US" dirty="0"/>
              <a:t> (~10-15</a:t>
            </a:r>
            <a:r>
              <a:rPr lang="en-US" dirty="0" smtClean="0"/>
              <a:t>%) at </a:t>
            </a:r>
            <a:r>
              <a:rPr lang="en-US" dirty="0"/>
              <a:t>stations </a:t>
            </a:r>
            <a:r>
              <a:rPr lang="en-US" dirty="0" smtClean="0"/>
              <a:t>without tropospheric </a:t>
            </a:r>
            <a:r>
              <a:rPr lang="en-US" dirty="0"/>
              <a:t>pollution and where the diurnal cycle can be accounted for </a:t>
            </a:r>
            <a:r>
              <a:rPr lang="en-US" dirty="0" smtClean="0"/>
              <a:t>accurately.</a:t>
            </a:r>
          </a:p>
          <a:p>
            <a:r>
              <a:rPr lang="en-US" dirty="0" smtClean="0"/>
              <a:t>Difference between mid N and mid S bias (~7x10</a:t>
            </a:r>
            <a:r>
              <a:rPr lang="en-US" baseline="30000" dirty="0" smtClean="0"/>
              <a:t>14</a:t>
            </a:r>
            <a:r>
              <a:rPr lang="en-US" dirty="0" smtClean="0"/>
              <a:t> </a:t>
            </a:r>
            <a:r>
              <a:rPr lang="en-US" dirty="0" err="1" smtClean="0"/>
              <a:t>molec</a:t>
            </a:r>
            <a:r>
              <a:rPr lang="en-US" dirty="0" smtClean="0"/>
              <a:t>. cm</a:t>
            </a:r>
            <a:r>
              <a:rPr lang="en-US" baseline="30000" dirty="0" smtClean="0"/>
              <a:t>-2</a:t>
            </a:r>
            <a:r>
              <a:rPr lang="en-US" dirty="0" smtClean="0"/>
              <a:t>) possibly due to tropospheric pollution and residual diurnal cycle effects.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487"/>
            <a:ext cx="9144000" cy="3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 nadir column</a:t>
            </a:r>
            <a:br>
              <a:rPr lang="en-GB" dirty="0" smtClean="0"/>
            </a:br>
            <a:r>
              <a:rPr lang="en-GB" sz="2400" dirty="0"/>
              <a:t>at Harestua (60°N)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4308" y="1805938"/>
            <a:ext cx="2330631" cy="4091941"/>
          </a:xfrm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SGP V5/6 show very similar data quality</a:t>
            </a:r>
          </a:p>
          <a:p>
            <a:pPr marL="160338" indent="-160338"/>
            <a:r>
              <a:rPr lang="en-GB" dirty="0" smtClean="0"/>
              <a:t>Annual </a:t>
            </a:r>
            <a:r>
              <a:rPr lang="en-GB" dirty="0"/>
              <a:t>cycle well reproduced</a:t>
            </a:r>
          </a:p>
          <a:p>
            <a:pPr marL="160338" indent="-160338"/>
            <a:r>
              <a:rPr lang="en-GB" dirty="0" smtClean="0"/>
              <a:t>Similar negative bias</a:t>
            </a:r>
          </a:p>
          <a:p>
            <a:pPr marL="160338" indent="-160338"/>
            <a:r>
              <a:rPr lang="en-GB" dirty="0" smtClean="0"/>
              <a:t>More outliers in V5 data (2003, 2004, 2007) (?)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525619"/>
            <a:ext cx="6647444" cy="4824687"/>
            <a:chOff x="0" y="1368865"/>
            <a:chExt cx="6647444" cy="48246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3" t="6095" r="8090" b="8318"/>
            <a:stretch/>
          </p:blipFill>
          <p:spPr>
            <a:xfrm>
              <a:off x="0" y="1375957"/>
              <a:ext cx="3316594" cy="48175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4" t="5969" r="8274" b="8318"/>
            <a:stretch/>
          </p:blipFill>
          <p:spPr>
            <a:xfrm>
              <a:off x="3316594" y="1368865"/>
              <a:ext cx="3330850" cy="4824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75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1800" dirty="0" smtClean="0">
                <a:latin typeface="Calibri Light" panose="020F0302020204030204" pitchFamily="34" charset="0"/>
              </a:rPr>
              <a:t>SGP V5.02 and V6.01 delta-validation analysis on the relative difference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Calibri Light" panose="020F0302020204030204" pitchFamily="34" charset="0"/>
              </a:rPr>
              <a:t>o</a:t>
            </a:r>
            <a:r>
              <a:rPr lang="en-US" sz="1800" dirty="0" smtClean="0">
                <a:latin typeface="Calibri Light" panose="020F0302020204030204" pitchFamily="34" charset="0"/>
              </a:rPr>
              <a:t>f </a:t>
            </a:r>
            <a:r>
              <a:rPr lang="en-US" sz="1800" u="sng" dirty="0" smtClean="0">
                <a:latin typeface="Calibri Light" panose="020F0302020204030204" pitchFamily="34" charset="0"/>
              </a:rPr>
              <a:t>monthly means</a:t>
            </a:r>
            <a:r>
              <a:rPr lang="en-US" sz="1800" dirty="0" smtClean="0">
                <a:latin typeface="Calibri Light" panose="020F0302020204030204" pitchFamily="34" charset="0"/>
              </a:rPr>
              <a:t> (neg. MM are omitted)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 Light" panose="020F0302020204030204" pitchFamily="34" charset="0"/>
              </a:rPr>
              <a:t>of co-location pairs within </a:t>
            </a:r>
            <a:r>
              <a:rPr lang="en-US" sz="1800" u="sng" dirty="0" smtClean="0">
                <a:latin typeface="Calibri Light" panose="020F0302020204030204" pitchFamily="34" charset="0"/>
              </a:rPr>
              <a:t>300 km </a:t>
            </a:r>
            <a:r>
              <a:rPr lang="en-US" sz="1800" i="1" u="sng" dirty="0" smtClean="0">
                <a:latin typeface="Calibri Light" panose="020F0302020204030204" pitchFamily="34" charset="0"/>
              </a:rPr>
              <a:t>and</a:t>
            </a:r>
            <a:r>
              <a:rPr lang="en-US" sz="1800" u="sng" dirty="0" smtClean="0">
                <a:latin typeface="Calibri Light" panose="020F0302020204030204" pitchFamily="34" charset="0"/>
              </a:rPr>
              <a:t> within ±3 h</a:t>
            </a:r>
            <a:r>
              <a:rPr lang="en-US" sz="1800" dirty="0" smtClean="0">
                <a:latin typeface="Calibri Light" panose="020F0302020204030204" pitchFamily="34" charset="0"/>
              </a:rPr>
              <a:t> at 15 FTIR stations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BE" sz="1800" dirty="0" err="1" smtClean="0">
                <a:latin typeface="Calibri Light" panose="020F0302020204030204" pitchFamily="34" charset="0"/>
              </a:rPr>
              <a:t>limited</a:t>
            </a:r>
            <a:r>
              <a:rPr lang="fr-BE" sz="1800" dirty="0" smtClean="0">
                <a:latin typeface="Calibri Light" panose="020F0302020204030204" pitchFamily="34" charset="0"/>
              </a:rPr>
              <a:t> to </a:t>
            </a:r>
            <a:r>
              <a:rPr lang="fr-BE" sz="1800" u="sng" dirty="0" err="1" smtClean="0">
                <a:latin typeface="Calibri Light" panose="020F0302020204030204" pitchFamily="34" charset="0"/>
              </a:rPr>
              <a:t>identical</a:t>
            </a:r>
            <a:r>
              <a:rPr lang="fr-BE" sz="1800" u="sng" dirty="0" smtClean="0">
                <a:latin typeface="Calibri Light" panose="020F0302020204030204" pitchFamily="34" charset="0"/>
              </a:rPr>
              <a:t> </a:t>
            </a:r>
            <a:r>
              <a:rPr lang="fr-BE" sz="1800" u="sng" dirty="0" err="1" smtClean="0">
                <a:latin typeface="Calibri Light" panose="020F0302020204030204" pitchFamily="34" charset="0"/>
              </a:rPr>
              <a:t>subsets</a:t>
            </a:r>
            <a:r>
              <a:rPr lang="fr-BE" sz="1800" dirty="0" smtClean="0">
                <a:latin typeface="Calibri Light" panose="020F0302020204030204" pitchFamily="34" charset="0"/>
              </a:rPr>
              <a:t> of the satellite data</a:t>
            </a:r>
            <a:r>
              <a:rPr lang="en-US" sz="1800" dirty="0">
                <a:latin typeface="Calibri Light" panose="020F0302020204030204" pitchFamily="34" charset="0"/>
              </a:rPr>
              <a:t> </a:t>
            </a:r>
            <a:r>
              <a:rPr lang="en-US" sz="1800" dirty="0" smtClean="0">
                <a:latin typeface="Calibri Light" panose="020F0302020204030204" pitchFamily="34" charset="0"/>
              </a:rPr>
              <a:t>processor versions (for delta)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76249" y="211773"/>
            <a:ext cx="6130291" cy="773112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CO &amp; CH4 nadir </a:t>
            </a:r>
            <a:r>
              <a:rPr lang="en-GB" b="1" dirty="0">
                <a:solidFill>
                  <a:srgbClr val="0070C0"/>
                </a:solidFill>
                <a:latin typeface="Calibri Light" panose="020F0302020204030204" pitchFamily="34" charset="0"/>
              </a:rPr>
              <a:t>column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604" y="2807213"/>
            <a:ext cx="7205487" cy="361188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404874"/>
              </p:ext>
            </p:extLst>
          </p:nvPr>
        </p:nvGraphicFramePr>
        <p:xfrm>
          <a:off x="5858600" y="2624323"/>
          <a:ext cx="3226880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131697"/>
                <a:gridCol w="564515"/>
                <a:gridCol w="653415"/>
                <a:gridCol w="877253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FTIR station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Lat.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Lon.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Period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Eureka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79.99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-85.93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2006-2012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Ny-Ålesund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78.93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11.93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2002-2012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Thule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76.53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-68.74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2002-2011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Kiruna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67.84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20.41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2002-2012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Harestua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60.20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10.80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2002-2012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Bremen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53.10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8.80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2002-2012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Zugspitze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47.42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10.98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2002-2011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Jungfraujoch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46.55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7.98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2002-2012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Toronto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43.78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-79.47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strike="sngStrike" dirty="0">
                          <a:solidFill>
                            <a:srgbClr val="FF0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Mt. </a:t>
                      </a:r>
                      <a:r>
                        <a:rPr lang="en-GB" sz="1400" b="1" strike="sngStrike" dirty="0" err="1">
                          <a:solidFill>
                            <a:srgbClr val="FF0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Barcroft</a:t>
                      </a:r>
                      <a:endParaRPr lang="en-US" sz="1400" b="1" strike="sng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strike="sngStrike" dirty="0">
                          <a:solidFill>
                            <a:srgbClr val="FF0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37.58</a:t>
                      </a:r>
                      <a:endParaRPr lang="en-US" sz="1400" b="1" strike="sng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strike="sngStrike" dirty="0">
                          <a:solidFill>
                            <a:srgbClr val="FF0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-118.24</a:t>
                      </a:r>
                      <a:endParaRPr lang="en-US" sz="1400" b="1" strike="sng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strike="sngStrike">
                          <a:solidFill>
                            <a:srgbClr val="FF0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2002</a:t>
                      </a:r>
                      <a:endParaRPr lang="en-US" sz="1400" b="1" strike="sng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strike="sngStrike">
                          <a:solidFill>
                            <a:srgbClr val="FF0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Kitt Peak</a:t>
                      </a:r>
                      <a:endParaRPr lang="en-US" sz="1400" b="1" strike="sng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strike="sngStrike">
                          <a:solidFill>
                            <a:srgbClr val="FF0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31.90</a:t>
                      </a:r>
                      <a:endParaRPr lang="en-US" sz="1400" b="1" strike="sngStrik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strike="sngStrike" dirty="0">
                          <a:solidFill>
                            <a:srgbClr val="FF0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-111.60</a:t>
                      </a:r>
                      <a:endParaRPr lang="en-US" sz="1400" b="1" strike="sng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strike="sngStrike" dirty="0">
                          <a:solidFill>
                            <a:srgbClr val="FF0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2002-2005</a:t>
                      </a:r>
                      <a:endParaRPr lang="en-US" sz="1400" b="1" strike="sng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Izaña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28.30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-16.50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2002-2012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Mauna Loa</a:t>
                      </a:r>
                      <a:endParaRPr lang="en-US" sz="14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19.53</a:t>
                      </a:r>
                      <a:endParaRPr lang="en-US" sz="14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-155.58</a:t>
                      </a:r>
                      <a:endParaRPr lang="en-US" sz="14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2003-2010</a:t>
                      </a:r>
                      <a:endParaRPr lang="en-US" sz="14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C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St. Denis</a:t>
                      </a:r>
                      <a:endParaRPr lang="en-US" sz="1400" b="1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-20.90</a:t>
                      </a:r>
                      <a:endParaRPr lang="en-US" sz="14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55.50</a:t>
                      </a:r>
                      <a:endParaRPr lang="en-US" sz="14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C000"/>
                          </a:solidFill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2004-2011</a:t>
                      </a:r>
                      <a:endParaRPr lang="en-US" sz="14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Wollongong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-34.41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150.88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2002-2008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Lauder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-45.04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169.68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2002-2012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Arrival Heights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-77.83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166.67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 Light"/>
                          <a:ea typeface="Times New Roman"/>
                          <a:cs typeface="Times New Roman"/>
                        </a:rPr>
                        <a:t>2002-2012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1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479763"/>
            <a:ext cx="3108960" cy="1664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89"/>
            <a:ext cx="3108960" cy="4992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73" y="932889"/>
            <a:ext cx="3108960" cy="4992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70C0"/>
                </a:solidFill>
                <a:latin typeface="Calibri Light" panose="020F0302020204030204" pitchFamily="34" charset="0"/>
              </a:rPr>
              <a:t>Data and </a:t>
            </a:r>
            <a:r>
              <a:rPr lang="fr-BE" b="1" dirty="0" err="1">
                <a:solidFill>
                  <a:srgbClr val="0070C0"/>
                </a:solidFill>
                <a:latin typeface="Calibri Light" panose="020F0302020204030204" pitchFamily="34" charset="0"/>
              </a:rPr>
              <a:t>plotting</a:t>
            </a:r>
            <a:r>
              <a:rPr lang="fr-BE" b="1" dirty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fr-BE" b="1" dirty="0" err="1">
                <a:solidFill>
                  <a:srgbClr val="0070C0"/>
                </a:solidFill>
                <a:latin typeface="Calibri Light" panose="020F0302020204030204" pitchFamily="34" charset="0"/>
              </a:rPr>
              <a:t>approach</a:t>
            </a:r>
            <a:endParaRPr lang="en-US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95" y="4261037"/>
            <a:ext cx="4937760" cy="155448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 flipV="1">
            <a:off x="5002055" y="2428840"/>
            <a:ext cx="1032985" cy="260943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3"/>
          </p:cNvCxnSpPr>
          <p:nvPr/>
        </p:nvCxnSpPr>
        <p:spPr>
          <a:xfrm>
            <a:off x="5002055" y="5038277"/>
            <a:ext cx="1032985" cy="96875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3"/>
          </p:cNvCxnSpPr>
          <p:nvPr/>
        </p:nvCxnSpPr>
        <p:spPr>
          <a:xfrm flipV="1">
            <a:off x="5002055" y="4092914"/>
            <a:ext cx="1032985" cy="94536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7486480">
            <a:off x="4722019" y="3389469"/>
            <a:ext cx="1421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>
                <a:solidFill>
                  <a:srgbClr val="00B0F0"/>
                </a:solidFill>
              </a:rPr>
              <a:t>yearly</a:t>
            </a:r>
            <a:r>
              <a:rPr lang="fr-BE" sz="1600" dirty="0" smtClean="0">
                <a:solidFill>
                  <a:srgbClr val="00B0F0"/>
                </a:solidFill>
              </a:rPr>
              <a:t> </a:t>
            </a:r>
            <a:r>
              <a:rPr lang="fr-BE" sz="1600" dirty="0" err="1" smtClean="0">
                <a:solidFill>
                  <a:srgbClr val="00B0F0"/>
                </a:solidFill>
              </a:rPr>
              <a:t>bias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9081338">
            <a:off x="4846690" y="4510964"/>
            <a:ext cx="1421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>
                <a:solidFill>
                  <a:srgbClr val="00B0F0"/>
                </a:solidFill>
              </a:rPr>
              <a:t>yearly</a:t>
            </a:r>
            <a:r>
              <a:rPr lang="fr-BE" sz="1600" dirty="0" smtClean="0">
                <a:solidFill>
                  <a:srgbClr val="00B0F0"/>
                </a:solidFill>
              </a:rPr>
              <a:t> spread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611742">
            <a:off x="4899419" y="5277385"/>
            <a:ext cx="1421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solidFill>
                  <a:srgbClr val="00B0F0"/>
                </a:solidFill>
              </a:rPr>
              <a:t>full hist.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5289" y="1712119"/>
            <a:ext cx="173736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26569" y="1714495"/>
            <a:ext cx="173736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5091516"/>
            <a:ext cx="3108960" cy="1664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293738"/>
            <a:ext cx="3108960" cy="166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4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/>
      <p:bldP spid="40" grpId="0"/>
      <p:bldP spid="41" grpId="0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 nadir col.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14" y="380380"/>
            <a:ext cx="3108960" cy="16640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14" y="1958132"/>
            <a:ext cx="3108960" cy="16640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14" y="3544766"/>
            <a:ext cx="3108960" cy="16640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14" y="5137898"/>
            <a:ext cx="3108960" cy="16640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11" y="380380"/>
            <a:ext cx="3108960" cy="16640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11" y="1958132"/>
            <a:ext cx="3108960" cy="16640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11" y="3544766"/>
            <a:ext cx="3108960" cy="16640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11" y="5137898"/>
            <a:ext cx="3108960" cy="1664074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278455" y="641690"/>
            <a:ext cx="914400" cy="7315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77240" y="2227830"/>
            <a:ext cx="914400" cy="7315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77240" y="5402540"/>
            <a:ext cx="914400" cy="7315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Emp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13092</TotalTime>
  <Words>1579</Words>
  <Application>Microsoft Office PowerPoint</Application>
  <PresentationFormat>On-screen Show (4:3)</PresentationFormat>
  <Paragraphs>396</Paragraphs>
  <Slides>26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Empty</vt:lpstr>
      <vt:lpstr>PowerPoint Presentation</vt:lpstr>
      <vt:lpstr>Data sets</vt:lpstr>
      <vt:lpstr>O3 nadir column</vt:lpstr>
      <vt:lpstr>O3 nadir column</vt:lpstr>
      <vt:lpstr>NO2 nadir column</vt:lpstr>
      <vt:lpstr>BrO nadir column at Harestua (60°N)</vt:lpstr>
      <vt:lpstr>CO &amp; CH4 nadir column</vt:lpstr>
      <vt:lpstr>Data and plotting approach</vt:lpstr>
      <vt:lpstr>CO nadir col.</vt:lpstr>
      <vt:lpstr>CO nadir column</vt:lpstr>
      <vt:lpstr>CH4 nadir column</vt:lpstr>
      <vt:lpstr>CH4 nadir column</vt:lpstr>
      <vt:lpstr>H2O nadir column Methodology</vt:lpstr>
      <vt:lpstr>H2O nadir column Results</vt:lpstr>
      <vt:lpstr>H2O nadir column AMF correction factor</vt:lpstr>
      <vt:lpstr>H2O nadir column Days since local winter</vt:lpstr>
      <vt:lpstr>H2O nadir column Cloud fraction</vt:lpstr>
      <vt:lpstr>BrO limb profile at Harestua (60°N)</vt:lpstr>
      <vt:lpstr>BrO limb profile at Harestua (60°N)</vt:lpstr>
      <vt:lpstr>O3 limb profile bias</vt:lpstr>
      <vt:lpstr>O3 limb profile comparison spread</vt:lpstr>
      <vt:lpstr>O3 limb profile seasonal cycle (sonde)</vt:lpstr>
      <vt:lpstr>O3 limb profile seasonal cycle (lidar)</vt:lpstr>
      <vt:lpstr>O3 limb profile time series (30N-60N)</vt:lpstr>
      <vt:lpstr>O3 limb profile drift</vt:lpstr>
      <vt:lpstr>Executive summary</vt:lpstr>
    </vt:vector>
  </TitlesOfParts>
  <Company>IASB-BIRA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Upgrade from SGP V5 to V6 : Conclusions from delta-validation of Diagnostic Data Set</dc:title>
  <dc:creator>Daan Hubert</dc:creator>
  <cp:lastModifiedBy>Arno Keppens</cp:lastModifiedBy>
  <cp:revision>366</cp:revision>
  <cp:lastPrinted>2015-08-12T16:37:21Z</cp:lastPrinted>
  <dcterms:created xsi:type="dcterms:W3CDTF">2014-04-29T14:25:49Z</dcterms:created>
  <dcterms:modified xsi:type="dcterms:W3CDTF">2016-09-21T08:31:45Z</dcterms:modified>
</cp:coreProperties>
</file>