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99" r:id="rId2"/>
    <p:sldId id="498" r:id="rId3"/>
    <p:sldId id="499" r:id="rId4"/>
    <p:sldId id="476" r:id="rId5"/>
    <p:sldId id="479" r:id="rId6"/>
    <p:sldId id="501" r:id="rId7"/>
    <p:sldId id="478" r:id="rId8"/>
    <p:sldId id="487" r:id="rId9"/>
    <p:sldId id="495" r:id="rId10"/>
    <p:sldId id="503" r:id="rId11"/>
    <p:sldId id="480" r:id="rId12"/>
    <p:sldId id="475" r:id="rId13"/>
    <p:sldId id="502" r:id="rId14"/>
    <p:sldId id="482" r:id="rId15"/>
    <p:sldId id="504" r:id="rId16"/>
    <p:sldId id="506" r:id="rId17"/>
    <p:sldId id="505" r:id="rId18"/>
  </p:sldIdLst>
  <p:sldSz cx="9144000" cy="6858000" type="screen4x3"/>
  <p:notesSz cx="67691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00CC00"/>
    <a:srgbClr val="FF00FF"/>
    <a:srgbClr val="FF9900"/>
    <a:srgbClr val="FFFFCC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14" y="-78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t" anchorCtr="0" compatLnSpc="1">
            <a:prstTxWarp prst="textNoShape">
              <a:avLst/>
            </a:prstTxWarp>
          </a:bodyPr>
          <a:lstStyle>
            <a:lvl1pPr defTabSz="9286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52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b" anchorCtr="0" compatLnSpc="1">
            <a:prstTxWarp prst="textNoShape">
              <a:avLst/>
            </a:prstTxWarp>
          </a:bodyPr>
          <a:lstStyle>
            <a:lvl1pPr defTabSz="9286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10700"/>
            <a:ext cx="29352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pPr>
              <a:defRPr/>
            </a:pPr>
            <a:fld id="{A530F819-0237-49CD-A7EE-0ABF28F04E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97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t" anchorCtr="0" compatLnSpc="1">
            <a:prstTxWarp prst="textNoShape">
              <a:avLst/>
            </a:prstTxWarp>
          </a:bodyPr>
          <a:lstStyle>
            <a:lvl1pPr defTabSz="9286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52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b" anchorCtr="0" compatLnSpc="1">
            <a:prstTxWarp prst="textNoShape">
              <a:avLst/>
            </a:prstTxWarp>
          </a:bodyPr>
          <a:lstStyle>
            <a:lvl1pPr defTabSz="9286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0700"/>
            <a:ext cx="29352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3" rIns="92865" bIns="4643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pPr>
              <a:defRPr/>
            </a:pPr>
            <a:fld id="{321EBE39-0A06-4B70-B387-6A64BD075B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1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921C8-E9FE-4E5C-93B5-DBB2F17C676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5900" y="533400"/>
            <a:ext cx="2984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 dirty="0">
                <a:latin typeface="Arial" charset="0"/>
              </a:rPr>
              <a:t>Institut für Umweltphysik/Fernerkundung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Klicken Sie, um den Titel zu bearbeiten.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altLang="en-US"/>
              <a:t>Klicken Sie, um das Format des Untertitel-Masters zu bearbeiten.</a:t>
            </a:r>
          </a:p>
        </p:txBody>
      </p:sp>
      <p:pic>
        <p:nvPicPr>
          <p:cNvPr id="13" name="Picture 22" descr="scia_c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37312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iupLogo2013_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9833" y="6205701"/>
            <a:ext cx="504056" cy="536820"/>
          </a:xfrm>
          <a:prstGeom prst="rect">
            <a:avLst/>
          </a:prstGeom>
        </p:spPr>
      </p:pic>
      <p:sp>
        <p:nvSpPr>
          <p:cNvPr id="14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 userDrawn="1"/>
        </p:nvSpPr>
        <p:spPr bwMode="auto">
          <a:xfrm>
            <a:off x="5220072" y="6400800"/>
            <a:ext cx="3923928" cy="377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SQWG-3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PM7</a:t>
            </a:r>
            <a:endParaRPr lang="en-GB" sz="1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September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2016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9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1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9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1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6" name="Picture 22" descr="scia_c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37312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iupLogo2013_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9833" y="6205701"/>
            <a:ext cx="504056" cy="536820"/>
          </a:xfrm>
          <a:prstGeom prst="rect">
            <a:avLst/>
          </a:prstGeom>
        </p:spPr>
      </p:pic>
      <p:sp>
        <p:nvSpPr>
          <p:cNvPr id="17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 userDrawn="1"/>
        </p:nvSpPr>
        <p:spPr bwMode="auto">
          <a:xfrm>
            <a:off x="5220072" y="6400800"/>
            <a:ext cx="3923928" cy="377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SQWG-3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PM7</a:t>
            </a:r>
            <a:endParaRPr lang="en-GB" sz="1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September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2016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6" name="Picture 22" descr="scia_c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37312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iupLogo2013_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9833" y="6205701"/>
            <a:ext cx="504056" cy="536820"/>
          </a:xfrm>
          <a:prstGeom prst="rect">
            <a:avLst/>
          </a:prstGeom>
        </p:spPr>
      </p:pic>
      <p:sp>
        <p:nvSpPr>
          <p:cNvPr id="17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 userDrawn="1"/>
        </p:nvSpPr>
        <p:spPr bwMode="auto">
          <a:xfrm>
            <a:off x="5220072" y="6400800"/>
            <a:ext cx="3923928" cy="377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SQWG-3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PM7</a:t>
            </a:r>
            <a:endParaRPr lang="en-GB" sz="1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September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2016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7" name="Picture 22" descr="scia_c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37312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 descr="iupLogo2013_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9833" y="6205701"/>
            <a:ext cx="504056" cy="536820"/>
          </a:xfrm>
          <a:prstGeom prst="rect">
            <a:avLst/>
          </a:prstGeom>
        </p:spPr>
      </p:pic>
      <p:sp>
        <p:nvSpPr>
          <p:cNvPr id="16" name="Text Box 25"/>
          <p:cNvSpPr txBox="1">
            <a:spLocks noChangeArrowheads="1"/>
          </p:cNvSpPr>
          <p:nvPr userDrawn="1"/>
        </p:nvSpPr>
        <p:spPr bwMode="auto">
          <a:xfrm>
            <a:off x="5220072" y="6400800"/>
            <a:ext cx="3923928" cy="377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SQWG-3 MTR</a:t>
            </a:r>
          </a:p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February 2016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2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4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0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7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9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0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2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0" name="Picture 16" descr="iu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2" name="Picture 19" descr="ife6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scia_co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Hier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klicken</a:t>
            </a:r>
            <a:r>
              <a:rPr lang="en-GB" altLang="en-US" dirty="0" smtClean="0"/>
              <a:t>, um Master-</a:t>
            </a:r>
            <a:r>
              <a:rPr lang="en-GB" altLang="en-US" dirty="0" err="1" smtClean="0"/>
              <a:t>Textformat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zu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bearbeiten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Zweite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  <a:p>
            <a:pPr lvl="2"/>
            <a:r>
              <a:rPr lang="en-GB" altLang="en-US" dirty="0" err="1" smtClean="0"/>
              <a:t>Dritte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  <a:p>
            <a:pPr lvl="3"/>
            <a:r>
              <a:rPr lang="en-GB" altLang="en-US" dirty="0" err="1" smtClean="0"/>
              <a:t>Vierte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  <a:p>
            <a:pPr lvl="4"/>
            <a:r>
              <a:rPr lang="en-GB" altLang="en-US" dirty="0" err="1" smtClean="0"/>
              <a:t>Fünfte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Ebene</a:t>
            </a:r>
            <a:endParaRPr lang="en-GB" altLang="en-US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5900" y="533400"/>
            <a:ext cx="3136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Institut für Umweltphysik/Fernerkundung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6638" y="531813"/>
            <a:ext cx="243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latin typeface="Arial" charset="0"/>
              </a:rPr>
              <a:t>Physik/Elektrotechnik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6638" y="323850"/>
            <a:ext cx="213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charset="0"/>
              </a:rPr>
              <a:t>Fachbereich 1</a:t>
            </a:r>
          </a:p>
        </p:txBody>
      </p:sp>
      <p:sp>
        <p:nvSpPr>
          <p:cNvPr id="6158" name="Rectangle 14"/>
          <p:cNvSpPr>
            <a:spLocks noChangeArrowheads="1"/>
          </p:cNvSpPr>
          <p:nvPr userDrawn="1"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161" name="Rectangle 17"/>
          <p:cNvSpPr>
            <a:spLocks noChangeArrowheads="1"/>
          </p:cNvSpPr>
          <p:nvPr userDrawn="1"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035" name="Picture 22" descr="scia_co_transpar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6237312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Hier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klicken</a:t>
            </a:r>
            <a:r>
              <a:rPr lang="en-GB" altLang="en-US" dirty="0" smtClean="0"/>
              <a:t>, um Master-</a:t>
            </a:r>
            <a:r>
              <a:rPr lang="en-GB" altLang="en-US" dirty="0" err="1" smtClean="0"/>
              <a:t>Titelformat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zu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bearbeiten</a:t>
            </a:r>
            <a:endParaRPr lang="en-GB" altLang="en-US" dirty="0" smtClean="0"/>
          </a:p>
        </p:txBody>
      </p:sp>
      <p:sp>
        <p:nvSpPr>
          <p:cNvPr id="6171" name="Text Box 27"/>
          <p:cNvSpPr txBox="1">
            <a:spLocks noChangeArrowheads="1"/>
          </p:cNvSpPr>
          <p:nvPr userDrawn="1"/>
        </p:nvSpPr>
        <p:spPr bwMode="auto">
          <a:xfrm>
            <a:off x="-76200" y="6627813"/>
            <a:ext cx="2743200" cy="233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schoenhardt@iup.physik.uni-bremen.de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 userDrawn="1"/>
        </p:nvSpPr>
        <p:spPr bwMode="auto">
          <a:xfrm>
            <a:off x="5220072" y="6400800"/>
            <a:ext cx="3923928" cy="377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SQWG-3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PM7</a:t>
            </a:r>
            <a:endParaRPr lang="en-GB" sz="1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September </a:t>
            </a:r>
            <a:r>
              <a:rPr lang="en-GB" sz="1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2016</a:t>
            </a:r>
            <a:endParaRPr lang="en-GB" sz="1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Grafik 15" descr="iupLogo2013_200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059833" y="6205701"/>
            <a:ext cx="504056" cy="536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4581525"/>
            <a:ext cx="9220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dirty="0" smtClean="0">
                <a:latin typeface="Arial" charset="0"/>
              </a:rPr>
              <a:t>Anja Schönhardt, </a:t>
            </a:r>
            <a:r>
              <a:rPr lang="de-DE" sz="2400" dirty="0" err="1" smtClean="0">
                <a:latin typeface="Arial" charset="0"/>
              </a:rPr>
              <a:t>Folkard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de-DE" sz="2400" dirty="0" err="1" smtClean="0">
                <a:latin typeface="Arial" charset="0"/>
              </a:rPr>
              <a:t>Wittrock</a:t>
            </a:r>
            <a:r>
              <a:rPr lang="de-DE" sz="2400" dirty="0" smtClean="0">
                <a:latin typeface="Arial" charset="0"/>
              </a:rPr>
              <a:t>, </a:t>
            </a:r>
            <a:br>
              <a:rPr lang="de-DE" sz="2400" dirty="0" smtClean="0">
                <a:latin typeface="Arial" charset="0"/>
              </a:rPr>
            </a:br>
            <a:r>
              <a:rPr lang="de-DE" sz="2400" dirty="0" smtClean="0">
                <a:latin typeface="Arial" charset="0"/>
              </a:rPr>
              <a:t>Andreas Richter, John P. </a:t>
            </a:r>
            <a:r>
              <a:rPr lang="de-DE" sz="2400" dirty="0" err="1" smtClean="0">
                <a:latin typeface="Arial" charset="0"/>
              </a:rPr>
              <a:t>Burrows</a:t>
            </a:r>
            <a:endParaRPr lang="de-DE" sz="2400" dirty="0"/>
          </a:p>
          <a:p>
            <a:pPr algn="ctr">
              <a:spcBef>
                <a:spcPct val="50000"/>
              </a:spcBef>
            </a:pPr>
            <a:r>
              <a:rPr lang="de-DE" dirty="0" smtClean="0">
                <a:latin typeface="Arial" charset="0"/>
              </a:rPr>
              <a:t>IFE/IUP</a:t>
            </a:r>
            <a:r>
              <a:rPr lang="de-DE" dirty="0">
                <a:latin typeface="Arial" charset="0"/>
              </a:rPr>
              <a:t>, University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Bremen, Germany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35179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Iodine Monoxide (IO)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Nadir Scientific Data Product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GB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Status: IO </a:t>
            </a:r>
            <a:r>
              <a:rPr lang="de-DE" dirty="0" err="1" smtClean="0"/>
              <a:t>product</a:t>
            </a:r>
            <a:r>
              <a:rPr lang="de-DE" dirty="0" smtClean="0"/>
              <a:t> (V8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IO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uncalibrated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still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calibrated</a:t>
            </a:r>
            <a:r>
              <a:rPr lang="de-DE" dirty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smtClean="0"/>
              <a:t>Further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 smtClean="0"/>
              <a:t>calibrations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endParaRPr lang="de-DE" dirty="0"/>
          </a:p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final IO </a:t>
            </a:r>
            <a:r>
              <a:rPr lang="de-DE" dirty="0" err="1" smtClean="0"/>
              <a:t>product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 smtClean="0"/>
              <a:t>Scientific </a:t>
            </a:r>
            <a:r>
              <a:rPr lang="de-DE" dirty="0"/>
              <a:t>IO </a:t>
            </a:r>
            <a:r>
              <a:rPr lang="de-DE" dirty="0" err="1"/>
              <a:t>product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on V8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7056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84096" cy="4953000"/>
          </a:xfrm>
        </p:spPr>
        <p:txBody>
          <a:bodyPr/>
          <a:lstStyle/>
          <a:p>
            <a:r>
              <a:rPr lang="de-DE" sz="2400" dirty="0" err="1" smtClean="0"/>
              <a:t>Analyses</a:t>
            </a:r>
            <a:r>
              <a:rPr lang="de-DE" sz="2400" dirty="0" smtClean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processor</a:t>
            </a:r>
            <a:r>
              <a:rPr lang="de-DE" sz="2400" dirty="0"/>
              <a:t> V8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currently</a:t>
            </a:r>
            <a:r>
              <a:rPr lang="de-DE" sz="2400" dirty="0"/>
              <a:t> </a:t>
            </a:r>
            <a:r>
              <a:rPr lang="de-DE" sz="2400" dirty="0" err="1" smtClean="0"/>
              <a:t>performed</a:t>
            </a:r>
            <a:endParaRPr lang="de-DE" sz="2400" dirty="0" smtClean="0"/>
          </a:p>
          <a:p>
            <a:r>
              <a:rPr lang="de-DE" sz="2400" dirty="0" smtClean="0"/>
              <a:t>1 </a:t>
            </a:r>
            <a:r>
              <a:rPr lang="de-DE" sz="2400" dirty="0" err="1" smtClean="0"/>
              <a:t>year</a:t>
            </a:r>
            <a:r>
              <a:rPr lang="de-DE" sz="2400" dirty="0" smtClean="0"/>
              <a:t> </a:t>
            </a:r>
            <a:r>
              <a:rPr lang="de-DE" sz="2400" dirty="0" err="1" smtClean="0"/>
              <a:t>test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endParaRPr lang="de-DE" sz="2400" dirty="0" smtClean="0"/>
          </a:p>
          <a:p>
            <a:r>
              <a:rPr lang="de-DE" sz="2400" dirty="0"/>
              <a:t>Different </a:t>
            </a:r>
            <a:r>
              <a:rPr lang="de-DE" sz="2400" dirty="0" err="1"/>
              <a:t>calibration</a:t>
            </a:r>
            <a:r>
              <a:rPr lang="de-DE" sz="2400" dirty="0"/>
              <a:t> </a:t>
            </a:r>
            <a:r>
              <a:rPr lang="de-DE" sz="2400" dirty="0" err="1"/>
              <a:t>settings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 smtClean="0"/>
              <a:t>compared</a:t>
            </a:r>
            <a:r>
              <a:rPr lang="de-DE" sz="2400" dirty="0" smtClean="0"/>
              <a:t> </a:t>
            </a:r>
            <a:r>
              <a:rPr lang="de-DE" sz="2400" dirty="0"/>
              <a:t>(</a:t>
            </a:r>
            <a:r>
              <a:rPr lang="de-DE" sz="2400" dirty="0" err="1" smtClean="0"/>
              <a:t>no</a:t>
            </a:r>
            <a:r>
              <a:rPr lang="de-DE" sz="2400" dirty="0" smtClean="0"/>
              <a:t>/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/>
              <a:t>calibration</a:t>
            </a:r>
            <a:r>
              <a:rPr lang="de-DE" sz="2400" dirty="0"/>
              <a:t>)</a:t>
            </a:r>
          </a:p>
          <a:p>
            <a:r>
              <a:rPr lang="de-DE" sz="2400" dirty="0" smtClean="0"/>
              <a:t>Data </a:t>
            </a:r>
            <a:r>
              <a:rPr lang="de-DE" sz="2400" dirty="0" err="1"/>
              <a:t>quality</a:t>
            </a:r>
            <a:r>
              <a:rPr lang="de-DE" sz="2400" dirty="0"/>
              <a:t> </a:t>
            </a:r>
            <a:r>
              <a:rPr lang="de-DE" sz="2400" dirty="0" smtClean="0"/>
              <a:t>in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cases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using</a:t>
            </a:r>
            <a:r>
              <a:rPr lang="de-DE" sz="2400" dirty="0" smtClean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 smtClean="0"/>
              <a:t>calibration</a:t>
            </a:r>
            <a:endParaRPr lang="de-DE" sz="2400" dirty="0" smtClean="0"/>
          </a:p>
          <a:p>
            <a:r>
              <a:rPr lang="de-DE" sz="2400" dirty="0" err="1" smtClean="0"/>
              <a:t>Full</a:t>
            </a:r>
            <a:r>
              <a:rPr lang="de-DE" sz="2400" dirty="0" smtClean="0"/>
              <a:t> IO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product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processor</a:t>
            </a:r>
            <a:r>
              <a:rPr lang="de-DE" sz="2400" dirty="0"/>
              <a:t> V8 </a:t>
            </a:r>
            <a:r>
              <a:rPr lang="de-DE" sz="2400" dirty="0" err="1" smtClean="0"/>
              <a:t>using</a:t>
            </a:r>
            <a:r>
              <a:rPr lang="de-DE" sz="2400" dirty="0" smtClean="0"/>
              <a:t> </a:t>
            </a:r>
            <a:r>
              <a:rPr lang="de-DE" sz="2400" dirty="0" err="1" smtClean="0"/>
              <a:t>selected</a:t>
            </a:r>
            <a:r>
              <a:rPr lang="de-DE" sz="2400" dirty="0" smtClean="0"/>
              <a:t> </a:t>
            </a:r>
            <a:r>
              <a:rPr lang="de-DE" sz="2400" dirty="0" err="1" smtClean="0"/>
              <a:t>calibration</a:t>
            </a:r>
            <a:r>
              <a:rPr lang="de-DE" sz="2400" dirty="0" smtClean="0"/>
              <a:t> </a:t>
            </a:r>
            <a:r>
              <a:rPr lang="de-DE" sz="2400" dirty="0" err="1" smtClean="0"/>
              <a:t>settings</a:t>
            </a:r>
            <a:r>
              <a:rPr lang="de-DE" sz="2400" dirty="0" smtClean="0"/>
              <a:t> </a:t>
            </a:r>
            <a:r>
              <a:rPr lang="de-DE" sz="2400" dirty="0" err="1" smtClean="0"/>
              <a:t>expected</a:t>
            </a:r>
            <a:r>
              <a:rPr lang="de-DE" sz="2400" dirty="0" smtClean="0"/>
              <a:t> </a:t>
            </a:r>
            <a:r>
              <a:rPr lang="de-DE" sz="2400" dirty="0" err="1"/>
              <a:t>until</a:t>
            </a:r>
            <a:r>
              <a:rPr lang="de-DE" sz="2400" dirty="0"/>
              <a:t> end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October</a:t>
            </a:r>
            <a:r>
              <a:rPr lang="de-DE" sz="2400" dirty="0"/>
              <a:t> </a:t>
            </a:r>
            <a:r>
              <a:rPr lang="de-DE" sz="2400" dirty="0" smtClean="0"/>
              <a:t>2016</a:t>
            </a:r>
          </a:p>
          <a:p>
            <a:r>
              <a:rPr lang="de-DE" sz="2400" dirty="0" smtClean="0"/>
              <a:t>Temporal </a:t>
            </a:r>
            <a:r>
              <a:rPr lang="de-DE" sz="2400" dirty="0" err="1" smtClean="0"/>
              <a:t>averages</a:t>
            </a:r>
            <a:r>
              <a:rPr lang="de-DE" sz="2400" dirty="0" smtClean="0"/>
              <a:t> (1-3 </a:t>
            </a:r>
            <a:r>
              <a:rPr lang="de-DE" sz="2400" dirty="0" err="1" smtClean="0"/>
              <a:t>months</a:t>
            </a:r>
            <a:r>
              <a:rPr lang="de-DE" sz="2400" dirty="0" smtClean="0"/>
              <a:t>)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produced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online</a:t>
            </a:r>
          </a:p>
          <a:p>
            <a:r>
              <a:rPr lang="de-DE" sz="2400" dirty="0" err="1" smtClean="0"/>
              <a:t>Documentation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algorithm</a:t>
            </a:r>
            <a:r>
              <a:rPr lang="de-DE" sz="2400" dirty="0" smtClean="0"/>
              <a:t> </a:t>
            </a:r>
            <a:r>
              <a:rPr lang="de-DE" sz="2400" dirty="0" err="1" smtClean="0"/>
              <a:t>published</a:t>
            </a:r>
            <a:r>
              <a:rPr lang="de-DE" sz="2400" dirty="0" smtClean="0"/>
              <a:t> in ACP (Schönhardt et al., 2008).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06434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3480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DOAS </a:t>
            </a:r>
            <a:r>
              <a:rPr lang="de-DE" dirty="0" err="1" smtClean="0"/>
              <a:t>retrieval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IO </a:t>
            </a:r>
            <a:r>
              <a:rPr lang="de-DE" dirty="0" err="1" smtClean="0"/>
              <a:t>from</a:t>
            </a:r>
            <a:r>
              <a:rPr lang="de-DE" dirty="0" smtClean="0"/>
              <a:t> SCIAMACHY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 smtClean="0">
                <a:solidFill>
                  <a:srgbClr val="FF0000"/>
                </a:solidFill>
              </a:rPr>
              <a:t>D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ifferential </a:t>
            </a:r>
            <a:r>
              <a:rPr lang="de-DE" dirty="0" smtClean="0">
                <a:solidFill>
                  <a:srgbClr val="FF0000"/>
                </a:solidFill>
              </a:rPr>
              <a:t>O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ptical </a:t>
            </a:r>
            <a:r>
              <a:rPr lang="de-DE" dirty="0" smtClean="0">
                <a:solidFill>
                  <a:srgbClr val="FF0000"/>
                </a:solidFill>
              </a:rPr>
              <a:t>A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bsorption </a:t>
            </a:r>
            <a:r>
              <a:rPr lang="de-DE" dirty="0" err="1" smtClean="0">
                <a:solidFill>
                  <a:srgbClr val="FF0000"/>
                </a:solidFill>
              </a:rPr>
              <a:t>S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pectroscopy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Settings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Spectral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range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 	416 – 430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nm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Trace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gases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	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IO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NO</a:t>
            </a:r>
            <a:r>
              <a:rPr 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(223K), O</a:t>
            </a:r>
            <a:r>
              <a:rPr lang="de-DE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(223K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IO Cross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Section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Gómez-Martín et al, 2005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Ring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pseudo-absorber, SCIATRAN </a:t>
            </a:r>
          </a:p>
          <a:p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Quadratic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polynomial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Linear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intensity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offset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Earthshine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reference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spectrum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5324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4" y="1066800"/>
            <a:ext cx="8359411" cy="4953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IO global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1322115" y="4014589"/>
            <a:ext cx="468000" cy="504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680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on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retrieval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(RMS)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(NOCAL)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(ACAL)</a:t>
            </a:r>
          </a:p>
          <a:p>
            <a:r>
              <a:rPr lang="de-DE" dirty="0" smtClean="0"/>
              <a:t>RMS_ACAL </a:t>
            </a:r>
            <a:r>
              <a:rPr lang="de-DE" dirty="0" err="1" smtClean="0"/>
              <a:t>mostly</a:t>
            </a:r>
            <a:r>
              <a:rPr lang="de-DE" dirty="0" smtClean="0"/>
              <a:t> larger </a:t>
            </a:r>
            <a:r>
              <a:rPr lang="de-DE" dirty="0" err="1" smtClean="0"/>
              <a:t>than</a:t>
            </a:r>
            <a:r>
              <a:rPr lang="de-DE" dirty="0" smtClean="0"/>
              <a:t> RMS_NOCAL</a:t>
            </a:r>
          </a:p>
          <a:p>
            <a:r>
              <a:rPr lang="de-DE" dirty="0"/>
              <a:t>RMS_ACAL </a:t>
            </a:r>
            <a:r>
              <a:rPr lang="de-DE" dirty="0" err="1"/>
              <a:t>especially</a:t>
            </a:r>
            <a:r>
              <a:rPr lang="de-DE" dirty="0"/>
              <a:t> large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sight</a:t>
            </a:r>
            <a:r>
              <a:rPr lang="de-DE" dirty="0"/>
              <a:t> (~9.7°, ~27</a:t>
            </a:r>
            <a:r>
              <a:rPr lang="de-DE" dirty="0" smtClean="0"/>
              <a:t>°)</a:t>
            </a:r>
          </a:p>
          <a:p>
            <a:r>
              <a:rPr lang="de-DE" dirty="0" err="1" smtClean="0"/>
              <a:t>Slight</a:t>
            </a:r>
            <a:r>
              <a:rPr lang="de-DE" dirty="0" smtClean="0"/>
              <a:t> </a:t>
            </a:r>
            <a:r>
              <a:rPr lang="de-DE" dirty="0" err="1" smtClean="0"/>
              <a:t>improvements</a:t>
            </a:r>
            <a:r>
              <a:rPr lang="de-DE" dirty="0" smtClean="0"/>
              <a:t> in RMS </a:t>
            </a:r>
            <a:r>
              <a:rPr lang="de-DE" dirty="0" err="1" smtClean="0"/>
              <a:t>using</a:t>
            </a:r>
            <a:r>
              <a:rPr lang="de-DE" dirty="0" smtClean="0"/>
              <a:t> ACAL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latitudes</a:t>
            </a:r>
            <a:r>
              <a:rPr lang="de-DE" dirty="0" smtClean="0"/>
              <a:t> &gt;75° on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hemisphere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1"/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Antarctica</a:t>
            </a:r>
            <a:r>
              <a:rPr lang="de-DE" dirty="0" smtClean="0"/>
              <a:t> but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cloudy</a:t>
            </a:r>
            <a:r>
              <a:rPr lang="de-DE" dirty="0" smtClean="0"/>
              <a:t> </a:t>
            </a:r>
            <a:r>
              <a:rPr lang="de-DE" dirty="0" err="1" smtClean="0"/>
              <a:t>pixels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801465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on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3536"/>
            <a:ext cx="8839200" cy="4239527"/>
          </a:xfrm>
        </p:spPr>
      </p:pic>
      <p:sp>
        <p:nvSpPr>
          <p:cNvPr id="8" name="Textfeld 7"/>
          <p:cNvSpPr txBox="1"/>
          <p:nvPr/>
        </p:nvSpPr>
        <p:spPr bwMode="auto">
          <a:xfrm>
            <a:off x="315558" y="1165880"/>
            <a:ext cx="2282910" cy="43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rtlCol="0"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Orbit 51005115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2987824" y="2708920"/>
            <a:ext cx="0" cy="1008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7524328" y="1096195"/>
            <a:ext cx="0" cy="1008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117592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on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4" y="1066800"/>
            <a:ext cx="8359411" cy="4953000"/>
          </a:xfrm>
        </p:spPr>
      </p:pic>
      <p:sp>
        <p:nvSpPr>
          <p:cNvPr id="5" name="Ellipse 4"/>
          <p:cNvSpPr/>
          <p:nvPr/>
        </p:nvSpPr>
        <p:spPr bwMode="auto">
          <a:xfrm>
            <a:off x="3195638" y="3748931"/>
            <a:ext cx="432000" cy="432048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411638" y="4487854"/>
            <a:ext cx="1808434" cy="432048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54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Preface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Iodine</a:t>
            </a:r>
            <a:r>
              <a:rPr lang="de-DE" dirty="0" smtClean="0"/>
              <a:t> </a:t>
            </a:r>
            <a:r>
              <a:rPr lang="de-DE" dirty="0" err="1" smtClean="0"/>
              <a:t>monoxide</a:t>
            </a:r>
            <a:r>
              <a:rPr lang="de-DE" dirty="0" smtClean="0"/>
              <a:t> (IO) </a:t>
            </a:r>
            <a:r>
              <a:rPr lang="de-DE" dirty="0" err="1" smtClean="0"/>
              <a:t>from</a:t>
            </a:r>
            <a:r>
              <a:rPr lang="de-DE" dirty="0" smtClean="0"/>
              <a:t> SCIAMACHY:</a:t>
            </a:r>
          </a:p>
          <a:p>
            <a:r>
              <a:rPr lang="de-DE" dirty="0" smtClean="0"/>
              <a:t>Scientific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operational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different </a:t>
            </a:r>
            <a:r>
              <a:rPr lang="de-DE" dirty="0" err="1" smtClean="0"/>
              <a:t>than</a:t>
            </a:r>
            <a:r>
              <a:rPr lang="de-DE" dirty="0" smtClean="0"/>
              <a:t> in </a:t>
            </a:r>
            <a:r>
              <a:rPr lang="de-DE" dirty="0" err="1" smtClean="0"/>
              <a:t>standard</a:t>
            </a:r>
            <a:r>
              <a:rPr lang="de-DE" dirty="0" smtClean="0"/>
              <a:t> operational </a:t>
            </a:r>
            <a:r>
              <a:rPr lang="de-DE" dirty="0" err="1" smtClean="0"/>
              <a:t>products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7474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Preface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Untypical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IO </a:t>
            </a:r>
            <a:r>
              <a:rPr lang="de-DE" dirty="0" err="1" smtClean="0"/>
              <a:t>retrieval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</a:t>
            </a:r>
            <a:r>
              <a:rPr lang="de-DE" dirty="0" err="1"/>
              <a:t>uncalibrated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improvement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calibrations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14 (</a:t>
            </a:r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unused</a:t>
            </a:r>
            <a:r>
              <a:rPr lang="de-DE" dirty="0" smtClean="0"/>
              <a:t>,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time)</a:t>
            </a:r>
          </a:p>
          <a:p>
            <a:r>
              <a:rPr lang="de-DE" dirty="0" smtClean="0"/>
              <a:t>Reference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Earthshine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solar </a:t>
            </a:r>
            <a:r>
              <a:rPr lang="de-DE" dirty="0" err="1" smtClean="0"/>
              <a:t>spectrum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endParaRPr lang="de-DE" dirty="0" smtClean="0"/>
          </a:p>
          <a:p>
            <a:r>
              <a:rPr lang="de-DE" dirty="0" err="1" smtClean="0"/>
              <a:t>Compilation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temporal </a:t>
            </a:r>
            <a:r>
              <a:rPr lang="de-DE" dirty="0" err="1" smtClean="0"/>
              <a:t>averages</a:t>
            </a:r>
            <a:r>
              <a:rPr lang="de-DE" dirty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spectra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314312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SCIAMACHY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Nadir </a:t>
            </a:r>
            <a:r>
              <a:rPr lang="de-DE" dirty="0" err="1" smtClean="0"/>
              <a:t>geometry</a:t>
            </a:r>
            <a:endParaRPr lang="de-DE" dirty="0" smtClean="0"/>
          </a:p>
          <a:p>
            <a:r>
              <a:rPr lang="de-DE" dirty="0" smtClean="0"/>
              <a:t>Visible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/>
          </a:p>
          <a:p>
            <a:pPr lvl="1"/>
            <a:r>
              <a:rPr lang="de-DE" dirty="0" smtClean="0"/>
              <a:t>Channel 3</a:t>
            </a:r>
          </a:p>
          <a:p>
            <a:pPr lvl="1"/>
            <a:r>
              <a:rPr lang="de-DE" dirty="0" smtClean="0"/>
              <a:t>Cluster 14 &amp; 15</a:t>
            </a:r>
          </a:p>
          <a:p>
            <a:pPr lvl="1"/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 416 – 430 </a:t>
            </a:r>
            <a:r>
              <a:rPr lang="de-DE" dirty="0" err="1" smtClean="0"/>
              <a:t>nm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radiometric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(-cal 1,5 - but </a:t>
            </a:r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not </a:t>
            </a:r>
            <a:r>
              <a:rPr lang="de-DE" dirty="0" err="1" smtClean="0"/>
              <a:t>used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screening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/>
              <a:t> </a:t>
            </a:r>
            <a:r>
              <a:rPr lang="de-DE" dirty="0" err="1" smtClean="0"/>
              <a:t>amount</a:t>
            </a:r>
            <a:endParaRPr lang="de-DE" dirty="0" smtClean="0"/>
          </a:p>
          <a:p>
            <a:r>
              <a:rPr lang="de-DE" dirty="0" smtClean="0"/>
              <a:t>DOAS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r>
              <a:rPr lang="de-DE" dirty="0" smtClean="0"/>
              <a:t>Average </a:t>
            </a:r>
            <a:r>
              <a:rPr lang="de-DE" dirty="0" err="1" smtClean="0"/>
              <a:t>Earthshine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typ. </a:t>
            </a:r>
            <a:r>
              <a:rPr lang="de-DE" dirty="0" err="1" smtClean="0"/>
              <a:t>from</a:t>
            </a:r>
            <a:r>
              <a:rPr lang="de-DE" dirty="0" smtClean="0"/>
              <a:t> Pacific</a:t>
            </a:r>
          </a:p>
        </p:txBody>
      </p:sp>
    </p:spTree>
    <p:extLst>
      <p:ext uri="{BB962C8B-B14F-4D97-AF65-F5344CB8AC3E}">
        <p14:creationId xmlns:p14="http://schemas.microsoft.com/office/powerpoint/2010/main" val="2126220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– </a:t>
            </a:r>
            <a:r>
              <a:rPr lang="de-DE" dirty="0" err="1" smtClean="0"/>
              <a:t>Earthshine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Earthshine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):</a:t>
            </a:r>
            <a:endParaRPr lang="de-DE" dirty="0" smtClean="0"/>
          </a:p>
          <a:p>
            <a:r>
              <a:rPr lang="de-DE" dirty="0" smtClean="0"/>
              <a:t>Daily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ocean</a:t>
            </a:r>
            <a:r>
              <a:rPr lang="de-DE" dirty="0" smtClean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smtClean="0"/>
              <a:t>(Pacific)</a:t>
            </a:r>
            <a:endParaRPr lang="de-DE" dirty="0"/>
          </a:p>
          <a:p>
            <a:pPr marL="457200" lvl="1" indent="0">
              <a:buNone/>
            </a:pPr>
            <a:r>
              <a:rPr lang="de-DE" dirty="0" err="1"/>
              <a:t>Latitude</a:t>
            </a:r>
            <a:r>
              <a:rPr lang="de-DE" dirty="0"/>
              <a:t> 	</a:t>
            </a:r>
            <a:r>
              <a:rPr lang="de-DE" dirty="0" smtClean="0"/>
              <a:t>30° </a:t>
            </a:r>
            <a:r>
              <a:rPr lang="de-DE" dirty="0"/>
              <a:t>- </a:t>
            </a:r>
            <a:r>
              <a:rPr lang="de-DE" dirty="0" smtClean="0"/>
              <a:t>50° S</a:t>
            </a:r>
            <a:endParaRPr lang="de-DE" dirty="0"/>
          </a:p>
          <a:p>
            <a:pPr marL="457200" lvl="1" indent="0">
              <a:buNone/>
            </a:pPr>
            <a:r>
              <a:rPr lang="de-DE" dirty="0" err="1"/>
              <a:t>Longitude</a:t>
            </a:r>
            <a:r>
              <a:rPr lang="de-DE" dirty="0"/>
              <a:t> 	</a:t>
            </a:r>
            <a:r>
              <a:rPr lang="de-DE" dirty="0" smtClean="0"/>
              <a:t>150° </a:t>
            </a:r>
            <a:r>
              <a:rPr lang="de-DE" dirty="0"/>
              <a:t>- </a:t>
            </a:r>
            <a:r>
              <a:rPr lang="de-DE" dirty="0" smtClean="0"/>
              <a:t>170° W</a:t>
            </a:r>
            <a:endParaRPr lang="de-DE" i="1" baseline="-25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Alternative </a:t>
            </a:r>
            <a:r>
              <a:rPr lang="de-DE" dirty="0" err="1" smtClean="0"/>
              <a:t>Earthshine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:</a:t>
            </a:r>
          </a:p>
          <a:p>
            <a:r>
              <a:rPr lang="de-DE" dirty="0" smtClean="0"/>
              <a:t>Daily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a </a:t>
            </a:r>
            <a:r>
              <a:rPr lang="de-DE" dirty="0" err="1" smtClean="0"/>
              <a:t>continental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(</a:t>
            </a:r>
            <a:r>
              <a:rPr lang="de-DE" dirty="0" err="1" smtClean="0"/>
              <a:t>Siberia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err="1" smtClean="0"/>
              <a:t>Latitude</a:t>
            </a:r>
            <a:r>
              <a:rPr lang="de-DE" dirty="0" smtClean="0"/>
              <a:t> 	60° - 70° N</a:t>
            </a:r>
          </a:p>
          <a:p>
            <a:pPr marL="457200" lvl="1" indent="0">
              <a:buNone/>
            </a:pPr>
            <a:r>
              <a:rPr lang="de-DE" dirty="0" err="1" smtClean="0"/>
              <a:t>Longitude</a:t>
            </a:r>
            <a:r>
              <a:rPr lang="de-DE" dirty="0" smtClean="0"/>
              <a:t> 	80° - 120° 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3277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SCIAMACHY IO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1. </a:t>
            </a:r>
            <a:r>
              <a:rPr lang="de-DE" dirty="0" smtClean="0"/>
              <a:t>IO </a:t>
            </a:r>
            <a:r>
              <a:rPr lang="de-DE" dirty="0" err="1" smtClean="0"/>
              <a:t>product</a:t>
            </a:r>
            <a:r>
              <a:rPr lang="de-DE" dirty="0" smtClean="0"/>
              <a:t> on NRT </a:t>
            </a:r>
            <a:r>
              <a:rPr lang="de-DE" dirty="0" err="1" smtClean="0"/>
              <a:t>data</a:t>
            </a: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 2. </a:t>
            </a:r>
            <a:r>
              <a:rPr lang="de-DE" dirty="0" smtClean="0"/>
              <a:t>IO </a:t>
            </a:r>
            <a:r>
              <a:rPr lang="de-DE" dirty="0" err="1" smtClean="0"/>
              <a:t>product</a:t>
            </a:r>
            <a:r>
              <a:rPr lang="de-DE" dirty="0" smtClean="0"/>
              <a:t> on </a:t>
            </a:r>
            <a:r>
              <a:rPr lang="de-DE" dirty="0" err="1" smtClean="0"/>
              <a:t>consolidated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(U)</a:t>
            </a:r>
          </a:p>
          <a:p>
            <a:pPr>
              <a:buFont typeface="Wingdings"/>
              <a:buChar char="à"/>
            </a:pPr>
            <a:r>
              <a:rPr lang="de-DE" dirty="0"/>
              <a:t> </a:t>
            </a:r>
            <a:r>
              <a:rPr lang="de-DE" dirty="0" smtClean="0"/>
              <a:t>3. IO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SCIAMACHY V8 </a:t>
            </a:r>
            <a:r>
              <a:rPr lang="de-DE" dirty="0" err="1" smtClean="0"/>
              <a:t>data</a:t>
            </a:r>
            <a:r>
              <a:rPr lang="de-DE" dirty="0" smtClean="0"/>
              <a:t>: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different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pPr lvl="1">
              <a:buFont typeface="Wingdings"/>
              <a:buChar char="à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radiometric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(- cal 1,5)</a:t>
            </a:r>
          </a:p>
          <a:p>
            <a:pPr lvl="1">
              <a:buFont typeface="Wingdings"/>
              <a:buChar char="à"/>
            </a:pP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endParaRPr lang="de-DE" dirty="0"/>
          </a:p>
          <a:p>
            <a:pPr lvl="1">
              <a:buFont typeface="Wingdings"/>
              <a:buChar char="à"/>
            </a:pPr>
            <a:r>
              <a:rPr lang="de-DE" dirty="0" smtClean="0"/>
              <a:t>Selected </a:t>
            </a:r>
            <a:r>
              <a:rPr lang="de-DE" dirty="0" err="1" smtClean="0"/>
              <a:t>calibrations</a:t>
            </a:r>
            <a:r>
              <a:rPr lang="de-DE" dirty="0" smtClean="0"/>
              <a:t> (e.g.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polarisation</a:t>
            </a:r>
            <a:r>
              <a:rPr lang="de-DE" dirty="0" smtClean="0"/>
              <a:t>)</a:t>
            </a:r>
          </a:p>
          <a:p>
            <a:pPr marL="514350" indent="-457200">
              <a:buFont typeface="Wingdings"/>
              <a:buChar char="à"/>
            </a:pPr>
            <a:r>
              <a:rPr lang="de-DE" dirty="0" smtClean="0"/>
              <a:t>4. IO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8 </a:t>
            </a:r>
            <a:r>
              <a:rPr lang="de-DE" dirty="0" err="1" smtClean="0"/>
              <a:t>data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reprocessed</a:t>
            </a:r>
            <a:r>
              <a:rPr lang="de-DE" dirty="0" smtClean="0"/>
              <a:t> after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,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endParaRPr lang="de-DE" dirty="0" smtClean="0"/>
          </a:p>
          <a:p>
            <a:pPr marL="5715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887413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(NRT, </a:t>
            </a:r>
            <a:r>
              <a:rPr lang="de-DE" dirty="0" err="1" smtClean="0"/>
              <a:t>consol</a:t>
            </a:r>
            <a:r>
              <a:rPr lang="de-DE" dirty="0" smtClean="0"/>
              <a:t> U)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IO </a:t>
            </a:r>
            <a:r>
              <a:rPr lang="de-DE" dirty="0" err="1" smtClean="0"/>
              <a:t>slant</a:t>
            </a:r>
            <a:r>
              <a:rPr lang="de-DE" dirty="0" smtClean="0"/>
              <a:t> </a:t>
            </a:r>
            <a:r>
              <a:rPr lang="de-DE" dirty="0" err="1" smtClean="0"/>
              <a:t>columns</a:t>
            </a:r>
            <a:r>
              <a:rPr lang="de-DE" dirty="0" smtClean="0"/>
              <a:t> </a:t>
            </a:r>
            <a:r>
              <a:rPr lang="de-DE" dirty="0" err="1" smtClean="0"/>
              <a:t>retrieved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NRT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>
              <a:buNone/>
            </a:pPr>
            <a:r>
              <a:rPr lang="de-DE" dirty="0"/>
              <a:t>	</a:t>
            </a:r>
            <a:r>
              <a:rPr lang="de-DE" dirty="0" smtClean="0"/>
              <a:t>2003 – 2011</a:t>
            </a:r>
          </a:p>
          <a:p>
            <a:r>
              <a:rPr lang="de-DE" dirty="0" smtClean="0"/>
              <a:t>IO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columns</a:t>
            </a:r>
            <a:r>
              <a:rPr lang="de-DE" dirty="0" smtClean="0"/>
              <a:t> </a:t>
            </a:r>
            <a:r>
              <a:rPr lang="de-DE" dirty="0" err="1" smtClean="0"/>
              <a:t>computed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 marL="714375" lvl="1" indent="-266700"/>
            <a:r>
              <a:rPr lang="de-DE" dirty="0" smtClean="0"/>
              <a:t>box </a:t>
            </a:r>
            <a:r>
              <a:rPr lang="de-DE" dirty="0" err="1" smtClean="0"/>
              <a:t>profiles</a:t>
            </a:r>
            <a:r>
              <a:rPr lang="de-DE" dirty="0" smtClean="0"/>
              <a:t> (1 km,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assumptions</a:t>
            </a:r>
            <a:r>
              <a:rPr lang="de-DE" dirty="0" smtClean="0"/>
              <a:t>)</a:t>
            </a:r>
          </a:p>
          <a:p>
            <a:pPr marL="714375" lvl="1" indent="-266700"/>
            <a:r>
              <a:rPr lang="de-DE" dirty="0" err="1"/>
              <a:t>c</a:t>
            </a:r>
            <a:r>
              <a:rPr lang="de-DE" dirty="0" err="1" smtClean="0"/>
              <a:t>onstant</a:t>
            </a:r>
            <a:r>
              <a:rPr lang="de-DE" dirty="0" smtClean="0"/>
              <a:t> </a:t>
            </a:r>
            <a:r>
              <a:rPr lang="de-DE" dirty="0" err="1" smtClean="0"/>
              <a:t>albedo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(90% </a:t>
            </a:r>
            <a:r>
              <a:rPr lang="de-DE" dirty="0" err="1" smtClean="0"/>
              <a:t>for</a:t>
            </a:r>
            <a:r>
              <a:rPr lang="de-DE" dirty="0" smtClean="0"/>
              <a:t> Polar </a:t>
            </a:r>
            <a:r>
              <a:rPr lang="de-DE" dirty="0" err="1" smtClean="0"/>
              <a:t>analyses</a:t>
            </a:r>
            <a:r>
              <a:rPr lang="de-DE" dirty="0" smtClean="0"/>
              <a:t>, 5%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 smtClean="0"/>
              <a:t>Analyses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averaged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/ </a:t>
            </a:r>
            <a:r>
              <a:rPr lang="de-DE" dirty="0" err="1" smtClean="0"/>
              <a:t>maps</a:t>
            </a:r>
            <a:endParaRPr lang="de-DE" dirty="0"/>
          </a:p>
          <a:p>
            <a:pPr marL="714375" lvl="1" indent="-266700"/>
            <a:r>
              <a:rPr lang="de-DE" dirty="0" err="1" smtClean="0"/>
              <a:t>typically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 </a:t>
            </a:r>
            <a:r>
              <a:rPr lang="de-DE" dirty="0" err="1" smtClean="0"/>
              <a:t>months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)</a:t>
            </a:r>
          </a:p>
          <a:p>
            <a:r>
              <a:rPr lang="de-DE" dirty="0" err="1"/>
              <a:t>Amounts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comparably</a:t>
            </a:r>
            <a:r>
              <a:rPr lang="de-DE" dirty="0"/>
              <a:t> </a:t>
            </a:r>
            <a:r>
              <a:rPr lang="de-DE" dirty="0" err="1"/>
              <a:t>small</a:t>
            </a:r>
            <a:endParaRPr lang="de-DE" dirty="0"/>
          </a:p>
          <a:p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 smtClean="0"/>
              <a:t>limit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714375" lvl="1" indent="-2667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6191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IO – open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Interhemispheric</a:t>
            </a:r>
            <a:r>
              <a:rPr lang="de-DE" dirty="0"/>
              <a:t> </a:t>
            </a:r>
            <a:r>
              <a:rPr lang="de-DE" dirty="0" err="1" smtClean="0"/>
              <a:t>gradient</a:t>
            </a:r>
            <a:endParaRPr lang="de-DE" dirty="0"/>
          </a:p>
          <a:p>
            <a:pPr lvl="1"/>
            <a:r>
              <a:rPr lang="de-DE" dirty="0"/>
              <a:t>Larger </a:t>
            </a:r>
            <a:r>
              <a:rPr lang="de-DE" dirty="0" err="1"/>
              <a:t>values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Southern </a:t>
            </a:r>
            <a:r>
              <a:rPr lang="de-DE" dirty="0" err="1"/>
              <a:t>Hemisphere</a:t>
            </a:r>
            <a:endParaRPr lang="de-DE" dirty="0"/>
          </a:p>
          <a:p>
            <a:pPr lvl="1"/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improvement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latitude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 smtClean="0"/>
              <a:t>reference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improvements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earlier</a:t>
            </a:r>
            <a:r>
              <a:rPr lang="de-DE" dirty="0"/>
              <a:t> </a:t>
            </a:r>
            <a:r>
              <a:rPr lang="de-DE" dirty="0" err="1"/>
              <a:t>processor</a:t>
            </a:r>
            <a:r>
              <a:rPr lang="de-DE" dirty="0"/>
              <a:t> </a:t>
            </a:r>
            <a:r>
              <a:rPr lang="de-DE" dirty="0" err="1" smtClean="0"/>
              <a:t>versions</a:t>
            </a:r>
            <a:endParaRPr lang="de-DE" dirty="0" smtClean="0"/>
          </a:p>
          <a:p>
            <a:pPr lvl="1"/>
            <a:r>
              <a:rPr lang="de-DE" dirty="0" err="1" smtClean="0"/>
              <a:t>Comparisons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different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8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investigation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835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Status: IO </a:t>
            </a:r>
            <a:r>
              <a:rPr lang="de-DE" dirty="0" err="1" smtClean="0"/>
              <a:t>product</a:t>
            </a:r>
            <a:r>
              <a:rPr lang="de-DE" dirty="0" smtClean="0"/>
              <a:t> (V8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1322115" y="4014589"/>
            <a:ext cx="468000" cy="504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IO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SCIAMACHY V8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reprocessed</a:t>
            </a:r>
            <a:endParaRPr lang="de-DE" dirty="0" smtClean="0"/>
          </a:p>
          <a:p>
            <a:r>
              <a:rPr lang="de-DE" dirty="0" smtClean="0"/>
              <a:t>Test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&gt;1 </a:t>
            </a:r>
            <a:r>
              <a:rPr lang="de-DE" dirty="0" err="1" smtClean="0"/>
              <a:t>year</a:t>
            </a:r>
            <a:r>
              <a:rPr lang="de-DE" dirty="0" smtClean="0"/>
              <a:t> (01/2005 – 05/2006)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processed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investigation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de-DE" dirty="0" smtClean="0"/>
              <a:t>Further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</a:p>
          <a:p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mission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reprocessed</a:t>
            </a:r>
            <a:r>
              <a:rPr lang="de-DE" dirty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 err="1" smtClean="0"/>
              <a:t>Full</a:t>
            </a:r>
            <a:r>
              <a:rPr lang="de-DE" dirty="0" smtClean="0"/>
              <a:t> IO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7002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_11_beam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3300"/>
      </a:hlink>
      <a:folHlink>
        <a:srgbClr val="B2B2B2"/>
      </a:folHlink>
    </a:clrScheme>
    <a:fontScheme name="c_11_bea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  <a:effectLst/>
      </a:spPr>
      <a:bodyPr wrap="square" lIns="90000" tIns="45000" rIns="90000" bIns="45000">
        <a:spAutoFit/>
      </a:bodyPr>
      <a:lstStyle>
        <a:defPPr algn="r" defTabSz="449263">
          <a:lnSpc>
            <a:spcPct val="93000"/>
          </a:lnSpc>
          <a:buClr>
            <a:srgbClr val="000000"/>
          </a:buClr>
          <a:buSzPct val="100000"/>
          <a:buFont typeface="Times New Roman" pitchFamily="18" charset="0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sz="1000" b="1" i="1" dirty="0" smtClean="0">
            <a:solidFill>
              <a:srgbClr val="000000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c_11_bea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_11_beam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_11_beam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_11_beam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_11_beam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_11_beam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_11_beam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\\Gaudi\HostFS\Win\Temp\Overhead\c_11_beamer.pot</Template>
  <TotalTime>0</TotalTime>
  <Words>595</Words>
  <Application>Microsoft Office PowerPoint</Application>
  <PresentationFormat>Bildschirmpräsentation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Times</vt:lpstr>
      <vt:lpstr>Times New Roman</vt:lpstr>
      <vt:lpstr>Wingdings</vt:lpstr>
      <vt:lpstr>c_11_beamer</vt:lpstr>
      <vt:lpstr>  Iodine Monoxide (IO)   Nadir Scientific Data Product  </vt:lpstr>
      <vt:lpstr>Preface</vt:lpstr>
      <vt:lpstr>Preface:  Untypical settings in the IO retrieval</vt:lpstr>
      <vt:lpstr>SCIAMACHY data</vt:lpstr>
      <vt:lpstr>Background – Earthshine</vt:lpstr>
      <vt:lpstr>SCIAMACHY IO data products</vt:lpstr>
      <vt:lpstr>Results (NRT, consol U)</vt:lpstr>
      <vt:lpstr>IO – open issues</vt:lpstr>
      <vt:lpstr>Status: IO product (V8 data)</vt:lpstr>
      <vt:lpstr>Status: IO product (V8 data)</vt:lpstr>
      <vt:lpstr>Summary</vt:lpstr>
      <vt:lpstr>END</vt:lpstr>
      <vt:lpstr>DOAS retrieval of IO from SCIAMACHY</vt:lpstr>
      <vt:lpstr>Results: IO global overview</vt:lpstr>
      <vt:lpstr>Specific aspects on calibration influence</vt:lpstr>
      <vt:lpstr>Specific aspects on calibration influence</vt:lpstr>
      <vt:lpstr>Specific aspects on calibration influence</vt:lpstr>
    </vt:vector>
  </TitlesOfParts>
  <Company>IFE/IUP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monitoring</dc:title>
  <dc:creator>Stefan Noel</dc:creator>
  <cp:lastModifiedBy>Stefan Noel</cp:lastModifiedBy>
  <cp:revision>2173</cp:revision>
  <cp:lastPrinted>2001-11-21T10:53:48Z</cp:lastPrinted>
  <dcterms:created xsi:type="dcterms:W3CDTF">2001-05-23T12:59:09Z</dcterms:created>
  <dcterms:modified xsi:type="dcterms:W3CDTF">2016-09-20T13:37:43Z</dcterms:modified>
</cp:coreProperties>
</file>