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de"/>
              <a:t>No shorter wavelength normalization (470 nm), bacause of the uncertanties, which are coming through it. 750 nm extinction profiles don’t change a lot.</a:t>
            </a:r>
          </a:p>
          <a:p>
            <a:pPr indent="-228600" lvl="0" marL="457200" rtl="0">
              <a:spcBef>
                <a:spcPts val="0"/>
              </a:spcBef>
            </a:pPr>
            <a:r>
              <a:rPr lang="de"/>
              <a:t>Calculation on 2 wavelength to get the Angtröm coefficient.</a:t>
            </a:r>
          </a:p>
          <a:p>
            <a:pPr indent="-228600" lvl="0" marL="457200" rtl="0">
              <a:spcBef>
                <a:spcPts val="0"/>
              </a:spcBef>
            </a:pPr>
            <a:r>
              <a:rPr lang="de"/>
              <a:t>Changed PSD parameters, because one of the purposes of this product is the SCIA-OSIRIS intercomparison.</a:t>
            </a:r>
          </a:p>
          <a:p>
            <a:pPr indent="-228600" lvl="0" marL="457200" rtl="0">
              <a:spcBef>
                <a:spcPts val="0"/>
              </a:spcBef>
            </a:pPr>
            <a:r>
              <a:rPr lang="de"/>
              <a:t>Calculations on the measurement grid to reduce the oscillations caused by clouds</a:t>
            </a:r>
          </a:p>
          <a:p>
            <a:pPr indent="-228600" lvl="0" marL="457200" rtl="0">
              <a:spcBef>
                <a:spcPts val="0"/>
              </a:spcBef>
            </a:pPr>
            <a:r>
              <a:rPr lang="de"/>
              <a:t>Implemented an effective albedo retrieval based on the limb radiances near the reference tangent height to reduce the surface albedo uncertanties</a:t>
            </a:r>
          </a:p>
          <a:p>
            <a:pPr indent="-228600" lvl="0" marL="457200" rtl="0">
              <a:spcBef>
                <a:spcPts val="0"/>
              </a:spcBef>
            </a:pPr>
            <a:r>
              <a:rPr lang="de"/>
              <a:t>Changed refernce tangent height, because we saw, that at 35 km there is still an unavoidable aerosol loading and straylight contribution is still small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spcBef>
                <a:spcPts val="0"/>
              </a:spcBef>
              <a:buSzPct val="100000"/>
            </a:pPr>
            <a:r>
              <a:rPr lang="de"/>
              <a:t>On this plot logarithms of the sun-normalized modelled limb intensities at TH 28 km are peresented</a:t>
            </a:r>
          </a:p>
          <a:p>
            <a:pPr indent="-298450" lvl="0" marL="457200" rtl="0">
              <a:spcBef>
                <a:spcPts val="0"/>
              </a:spcBef>
              <a:buSzPct val="100000"/>
            </a:pPr>
            <a:r>
              <a:rPr lang="de"/>
              <a:t>The simulations with different PSD parameters in the possible range of the parameters</a:t>
            </a:r>
          </a:p>
          <a:p>
            <a:pPr indent="-298450" lvl="0" marL="457200" rtl="0">
              <a:spcBef>
                <a:spcPts val="0"/>
              </a:spcBef>
              <a:buSzPct val="100000"/>
            </a:pPr>
            <a:r>
              <a:rPr lang="de"/>
              <a:t>Issues in distinguishing the radiances for smaller values of of mode radius (R</a:t>
            </a:r>
            <a:r>
              <a:rPr baseline="-25000" lang="de"/>
              <a:t>mod</a:t>
            </a:r>
            <a:r>
              <a:rPr lang="de"/>
              <a:t>) and distribution width (</a:t>
            </a:r>
            <a:r>
              <a:rPr lang="de">
                <a:solidFill>
                  <a:schemeClr val="dk1"/>
                </a:solidFill>
              </a:rPr>
              <a:t>𝜎</a:t>
            </a:r>
            <a:r>
              <a:rPr lang="de"/>
              <a:t>)</a:t>
            </a:r>
          </a:p>
          <a:p>
            <a:pPr indent="-298450" lvl="0" marL="457200" rtl="0">
              <a:spcBef>
                <a:spcPts val="0"/>
              </a:spcBef>
              <a:buSzPct val="100000"/>
            </a:pPr>
            <a:r>
              <a:rPr lang="de"/>
              <a:t>Easier to distinguish the radiances with bigger mode radius and distribution width</a:t>
            </a:r>
          </a:p>
          <a:p>
            <a:pPr indent="-298450" lvl="0" marL="457200" rtl="0">
              <a:spcBef>
                <a:spcPts val="0"/>
              </a:spcBef>
              <a:buSzPct val="100000"/>
            </a:pPr>
            <a:r>
              <a:rPr lang="de"/>
              <a:t>There is a slight difference among the radiances with different particle number densities (N). These are hard to distinguish as well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de"/>
              <a:t>Time series of mode radius and distribution width retrieval in  the tropics for the whole SCHIAMACHY measurements period (monthly averaged data)</a:t>
            </a:r>
          </a:p>
          <a:p>
            <a:pPr indent="-228600" lvl="0" marL="457200" rtl="0">
              <a:spcBef>
                <a:spcPts val="0"/>
              </a:spcBef>
            </a:pPr>
            <a:r>
              <a:rPr lang="de"/>
              <a:t>Here distribution width is defined as </a:t>
            </a:r>
            <a:r>
              <a:rPr lang="de">
                <a:solidFill>
                  <a:schemeClr val="dk1"/>
                </a:solidFill>
              </a:rPr>
              <a:t>𝜎*R</a:t>
            </a:r>
            <a:r>
              <a:rPr baseline="-25000" lang="de">
                <a:solidFill>
                  <a:schemeClr val="dk1"/>
                </a:solidFill>
              </a:rPr>
              <a:t>med </a:t>
            </a:r>
            <a:r>
              <a:rPr lang="de">
                <a:solidFill>
                  <a:schemeClr val="dk1"/>
                </a:solidFill>
              </a:rPr>
              <a:t>(median radius)</a:t>
            </a:r>
          </a:p>
          <a:p>
            <a:pPr indent="-228600" lvl="0" marL="457200" rtl="0">
              <a:spcBef>
                <a:spcPts val="0"/>
              </a:spcBef>
            </a:pPr>
            <a:r>
              <a:rPr lang="de">
                <a:solidFill>
                  <a:schemeClr val="dk1"/>
                </a:solidFill>
              </a:rPr>
              <a:t>After the volcanic eruptions </a:t>
            </a:r>
            <a:r>
              <a:rPr lang="de"/>
              <a:t>significant increase of mode radius and slight increase of the distribution width</a:t>
            </a:r>
          </a:p>
          <a:p>
            <a:pPr indent="-228600" lvl="0" marL="457200" rtl="0">
              <a:spcBef>
                <a:spcPts val="0"/>
              </a:spcBef>
            </a:pPr>
            <a:r>
              <a:rPr lang="de"/>
              <a:t>Temporal shift in the increased values of the mode radius and decreased values of distribution width with the height→ Brewer-Dobson circulation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pPr>
            <a:r>
              <a:rPr lang="de"/>
              <a:t>Evolution of particle size distribution functions on different tangent altitudes before and after volcanic eruptions in May/October 2006 in tropics for the period from </a:t>
            </a:r>
          </a:p>
          <a:p>
            <a:pPr indent="-228600" lvl="0" marL="457200" rtl="0">
              <a:spcBef>
                <a:spcPts val="0"/>
              </a:spcBef>
            </a:pPr>
            <a:r>
              <a:rPr lang="de"/>
              <a:t>Analysis of the shape of the aerosol particle size distributions shows the widening and shift of the distribution to larger radii after volcanic eruption as well as time delay with the height.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de"/>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de"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gif"/><Relationship Id="rId5" Type="http://schemas.openxmlformats.org/officeDocument/2006/relationships/image" Target="../media/image0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png"/><Relationship Id="rId4" Type="http://schemas.openxmlformats.org/officeDocument/2006/relationships/image" Target="../media/image01.gif"/><Relationship Id="rId5" Type="http://schemas.openxmlformats.org/officeDocument/2006/relationships/image" Target="../media/image03.gif"/><Relationship Id="rId6"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png"/><Relationship Id="rId4" Type="http://schemas.openxmlformats.org/officeDocument/2006/relationships/image" Target="../media/image01.gif"/><Relationship Id="rId5" Type="http://schemas.openxmlformats.org/officeDocument/2006/relationships/image" Target="../media/image03.gif"/><Relationship Id="rId6" Type="http://schemas.openxmlformats.org/officeDocument/2006/relationships/image" Target="../media/image04.png"/><Relationship Id="rId7" Type="http://schemas.openxmlformats.org/officeDocument/2006/relationships/image" Target="../media/image0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1.gif"/><Relationship Id="rId5" Type="http://schemas.openxmlformats.org/officeDocument/2006/relationships/image" Target="../media/image03.gif"/><Relationship Id="rId6"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0.png"/><Relationship Id="rId4" Type="http://schemas.openxmlformats.org/officeDocument/2006/relationships/image" Target="../media/image01.gif"/><Relationship Id="rId5" Type="http://schemas.openxmlformats.org/officeDocument/2006/relationships/image" Target="../media/image03.gif"/><Relationship Id="rId6" Type="http://schemas.openxmlformats.org/officeDocument/2006/relationships/image" Target="../media/image06.png"/><Relationship Id="rId7" Type="http://schemas.openxmlformats.org/officeDocument/2006/relationships/image" Target="../media/image10.png"/><Relationship Id="rId8"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00.png"/><Relationship Id="rId5" Type="http://schemas.openxmlformats.org/officeDocument/2006/relationships/image" Target="../media/image01.gif"/><Relationship Id="rId6" Type="http://schemas.openxmlformats.org/officeDocument/2006/relationships/image" Target="../media/image0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0.png"/><Relationship Id="rId4" Type="http://schemas.openxmlformats.org/officeDocument/2006/relationships/image" Target="../media/image01.gif"/><Relationship Id="rId5" Type="http://schemas.openxmlformats.org/officeDocument/2006/relationships/image" Target="../media/image0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a:off x="25" y="0"/>
            <a:ext cx="9144000" cy="8850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56" name="Shape 56"/>
          <p:cNvPicPr preferRelativeResize="0"/>
          <p:nvPr/>
        </p:nvPicPr>
        <p:blipFill>
          <a:blip r:embed="rId3">
            <a:alphaModFix/>
          </a:blip>
          <a:stretch>
            <a:fillRect/>
          </a:stretch>
        </p:blipFill>
        <p:spPr>
          <a:xfrm>
            <a:off x="25" y="5680850"/>
            <a:ext cx="1189098" cy="1177200"/>
          </a:xfrm>
          <a:prstGeom prst="rect">
            <a:avLst/>
          </a:prstGeom>
          <a:noFill/>
          <a:ln>
            <a:noFill/>
          </a:ln>
        </p:spPr>
      </p:pic>
      <p:pic>
        <p:nvPicPr>
          <p:cNvPr id="57" name="Shape 57"/>
          <p:cNvPicPr preferRelativeResize="0"/>
          <p:nvPr/>
        </p:nvPicPr>
        <p:blipFill>
          <a:blip r:embed="rId4">
            <a:alphaModFix/>
          </a:blip>
          <a:stretch>
            <a:fillRect/>
          </a:stretch>
        </p:blipFill>
        <p:spPr>
          <a:xfrm>
            <a:off x="4962050" y="6154200"/>
            <a:ext cx="4105774" cy="703849"/>
          </a:xfrm>
          <a:prstGeom prst="rect">
            <a:avLst/>
          </a:prstGeom>
          <a:noFill/>
          <a:ln>
            <a:noFill/>
          </a:ln>
        </p:spPr>
      </p:pic>
      <p:pic>
        <p:nvPicPr>
          <p:cNvPr id="58" name="Shape 58"/>
          <p:cNvPicPr preferRelativeResize="0"/>
          <p:nvPr/>
        </p:nvPicPr>
        <p:blipFill>
          <a:blip r:embed="rId5">
            <a:alphaModFix/>
          </a:blip>
          <a:stretch>
            <a:fillRect/>
          </a:stretch>
        </p:blipFill>
        <p:spPr>
          <a:xfrm>
            <a:off x="1299499" y="5680850"/>
            <a:ext cx="1839371" cy="1177200"/>
          </a:xfrm>
          <a:prstGeom prst="rect">
            <a:avLst/>
          </a:prstGeom>
          <a:noFill/>
          <a:ln>
            <a:noFill/>
          </a:ln>
        </p:spPr>
      </p:pic>
      <p:sp>
        <p:nvSpPr>
          <p:cNvPr id="59" name="Shape 59"/>
          <p:cNvSpPr txBox="1"/>
          <p:nvPr/>
        </p:nvSpPr>
        <p:spPr>
          <a:xfrm>
            <a:off x="120150" y="1703700"/>
            <a:ext cx="8903700" cy="2753100"/>
          </a:xfrm>
          <a:prstGeom prst="rect">
            <a:avLst/>
          </a:prstGeom>
          <a:noFill/>
          <a:ln>
            <a:noFill/>
          </a:ln>
        </p:spPr>
        <p:txBody>
          <a:bodyPr anchorCtr="0" anchor="t" bIns="91425" lIns="91425" rIns="91425" tIns="91425">
            <a:noAutofit/>
          </a:bodyPr>
          <a:lstStyle/>
          <a:p>
            <a:pPr lvl="0" rtl="0" algn="ctr">
              <a:spcBef>
                <a:spcPts val="0"/>
              </a:spcBef>
              <a:buNone/>
            </a:pPr>
            <a:r>
              <a:rPr b="1" lang="de" sz="3600">
                <a:latin typeface="Cambria"/>
                <a:ea typeface="Cambria"/>
                <a:cs typeface="Cambria"/>
                <a:sym typeface="Cambria"/>
              </a:rPr>
              <a:t>Progress on SCIAMACHY Limb aerosol retrieval</a:t>
            </a:r>
          </a:p>
          <a:p>
            <a:pPr lvl="0" rtl="0" algn="ctr">
              <a:spcBef>
                <a:spcPts val="0"/>
              </a:spcBef>
              <a:buNone/>
            </a:pPr>
            <a:r>
              <a:t/>
            </a:r>
            <a:endParaRPr sz="2400">
              <a:latin typeface="Cambria"/>
              <a:ea typeface="Cambria"/>
              <a:cs typeface="Cambria"/>
              <a:sym typeface="Cambria"/>
            </a:endParaRPr>
          </a:p>
          <a:p>
            <a:pPr lvl="0" rtl="0" algn="ctr">
              <a:spcBef>
                <a:spcPts val="0"/>
              </a:spcBef>
              <a:buNone/>
            </a:pPr>
            <a:r>
              <a:rPr lang="de" sz="2400">
                <a:latin typeface="Cambria"/>
                <a:ea typeface="Cambria"/>
                <a:cs typeface="Cambria"/>
                <a:sym typeface="Cambria"/>
              </a:rPr>
              <a:t>E. Malinina</a:t>
            </a:r>
            <a:r>
              <a:rPr baseline="30000" lang="de" sz="2400">
                <a:latin typeface="Cambria"/>
                <a:ea typeface="Cambria"/>
                <a:cs typeface="Cambria"/>
                <a:sym typeface="Cambria"/>
              </a:rPr>
              <a:t>1</a:t>
            </a:r>
            <a:r>
              <a:rPr lang="de" sz="2400">
                <a:latin typeface="Cambria"/>
                <a:ea typeface="Cambria"/>
                <a:cs typeface="Cambria"/>
                <a:sym typeface="Cambria"/>
              </a:rPr>
              <a:t>, A. Rozanov</a:t>
            </a:r>
            <a:r>
              <a:rPr baseline="30000" lang="de" sz="2400">
                <a:latin typeface="Cambria"/>
                <a:ea typeface="Cambria"/>
                <a:cs typeface="Cambria"/>
                <a:sym typeface="Cambria"/>
              </a:rPr>
              <a:t>1</a:t>
            </a:r>
            <a:r>
              <a:rPr lang="de" sz="2400">
                <a:latin typeface="Cambria"/>
                <a:ea typeface="Cambria"/>
                <a:cs typeface="Cambria"/>
                <a:sym typeface="Cambria"/>
              </a:rPr>
              <a:t>, V. Rozanov</a:t>
            </a:r>
            <a:r>
              <a:rPr baseline="30000" lang="de" sz="2400">
                <a:latin typeface="Cambria"/>
                <a:ea typeface="Cambria"/>
                <a:cs typeface="Cambria"/>
                <a:sym typeface="Cambria"/>
              </a:rPr>
              <a:t>1</a:t>
            </a:r>
            <a:r>
              <a:rPr lang="de" sz="2400">
                <a:latin typeface="Cambria"/>
                <a:ea typeface="Cambria"/>
                <a:cs typeface="Cambria"/>
                <a:sym typeface="Cambria"/>
              </a:rPr>
              <a:t>, P. Liebing</a:t>
            </a:r>
            <a:r>
              <a:rPr baseline="30000" lang="de" sz="2400">
                <a:latin typeface="Cambria"/>
                <a:ea typeface="Cambria"/>
                <a:cs typeface="Cambria"/>
                <a:sym typeface="Cambria"/>
              </a:rPr>
              <a:t>1</a:t>
            </a:r>
            <a:r>
              <a:rPr lang="de" sz="2400">
                <a:latin typeface="Cambria"/>
                <a:ea typeface="Cambria"/>
                <a:cs typeface="Cambria"/>
                <a:sym typeface="Cambria"/>
              </a:rPr>
              <a:t>, L. Rieger</a:t>
            </a:r>
            <a:r>
              <a:rPr baseline="30000" lang="de" sz="2400">
                <a:latin typeface="Cambria"/>
                <a:ea typeface="Cambria"/>
                <a:cs typeface="Cambria"/>
                <a:sym typeface="Cambria"/>
              </a:rPr>
              <a:t>2</a:t>
            </a:r>
            <a:r>
              <a:rPr lang="de" sz="2400">
                <a:latin typeface="Cambria"/>
                <a:ea typeface="Cambria"/>
                <a:cs typeface="Cambria"/>
                <a:sym typeface="Cambria"/>
              </a:rPr>
              <a:t>, J.P. Burrows</a:t>
            </a:r>
            <a:r>
              <a:rPr baseline="30000" lang="de" sz="2400">
                <a:latin typeface="Cambria"/>
                <a:ea typeface="Cambria"/>
                <a:cs typeface="Cambria"/>
                <a:sym typeface="Cambria"/>
              </a:rPr>
              <a:t>1</a:t>
            </a:r>
          </a:p>
          <a:p>
            <a:pPr lvl="0" rtl="0" algn="ctr">
              <a:spcBef>
                <a:spcPts val="0"/>
              </a:spcBef>
              <a:buNone/>
            </a:pPr>
            <a:r>
              <a:t/>
            </a:r>
            <a:endParaRPr sz="2400">
              <a:latin typeface="Cambria"/>
              <a:ea typeface="Cambria"/>
              <a:cs typeface="Cambria"/>
              <a:sym typeface="Cambria"/>
            </a:endParaRPr>
          </a:p>
          <a:p>
            <a:pPr lvl="0" rtl="0" algn="ctr">
              <a:spcBef>
                <a:spcPts val="0"/>
              </a:spcBef>
              <a:buNone/>
            </a:pPr>
            <a:r>
              <a:rPr lang="de" sz="1800">
                <a:latin typeface="Cambria"/>
                <a:ea typeface="Cambria"/>
                <a:cs typeface="Cambria"/>
                <a:sym typeface="Cambria"/>
              </a:rPr>
              <a:t>1- Intitute of Environmental Physics, University of Bremen, Bremen, Germany</a:t>
            </a:r>
          </a:p>
          <a:p>
            <a:pPr lvl="0" rtl="0" algn="ctr">
              <a:spcBef>
                <a:spcPts val="0"/>
              </a:spcBef>
              <a:buNone/>
            </a:pPr>
            <a:r>
              <a:rPr lang="de" sz="1800">
                <a:latin typeface="Cambria"/>
                <a:ea typeface="Cambria"/>
                <a:cs typeface="Cambria"/>
                <a:sym typeface="Cambria"/>
              </a:rPr>
              <a:t>2- Institute of Space and Atmospheric Studies, University of Saskatchewan, Saskatoon, Canada</a:t>
            </a:r>
          </a:p>
          <a:p>
            <a:pPr lvl="0" algn="ctr">
              <a:spcBef>
                <a:spcPts val="0"/>
              </a:spcBef>
              <a:buNone/>
            </a:pPr>
            <a:r>
              <a:t/>
            </a:r>
            <a:endParaRPr sz="3000">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rtl="0">
              <a:spcBef>
                <a:spcPts val="0"/>
              </a:spcBef>
              <a:buNone/>
            </a:pPr>
            <a:r>
              <a:t/>
            </a:r>
            <a:endParaRPr/>
          </a:p>
        </p:txBody>
      </p:sp>
      <p:sp>
        <p:nvSpPr>
          <p:cNvPr id="65" name="Shape 65"/>
          <p:cNvSpPr/>
          <p:nvPr/>
        </p:nvSpPr>
        <p:spPr>
          <a:xfrm>
            <a:off x="25" y="0"/>
            <a:ext cx="9144000" cy="9396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66" name="Shape 66"/>
          <p:cNvPicPr preferRelativeResize="0"/>
          <p:nvPr/>
        </p:nvPicPr>
        <p:blipFill>
          <a:blip r:embed="rId3">
            <a:alphaModFix/>
          </a:blip>
          <a:stretch>
            <a:fillRect/>
          </a:stretch>
        </p:blipFill>
        <p:spPr>
          <a:xfrm>
            <a:off x="25" y="5680850"/>
            <a:ext cx="1189098" cy="1177200"/>
          </a:xfrm>
          <a:prstGeom prst="rect">
            <a:avLst/>
          </a:prstGeom>
          <a:noFill/>
          <a:ln>
            <a:noFill/>
          </a:ln>
        </p:spPr>
      </p:pic>
      <p:pic>
        <p:nvPicPr>
          <p:cNvPr id="67" name="Shape 67"/>
          <p:cNvPicPr preferRelativeResize="0"/>
          <p:nvPr/>
        </p:nvPicPr>
        <p:blipFill>
          <a:blip r:embed="rId4">
            <a:alphaModFix/>
          </a:blip>
          <a:stretch>
            <a:fillRect/>
          </a:stretch>
        </p:blipFill>
        <p:spPr>
          <a:xfrm>
            <a:off x="4962050" y="6154200"/>
            <a:ext cx="4105774" cy="703849"/>
          </a:xfrm>
          <a:prstGeom prst="rect">
            <a:avLst/>
          </a:prstGeom>
          <a:noFill/>
          <a:ln>
            <a:noFill/>
          </a:ln>
        </p:spPr>
      </p:pic>
      <p:pic>
        <p:nvPicPr>
          <p:cNvPr id="68" name="Shape 68"/>
          <p:cNvPicPr preferRelativeResize="0"/>
          <p:nvPr/>
        </p:nvPicPr>
        <p:blipFill>
          <a:blip r:embed="rId5">
            <a:alphaModFix/>
          </a:blip>
          <a:stretch>
            <a:fillRect/>
          </a:stretch>
        </p:blipFill>
        <p:spPr>
          <a:xfrm>
            <a:off x="1299499" y="5680850"/>
            <a:ext cx="1839371" cy="1177200"/>
          </a:xfrm>
          <a:prstGeom prst="rect">
            <a:avLst/>
          </a:prstGeom>
          <a:noFill/>
          <a:ln>
            <a:noFill/>
          </a:ln>
        </p:spPr>
      </p:pic>
      <p:sp>
        <p:nvSpPr>
          <p:cNvPr id="69" name="Shape 69"/>
          <p:cNvSpPr txBox="1"/>
          <p:nvPr/>
        </p:nvSpPr>
        <p:spPr>
          <a:xfrm>
            <a:off x="4675775" y="1159723"/>
            <a:ext cx="4320600" cy="3746100"/>
          </a:xfrm>
          <a:prstGeom prst="rect">
            <a:avLst/>
          </a:prstGeom>
          <a:noFill/>
          <a:ln>
            <a:noFill/>
          </a:ln>
        </p:spPr>
        <p:txBody>
          <a:bodyPr anchorCtr="0" anchor="t" bIns="91425" lIns="91425" rIns="91425" tIns="91425">
            <a:noAutofit/>
          </a:bodyPr>
          <a:lstStyle/>
          <a:p>
            <a:pPr lvl="0" rtl="0" algn="ctr">
              <a:spcBef>
                <a:spcPts val="0"/>
              </a:spcBef>
              <a:buNone/>
            </a:pPr>
            <a:r>
              <a:rPr b="1" lang="de" sz="2200" u="sng">
                <a:latin typeface="Cambria"/>
                <a:ea typeface="Cambria"/>
                <a:cs typeface="Cambria"/>
                <a:sym typeface="Cambria"/>
              </a:rPr>
              <a:t>Updates to the previous version:</a:t>
            </a:r>
          </a:p>
          <a:p>
            <a:pPr lvl="0" rtl="0" algn="ctr">
              <a:spcBef>
                <a:spcPts val="0"/>
              </a:spcBef>
              <a:buNone/>
            </a:pPr>
            <a:r>
              <a:t/>
            </a:r>
            <a:endParaRPr sz="2000" u="sng">
              <a:latin typeface="Cambria"/>
              <a:ea typeface="Cambria"/>
              <a:cs typeface="Cambria"/>
              <a:sym typeface="Cambria"/>
            </a:endParaRPr>
          </a:p>
          <a:p>
            <a:pPr indent="-342900" lvl="0" marL="457200" rtl="0">
              <a:spcBef>
                <a:spcPts val="0"/>
              </a:spcBef>
              <a:buSzPct val="100000"/>
              <a:buFont typeface="Cambria"/>
              <a:buChar char="●"/>
            </a:pPr>
            <a:r>
              <a:rPr lang="de" sz="1800">
                <a:latin typeface="Cambria"/>
                <a:ea typeface="Cambria"/>
                <a:cs typeface="Cambria"/>
                <a:sym typeface="Cambria"/>
              </a:rPr>
              <a:t>No shorter wavelength normalization</a:t>
            </a:r>
          </a:p>
          <a:p>
            <a:pPr indent="-342900" lvl="0" marL="457200" rtl="0">
              <a:spcBef>
                <a:spcPts val="0"/>
              </a:spcBef>
              <a:buSzPct val="100000"/>
              <a:buFont typeface="Cambria"/>
              <a:buChar char="●"/>
            </a:pPr>
            <a:r>
              <a:rPr lang="de" sz="1800">
                <a:latin typeface="Cambria"/>
                <a:ea typeface="Cambria"/>
                <a:cs typeface="Cambria"/>
                <a:sym typeface="Cambria"/>
              </a:rPr>
              <a:t>Calculation of extinction on 2 wavelengths: 750 nm an 1090 nm</a:t>
            </a:r>
          </a:p>
          <a:p>
            <a:pPr indent="-342900" lvl="0" marL="457200" rtl="0">
              <a:spcBef>
                <a:spcPts val="0"/>
              </a:spcBef>
              <a:buSzPct val="100000"/>
              <a:buFont typeface="Cambria"/>
              <a:buChar char="●"/>
            </a:pPr>
            <a:r>
              <a:rPr lang="de" sz="1800">
                <a:latin typeface="Cambria"/>
                <a:ea typeface="Cambria"/>
                <a:cs typeface="Cambria"/>
                <a:sym typeface="Cambria"/>
              </a:rPr>
              <a:t>Changed PSD parameters (r</a:t>
            </a:r>
            <a:r>
              <a:rPr baseline="-25000" lang="de" sz="1800">
                <a:latin typeface="Cambria"/>
                <a:ea typeface="Cambria"/>
                <a:cs typeface="Cambria"/>
                <a:sym typeface="Cambria"/>
              </a:rPr>
              <a:t>g</a:t>
            </a:r>
            <a:r>
              <a:rPr lang="de" sz="1800">
                <a:latin typeface="Cambria"/>
                <a:ea typeface="Cambria"/>
                <a:cs typeface="Cambria"/>
                <a:sym typeface="Cambria"/>
              </a:rPr>
              <a:t>=0.08mcm , 𝜎</a:t>
            </a:r>
            <a:r>
              <a:rPr baseline="-25000" lang="de" sz="1800">
                <a:latin typeface="Cambria"/>
                <a:ea typeface="Cambria"/>
                <a:cs typeface="Cambria"/>
                <a:sym typeface="Cambria"/>
              </a:rPr>
              <a:t>g</a:t>
            </a:r>
            <a:r>
              <a:rPr lang="de" sz="1800">
                <a:latin typeface="Cambria"/>
                <a:ea typeface="Cambria"/>
                <a:cs typeface="Cambria"/>
                <a:sym typeface="Cambria"/>
              </a:rPr>
              <a:t> = 1.6 )</a:t>
            </a:r>
          </a:p>
          <a:p>
            <a:pPr indent="-342900" lvl="0" marL="457200" rtl="0" algn="just">
              <a:lnSpc>
                <a:spcPct val="115000"/>
              </a:lnSpc>
              <a:spcBef>
                <a:spcPts val="0"/>
              </a:spcBef>
              <a:spcAft>
                <a:spcPts val="1600"/>
              </a:spcAft>
              <a:buSzPct val="100000"/>
              <a:buFont typeface="Cambria"/>
              <a:buChar char="●"/>
            </a:pPr>
            <a:r>
              <a:rPr lang="de" sz="1800">
                <a:latin typeface="Cambria"/>
                <a:ea typeface="Cambria"/>
                <a:cs typeface="Cambria"/>
                <a:sym typeface="Cambria"/>
              </a:rPr>
              <a:t>Calculations on the measurement grid</a:t>
            </a:r>
          </a:p>
          <a:p>
            <a:pPr indent="-342900" lvl="0" marL="457200" rtl="0" algn="just">
              <a:lnSpc>
                <a:spcPct val="115000"/>
              </a:lnSpc>
              <a:spcBef>
                <a:spcPts val="0"/>
              </a:spcBef>
              <a:spcAft>
                <a:spcPts val="1600"/>
              </a:spcAft>
              <a:buSzPct val="100000"/>
              <a:buFont typeface="Cambria"/>
              <a:buChar char="●"/>
            </a:pPr>
            <a:r>
              <a:rPr lang="de" sz="1800">
                <a:latin typeface="Cambria"/>
                <a:ea typeface="Cambria"/>
                <a:cs typeface="Cambria"/>
                <a:sym typeface="Cambria"/>
              </a:rPr>
              <a:t>Simultaneous albedo retrieval</a:t>
            </a:r>
          </a:p>
          <a:p>
            <a:pPr indent="-342900" lvl="0" marL="457200" rtl="0" algn="just">
              <a:lnSpc>
                <a:spcPct val="115000"/>
              </a:lnSpc>
              <a:spcBef>
                <a:spcPts val="0"/>
              </a:spcBef>
              <a:spcAft>
                <a:spcPts val="1600"/>
              </a:spcAft>
              <a:buSzPct val="100000"/>
              <a:buFont typeface="Cambria"/>
              <a:buChar char="●"/>
            </a:pPr>
            <a:r>
              <a:rPr lang="de" sz="1800">
                <a:latin typeface="Cambria"/>
                <a:ea typeface="Cambria"/>
                <a:cs typeface="Cambria"/>
                <a:sym typeface="Cambria"/>
              </a:rPr>
              <a:t>Changed reference tangent height from 35 km to 38 km</a:t>
            </a:r>
          </a:p>
        </p:txBody>
      </p:sp>
      <p:pic>
        <p:nvPicPr>
          <p:cNvPr descr="coinc_diff_standard.png" id="70" name="Shape 70"/>
          <p:cNvPicPr preferRelativeResize="0"/>
          <p:nvPr/>
        </p:nvPicPr>
        <p:blipFill rotWithShape="1">
          <a:blip r:embed="rId6">
            <a:alphaModFix/>
          </a:blip>
          <a:srcRect b="1025" l="6488" r="4503" t="1308"/>
          <a:stretch/>
        </p:blipFill>
        <p:spPr>
          <a:xfrm>
            <a:off x="117000" y="1362661"/>
            <a:ext cx="4320599" cy="3625329"/>
          </a:xfrm>
          <a:prstGeom prst="rect">
            <a:avLst/>
          </a:prstGeom>
          <a:noFill/>
          <a:ln>
            <a:noFill/>
          </a:ln>
        </p:spPr>
      </p:pic>
      <p:sp>
        <p:nvSpPr>
          <p:cNvPr id="71" name="Shape 71"/>
          <p:cNvSpPr txBox="1"/>
          <p:nvPr/>
        </p:nvSpPr>
        <p:spPr>
          <a:xfrm>
            <a:off x="25" y="0"/>
            <a:ext cx="9067800" cy="939600"/>
          </a:xfrm>
          <a:prstGeom prst="rect">
            <a:avLst/>
          </a:prstGeom>
          <a:noFill/>
          <a:ln>
            <a:noFill/>
          </a:ln>
        </p:spPr>
        <p:txBody>
          <a:bodyPr anchorCtr="0" anchor="ctr" bIns="91425" lIns="91425" rIns="91425" tIns="91425">
            <a:noAutofit/>
          </a:bodyPr>
          <a:lstStyle/>
          <a:p>
            <a:pPr lvl="0" algn="ctr">
              <a:spcBef>
                <a:spcPts val="0"/>
              </a:spcBef>
              <a:buNone/>
            </a:pPr>
            <a:r>
              <a:rPr b="1" lang="de" sz="3600">
                <a:solidFill>
                  <a:srgbClr val="FFFFFF"/>
                </a:solidFill>
                <a:latin typeface="Cambria"/>
                <a:ea typeface="Cambria"/>
                <a:cs typeface="Cambria"/>
                <a:sym typeface="Cambria"/>
              </a:rPr>
              <a:t>Aerosol Extinction V1.4 Retrieval</a:t>
            </a:r>
          </a:p>
        </p:txBody>
      </p:sp>
      <p:sp>
        <p:nvSpPr>
          <p:cNvPr id="72" name="Shape 72"/>
          <p:cNvSpPr txBox="1"/>
          <p:nvPr/>
        </p:nvSpPr>
        <p:spPr>
          <a:xfrm>
            <a:off x="69000" y="4988000"/>
            <a:ext cx="4945500" cy="297900"/>
          </a:xfrm>
          <a:prstGeom prst="rect">
            <a:avLst/>
          </a:prstGeom>
          <a:noFill/>
          <a:ln>
            <a:noFill/>
          </a:ln>
        </p:spPr>
        <p:txBody>
          <a:bodyPr anchorCtr="0" anchor="t" bIns="91425" lIns="91425" rIns="91425" tIns="91425">
            <a:noAutofit/>
          </a:bodyPr>
          <a:lstStyle/>
          <a:p>
            <a:pPr lvl="0">
              <a:spcBef>
                <a:spcPts val="0"/>
              </a:spcBef>
              <a:buNone/>
            </a:pPr>
            <a:r>
              <a:rPr lang="de" sz="1200">
                <a:latin typeface="Cambria"/>
                <a:ea typeface="Cambria"/>
                <a:cs typeface="Cambria"/>
                <a:sym typeface="Cambria"/>
              </a:rPr>
              <a:t>Difference between SCIAMACHY/OSIRIS and SAGEII aerosol extinction </a:t>
            </a:r>
          </a:p>
        </p:txBody>
      </p:sp>
      <p:sp>
        <p:nvSpPr>
          <p:cNvPr id="73" name="Shape 73"/>
          <p:cNvSpPr txBox="1"/>
          <p:nvPr/>
        </p:nvSpPr>
        <p:spPr>
          <a:xfrm>
            <a:off x="4890575" y="4967687"/>
            <a:ext cx="4105800" cy="651300"/>
          </a:xfrm>
          <a:prstGeom prst="rect">
            <a:avLst/>
          </a:prstGeom>
          <a:noFill/>
          <a:ln>
            <a:noFill/>
          </a:ln>
        </p:spPr>
        <p:txBody>
          <a:bodyPr anchorCtr="0" anchor="ctr" bIns="91425" lIns="91425" rIns="91425" tIns="91425">
            <a:noAutofit/>
          </a:bodyPr>
          <a:lstStyle/>
          <a:p>
            <a:pPr lvl="0" algn="just">
              <a:spcBef>
                <a:spcPts val="0"/>
              </a:spcBef>
              <a:buNone/>
            </a:pPr>
            <a:r>
              <a:rPr b="1" i="1" lang="de" sz="1600">
                <a:latin typeface="Cambria"/>
                <a:ea typeface="Cambria"/>
                <a:cs typeface="Cambria"/>
                <a:sym typeface="Cambria"/>
              </a:rPr>
              <a:t>More than a year of data processed yet. The full product should be available in November.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rtl="0">
              <a:spcBef>
                <a:spcPts val="0"/>
              </a:spcBef>
              <a:buNone/>
            </a:pPr>
            <a:r>
              <a:t/>
            </a:r>
            <a:endParaRPr/>
          </a:p>
        </p:txBody>
      </p:sp>
      <p:sp>
        <p:nvSpPr>
          <p:cNvPr id="79" name="Shape 79"/>
          <p:cNvSpPr/>
          <p:nvPr/>
        </p:nvSpPr>
        <p:spPr>
          <a:xfrm>
            <a:off x="25" y="0"/>
            <a:ext cx="9144000" cy="9396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80" name="Shape 80"/>
          <p:cNvPicPr preferRelativeResize="0"/>
          <p:nvPr/>
        </p:nvPicPr>
        <p:blipFill>
          <a:blip r:embed="rId3">
            <a:alphaModFix/>
          </a:blip>
          <a:stretch>
            <a:fillRect/>
          </a:stretch>
        </p:blipFill>
        <p:spPr>
          <a:xfrm>
            <a:off x="25" y="5680850"/>
            <a:ext cx="1189098" cy="1177200"/>
          </a:xfrm>
          <a:prstGeom prst="rect">
            <a:avLst/>
          </a:prstGeom>
          <a:noFill/>
          <a:ln>
            <a:noFill/>
          </a:ln>
        </p:spPr>
      </p:pic>
      <p:pic>
        <p:nvPicPr>
          <p:cNvPr id="81" name="Shape 81"/>
          <p:cNvPicPr preferRelativeResize="0"/>
          <p:nvPr/>
        </p:nvPicPr>
        <p:blipFill>
          <a:blip r:embed="rId4">
            <a:alphaModFix/>
          </a:blip>
          <a:stretch>
            <a:fillRect/>
          </a:stretch>
        </p:blipFill>
        <p:spPr>
          <a:xfrm>
            <a:off x="4962050" y="6154200"/>
            <a:ext cx="4105774" cy="703849"/>
          </a:xfrm>
          <a:prstGeom prst="rect">
            <a:avLst/>
          </a:prstGeom>
          <a:noFill/>
          <a:ln>
            <a:noFill/>
          </a:ln>
        </p:spPr>
      </p:pic>
      <p:pic>
        <p:nvPicPr>
          <p:cNvPr id="82" name="Shape 82"/>
          <p:cNvPicPr preferRelativeResize="0"/>
          <p:nvPr/>
        </p:nvPicPr>
        <p:blipFill>
          <a:blip r:embed="rId5">
            <a:alphaModFix/>
          </a:blip>
          <a:stretch>
            <a:fillRect/>
          </a:stretch>
        </p:blipFill>
        <p:spPr>
          <a:xfrm>
            <a:off x="1299499" y="5680850"/>
            <a:ext cx="1839371" cy="1177200"/>
          </a:xfrm>
          <a:prstGeom prst="rect">
            <a:avLst/>
          </a:prstGeom>
          <a:noFill/>
          <a:ln>
            <a:noFill/>
          </a:ln>
        </p:spPr>
      </p:pic>
      <p:sp>
        <p:nvSpPr>
          <p:cNvPr id="83" name="Shape 83"/>
          <p:cNvSpPr txBox="1"/>
          <p:nvPr/>
        </p:nvSpPr>
        <p:spPr>
          <a:xfrm>
            <a:off x="25" y="0"/>
            <a:ext cx="9067800" cy="939600"/>
          </a:xfrm>
          <a:prstGeom prst="rect">
            <a:avLst/>
          </a:prstGeom>
          <a:noFill/>
          <a:ln>
            <a:noFill/>
          </a:ln>
        </p:spPr>
        <p:txBody>
          <a:bodyPr anchorCtr="0" anchor="ctr" bIns="91425" lIns="91425" rIns="91425" tIns="91425">
            <a:noAutofit/>
          </a:bodyPr>
          <a:lstStyle/>
          <a:p>
            <a:pPr lvl="0" rtl="0" algn="ctr">
              <a:spcBef>
                <a:spcPts val="0"/>
              </a:spcBef>
              <a:buNone/>
            </a:pPr>
            <a:r>
              <a:rPr b="1" lang="de" sz="3600">
                <a:solidFill>
                  <a:srgbClr val="FFFFFF"/>
                </a:solidFill>
                <a:latin typeface="Cambria"/>
                <a:ea typeface="Cambria"/>
                <a:cs typeface="Cambria"/>
                <a:sym typeface="Cambria"/>
              </a:rPr>
              <a:t>Aerosol PSD Retrieval. Simulations.</a:t>
            </a:r>
          </a:p>
        </p:txBody>
      </p:sp>
      <p:pic>
        <p:nvPicPr>
          <p:cNvPr id="84" name="Shape 84"/>
          <p:cNvPicPr preferRelativeResize="0"/>
          <p:nvPr/>
        </p:nvPicPr>
        <p:blipFill>
          <a:blip r:embed="rId6">
            <a:alphaModFix/>
          </a:blip>
          <a:stretch>
            <a:fillRect/>
          </a:stretch>
        </p:blipFill>
        <p:spPr>
          <a:xfrm>
            <a:off x="1249100" y="939600"/>
            <a:ext cx="6811900" cy="3874275"/>
          </a:xfrm>
          <a:prstGeom prst="rect">
            <a:avLst/>
          </a:prstGeom>
          <a:noFill/>
          <a:ln>
            <a:noFill/>
          </a:ln>
        </p:spPr>
      </p:pic>
      <p:pic>
        <p:nvPicPr>
          <p:cNvPr descr="daum_equation_1469538230289.png" id="85" name="Shape 85"/>
          <p:cNvPicPr preferRelativeResize="0"/>
          <p:nvPr/>
        </p:nvPicPr>
        <p:blipFill>
          <a:blip r:embed="rId7">
            <a:alphaModFix/>
          </a:blip>
          <a:stretch>
            <a:fillRect/>
          </a:stretch>
        </p:blipFill>
        <p:spPr>
          <a:xfrm>
            <a:off x="5448600" y="4794501"/>
            <a:ext cx="3282800" cy="609799"/>
          </a:xfrm>
          <a:prstGeom prst="rect">
            <a:avLst/>
          </a:prstGeom>
          <a:noFill/>
          <a:ln>
            <a:noFill/>
          </a:ln>
        </p:spPr>
      </p:pic>
      <p:sp>
        <p:nvSpPr>
          <p:cNvPr id="86" name="Shape 86"/>
          <p:cNvSpPr txBox="1"/>
          <p:nvPr/>
        </p:nvSpPr>
        <p:spPr>
          <a:xfrm>
            <a:off x="81775" y="4656650"/>
            <a:ext cx="5253300" cy="1029900"/>
          </a:xfrm>
          <a:prstGeom prst="rect">
            <a:avLst/>
          </a:prstGeom>
          <a:noFill/>
          <a:ln>
            <a:noFill/>
          </a:ln>
        </p:spPr>
        <p:txBody>
          <a:bodyPr anchorCtr="0" anchor="t" bIns="91425" lIns="91425" rIns="91425" tIns="91425">
            <a:noAutofit/>
          </a:bodyPr>
          <a:lstStyle/>
          <a:p>
            <a:pPr lvl="0" algn="ctr">
              <a:spcBef>
                <a:spcPts val="0"/>
              </a:spcBef>
              <a:buNone/>
            </a:pPr>
            <a:r>
              <a:rPr b="1" lang="de" sz="1800" u="sng">
                <a:latin typeface="Cambria"/>
                <a:ea typeface="Cambria"/>
                <a:cs typeface="Cambria"/>
                <a:sym typeface="Cambria"/>
              </a:rPr>
              <a:t>Particle size distribution (PSD):</a:t>
            </a:r>
          </a:p>
          <a:p>
            <a:pPr indent="-342900" lvl="0" marL="457200">
              <a:spcBef>
                <a:spcPts val="0"/>
              </a:spcBef>
              <a:buSzPct val="100000"/>
              <a:buFont typeface="Cambria"/>
              <a:buChar char="●"/>
            </a:pPr>
            <a:r>
              <a:rPr lang="de" sz="1800">
                <a:latin typeface="Cambria"/>
                <a:ea typeface="Cambria"/>
                <a:cs typeface="Cambria"/>
                <a:sym typeface="Cambria"/>
              </a:rPr>
              <a:t>Assumed to be lognormal in the stratosphere</a:t>
            </a:r>
          </a:p>
          <a:p>
            <a:pPr indent="-342900" lvl="0" marL="457200">
              <a:spcBef>
                <a:spcPts val="0"/>
              </a:spcBef>
              <a:buSzPct val="100000"/>
              <a:buFont typeface="Cambria"/>
              <a:buChar char="●"/>
            </a:pPr>
            <a:r>
              <a:rPr lang="de" sz="1800">
                <a:latin typeface="Cambria"/>
                <a:ea typeface="Cambria"/>
                <a:cs typeface="Cambria"/>
                <a:sym typeface="Cambria"/>
              </a:rPr>
              <a:t>Possibly  r, </a:t>
            </a:r>
            <a:r>
              <a:rPr lang="de" sz="1800">
                <a:solidFill>
                  <a:schemeClr val="dk1"/>
                </a:solidFill>
                <a:latin typeface="Cambria"/>
                <a:ea typeface="Cambria"/>
                <a:cs typeface="Cambria"/>
                <a:sym typeface="Cambria"/>
              </a:rPr>
              <a:t>𝜎 and N could be fitted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rtl="0">
              <a:spcBef>
                <a:spcPts val="0"/>
              </a:spcBef>
              <a:buNone/>
            </a:pPr>
            <a:r>
              <a:t/>
            </a:r>
            <a:endParaRPr/>
          </a:p>
        </p:txBody>
      </p:sp>
      <p:sp>
        <p:nvSpPr>
          <p:cNvPr id="92" name="Shape 92"/>
          <p:cNvSpPr/>
          <p:nvPr/>
        </p:nvSpPr>
        <p:spPr>
          <a:xfrm>
            <a:off x="25" y="0"/>
            <a:ext cx="9144000" cy="9396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93" name="Shape 93"/>
          <p:cNvPicPr preferRelativeResize="0"/>
          <p:nvPr/>
        </p:nvPicPr>
        <p:blipFill>
          <a:blip r:embed="rId3">
            <a:alphaModFix/>
          </a:blip>
          <a:stretch>
            <a:fillRect/>
          </a:stretch>
        </p:blipFill>
        <p:spPr>
          <a:xfrm>
            <a:off x="25" y="5680850"/>
            <a:ext cx="1189098" cy="1177200"/>
          </a:xfrm>
          <a:prstGeom prst="rect">
            <a:avLst/>
          </a:prstGeom>
          <a:noFill/>
          <a:ln>
            <a:noFill/>
          </a:ln>
        </p:spPr>
      </p:pic>
      <p:pic>
        <p:nvPicPr>
          <p:cNvPr id="94" name="Shape 94"/>
          <p:cNvPicPr preferRelativeResize="0"/>
          <p:nvPr/>
        </p:nvPicPr>
        <p:blipFill>
          <a:blip r:embed="rId4">
            <a:alphaModFix/>
          </a:blip>
          <a:stretch>
            <a:fillRect/>
          </a:stretch>
        </p:blipFill>
        <p:spPr>
          <a:xfrm>
            <a:off x="4962050" y="6154200"/>
            <a:ext cx="4105774" cy="703849"/>
          </a:xfrm>
          <a:prstGeom prst="rect">
            <a:avLst/>
          </a:prstGeom>
          <a:noFill/>
          <a:ln>
            <a:noFill/>
          </a:ln>
        </p:spPr>
      </p:pic>
      <p:pic>
        <p:nvPicPr>
          <p:cNvPr id="95" name="Shape 95"/>
          <p:cNvPicPr preferRelativeResize="0"/>
          <p:nvPr/>
        </p:nvPicPr>
        <p:blipFill>
          <a:blip r:embed="rId5">
            <a:alphaModFix/>
          </a:blip>
          <a:stretch>
            <a:fillRect/>
          </a:stretch>
        </p:blipFill>
        <p:spPr>
          <a:xfrm>
            <a:off x="1299499" y="5680850"/>
            <a:ext cx="1839371" cy="1177200"/>
          </a:xfrm>
          <a:prstGeom prst="rect">
            <a:avLst/>
          </a:prstGeom>
          <a:noFill/>
          <a:ln>
            <a:noFill/>
          </a:ln>
        </p:spPr>
      </p:pic>
      <p:sp>
        <p:nvSpPr>
          <p:cNvPr id="96" name="Shape 96"/>
          <p:cNvSpPr txBox="1"/>
          <p:nvPr/>
        </p:nvSpPr>
        <p:spPr>
          <a:xfrm>
            <a:off x="25" y="0"/>
            <a:ext cx="9067800" cy="939600"/>
          </a:xfrm>
          <a:prstGeom prst="rect">
            <a:avLst/>
          </a:prstGeom>
          <a:noFill/>
          <a:ln>
            <a:noFill/>
          </a:ln>
        </p:spPr>
        <p:txBody>
          <a:bodyPr anchorCtr="0" anchor="ctr" bIns="91425" lIns="91425" rIns="91425" tIns="91425">
            <a:noAutofit/>
          </a:bodyPr>
          <a:lstStyle/>
          <a:p>
            <a:pPr lvl="0" rtl="0" algn="ctr">
              <a:spcBef>
                <a:spcPts val="0"/>
              </a:spcBef>
              <a:buNone/>
            </a:pPr>
            <a:r>
              <a:rPr b="1" lang="de" sz="3600">
                <a:solidFill>
                  <a:srgbClr val="FFFFFF"/>
                </a:solidFill>
                <a:latin typeface="Cambria"/>
                <a:ea typeface="Cambria"/>
                <a:cs typeface="Cambria"/>
                <a:sym typeface="Cambria"/>
              </a:rPr>
              <a:t>Aerosol PSD Retrieval. Real data.</a:t>
            </a:r>
          </a:p>
        </p:txBody>
      </p:sp>
      <p:pic>
        <p:nvPicPr>
          <p:cNvPr descr="th_timeser_new_full.png" id="97" name="Shape 97"/>
          <p:cNvPicPr preferRelativeResize="0"/>
          <p:nvPr/>
        </p:nvPicPr>
        <p:blipFill rotWithShape="1">
          <a:blip r:embed="rId6">
            <a:alphaModFix/>
          </a:blip>
          <a:srcRect b="1839" l="0" r="0" t="1868"/>
          <a:stretch/>
        </p:blipFill>
        <p:spPr>
          <a:xfrm>
            <a:off x="1251414" y="939600"/>
            <a:ext cx="6565020" cy="4741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rtl="0">
              <a:spcBef>
                <a:spcPts val="0"/>
              </a:spcBef>
              <a:buNone/>
            </a:pPr>
            <a:r>
              <a:t/>
            </a:r>
            <a:endParaRPr/>
          </a:p>
        </p:txBody>
      </p:sp>
      <p:sp>
        <p:nvSpPr>
          <p:cNvPr id="103" name="Shape 103"/>
          <p:cNvSpPr/>
          <p:nvPr/>
        </p:nvSpPr>
        <p:spPr>
          <a:xfrm>
            <a:off x="25" y="0"/>
            <a:ext cx="9144000" cy="9396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104" name="Shape 104"/>
          <p:cNvPicPr preferRelativeResize="0"/>
          <p:nvPr/>
        </p:nvPicPr>
        <p:blipFill>
          <a:blip r:embed="rId3">
            <a:alphaModFix/>
          </a:blip>
          <a:stretch>
            <a:fillRect/>
          </a:stretch>
        </p:blipFill>
        <p:spPr>
          <a:xfrm>
            <a:off x="25" y="5680850"/>
            <a:ext cx="1189098" cy="1177200"/>
          </a:xfrm>
          <a:prstGeom prst="rect">
            <a:avLst/>
          </a:prstGeom>
          <a:noFill/>
          <a:ln>
            <a:noFill/>
          </a:ln>
        </p:spPr>
      </p:pic>
      <p:pic>
        <p:nvPicPr>
          <p:cNvPr id="105" name="Shape 105"/>
          <p:cNvPicPr preferRelativeResize="0"/>
          <p:nvPr/>
        </p:nvPicPr>
        <p:blipFill>
          <a:blip r:embed="rId4">
            <a:alphaModFix/>
          </a:blip>
          <a:stretch>
            <a:fillRect/>
          </a:stretch>
        </p:blipFill>
        <p:spPr>
          <a:xfrm>
            <a:off x="4962050" y="6154200"/>
            <a:ext cx="4105774" cy="703849"/>
          </a:xfrm>
          <a:prstGeom prst="rect">
            <a:avLst/>
          </a:prstGeom>
          <a:noFill/>
          <a:ln>
            <a:noFill/>
          </a:ln>
        </p:spPr>
      </p:pic>
      <p:pic>
        <p:nvPicPr>
          <p:cNvPr id="106" name="Shape 106"/>
          <p:cNvPicPr preferRelativeResize="0"/>
          <p:nvPr/>
        </p:nvPicPr>
        <p:blipFill>
          <a:blip r:embed="rId5">
            <a:alphaModFix/>
          </a:blip>
          <a:stretch>
            <a:fillRect/>
          </a:stretch>
        </p:blipFill>
        <p:spPr>
          <a:xfrm>
            <a:off x="1299499" y="5680850"/>
            <a:ext cx="1839371" cy="1177200"/>
          </a:xfrm>
          <a:prstGeom prst="rect">
            <a:avLst/>
          </a:prstGeom>
          <a:noFill/>
          <a:ln>
            <a:noFill/>
          </a:ln>
        </p:spPr>
      </p:pic>
      <p:sp>
        <p:nvSpPr>
          <p:cNvPr id="107" name="Shape 107"/>
          <p:cNvSpPr txBox="1"/>
          <p:nvPr/>
        </p:nvSpPr>
        <p:spPr>
          <a:xfrm>
            <a:off x="25" y="0"/>
            <a:ext cx="9067800" cy="939600"/>
          </a:xfrm>
          <a:prstGeom prst="rect">
            <a:avLst/>
          </a:prstGeom>
          <a:noFill/>
          <a:ln>
            <a:noFill/>
          </a:ln>
        </p:spPr>
        <p:txBody>
          <a:bodyPr anchorCtr="0" anchor="ctr" bIns="91425" lIns="91425" rIns="91425" tIns="91425">
            <a:noAutofit/>
          </a:bodyPr>
          <a:lstStyle/>
          <a:p>
            <a:pPr lvl="0" rtl="0" algn="ctr">
              <a:spcBef>
                <a:spcPts val="0"/>
              </a:spcBef>
              <a:buNone/>
            </a:pPr>
            <a:r>
              <a:rPr b="1" lang="de" sz="3600">
                <a:solidFill>
                  <a:srgbClr val="FFFFFF"/>
                </a:solidFill>
                <a:latin typeface="Cambria"/>
                <a:ea typeface="Cambria"/>
                <a:cs typeface="Cambria"/>
                <a:sym typeface="Cambria"/>
              </a:rPr>
              <a:t>Aerosol PSD Retrieval. Real data.</a:t>
            </a:r>
          </a:p>
        </p:txBody>
      </p:sp>
      <p:pic>
        <p:nvPicPr>
          <p:cNvPr id="108" name="Shape 108"/>
          <p:cNvPicPr preferRelativeResize="0"/>
          <p:nvPr/>
        </p:nvPicPr>
        <p:blipFill>
          <a:blip r:embed="rId6">
            <a:alphaModFix/>
          </a:blip>
          <a:stretch>
            <a:fillRect/>
          </a:stretch>
        </p:blipFill>
        <p:spPr>
          <a:xfrm>
            <a:off x="25" y="939600"/>
            <a:ext cx="390699" cy="2546049"/>
          </a:xfrm>
          <a:prstGeom prst="rect">
            <a:avLst/>
          </a:prstGeom>
          <a:noFill/>
          <a:ln>
            <a:noFill/>
          </a:ln>
        </p:spPr>
      </p:pic>
      <p:pic>
        <p:nvPicPr>
          <p:cNvPr id="109" name="Shape 109"/>
          <p:cNvPicPr preferRelativeResize="0"/>
          <p:nvPr/>
        </p:nvPicPr>
        <p:blipFill>
          <a:blip r:embed="rId7">
            <a:alphaModFix/>
          </a:blip>
          <a:stretch>
            <a:fillRect/>
          </a:stretch>
        </p:blipFill>
        <p:spPr>
          <a:xfrm>
            <a:off x="390712" y="939599"/>
            <a:ext cx="5198486" cy="2501775"/>
          </a:xfrm>
          <a:prstGeom prst="rect">
            <a:avLst/>
          </a:prstGeom>
          <a:noFill/>
          <a:ln>
            <a:noFill/>
          </a:ln>
        </p:spPr>
      </p:pic>
      <p:pic>
        <p:nvPicPr>
          <p:cNvPr id="110" name="Shape 110"/>
          <p:cNvPicPr preferRelativeResize="0"/>
          <p:nvPr/>
        </p:nvPicPr>
        <p:blipFill>
          <a:blip r:embed="rId8">
            <a:alphaModFix/>
          </a:blip>
          <a:stretch>
            <a:fillRect/>
          </a:stretch>
        </p:blipFill>
        <p:spPr>
          <a:xfrm>
            <a:off x="305325" y="939600"/>
            <a:ext cx="630174" cy="207499"/>
          </a:xfrm>
          <a:prstGeom prst="rect">
            <a:avLst/>
          </a:prstGeom>
          <a:noFill/>
          <a:ln>
            <a:noFill/>
          </a:ln>
        </p:spPr>
      </p:pic>
      <p:sp>
        <p:nvSpPr>
          <p:cNvPr id="111" name="Shape 111"/>
          <p:cNvSpPr/>
          <p:nvPr/>
        </p:nvSpPr>
        <p:spPr>
          <a:xfrm>
            <a:off x="2596025" y="1757925"/>
            <a:ext cx="735900" cy="1435800"/>
          </a:xfrm>
          <a:prstGeom prst="rect">
            <a:avLst/>
          </a:prstGeom>
          <a:noFill/>
          <a:ln cap="flat" cmpd="sng" w="38100">
            <a:solidFill>
              <a:srgbClr val="FF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2" name="Shape 112"/>
          <p:cNvSpPr txBox="1"/>
          <p:nvPr/>
        </p:nvSpPr>
        <p:spPr>
          <a:xfrm>
            <a:off x="5703050" y="1686275"/>
            <a:ext cx="3291000" cy="1052700"/>
          </a:xfrm>
          <a:prstGeom prst="rect">
            <a:avLst/>
          </a:prstGeom>
          <a:noFill/>
          <a:ln>
            <a:noFill/>
          </a:ln>
        </p:spPr>
        <p:txBody>
          <a:bodyPr anchorCtr="0" anchor="t" bIns="91425" lIns="91425" rIns="91425" tIns="91425">
            <a:noAutofit/>
          </a:bodyPr>
          <a:lstStyle/>
          <a:p>
            <a:pPr lvl="0" rtl="0" algn="ctr">
              <a:spcBef>
                <a:spcPts val="0"/>
              </a:spcBef>
              <a:buNone/>
            </a:pPr>
            <a:r>
              <a:rPr b="1" lang="de" sz="1600" u="sng">
                <a:latin typeface="Cambria"/>
                <a:ea typeface="Cambria"/>
                <a:cs typeface="Cambria"/>
                <a:sym typeface="Cambria"/>
              </a:rPr>
              <a:t>Volcanic eruptions:</a:t>
            </a:r>
          </a:p>
          <a:p>
            <a:pPr lvl="0" rtl="0">
              <a:spcBef>
                <a:spcPts val="0"/>
              </a:spcBef>
              <a:buNone/>
            </a:pPr>
            <a:r>
              <a:rPr lang="de" sz="1600">
                <a:latin typeface="Cambria"/>
                <a:ea typeface="Cambria"/>
                <a:cs typeface="Cambria"/>
                <a:sym typeface="Cambria"/>
              </a:rPr>
              <a:t>C - Soufriere Hills, May 2006, 16</a:t>
            </a:r>
            <a:r>
              <a:rPr baseline="30000" lang="de" sz="1600">
                <a:latin typeface="Cambria"/>
                <a:ea typeface="Cambria"/>
                <a:cs typeface="Cambria"/>
                <a:sym typeface="Cambria"/>
              </a:rPr>
              <a:t>o</a:t>
            </a:r>
            <a:r>
              <a:rPr lang="de" sz="1600">
                <a:latin typeface="Cambria"/>
                <a:ea typeface="Cambria"/>
                <a:cs typeface="Cambria"/>
                <a:sym typeface="Cambria"/>
              </a:rPr>
              <a:t> N</a:t>
            </a:r>
          </a:p>
          <a:p>
            <a:pPr lvl="0" rtl="0">
              <a:spcBef>
                <a:spcPts val="0"/>
              </a:spcBef>
              <a:buNone/>
            </a:pPr>
            <a:r>
              <a:rPr lang="de" sz="1600">
                <a:latin typeface="Cambria"/>
                <a:ea typeface="Cambria"/>
                <a:cs typeface="Cambria"/>
                <a:sym typeface="Cambria"/>
              </a:rPr>
              <a:t>D - Tavurvur, October 2006, </a:t>
            </a:r>
            <a:r>
              <a:rPr lang="de" sz="1600">
                <a:solidFill>
                  <a:schemeClr val="dk1"/>
                </a:solidFill>
                <a:latin typeface="Cambria"/>
                <a:ea typeface="Cambria"/>
                <a:cs typeface="Cambria"/>
                <a:sym typeface="Cambria"/>
              </a:rPr>
              <a:t>4</a:t>
            </a:r>
            <a:r>
              <a:rPr baseline="30000" lang="de" sz="1600">
                <a:solidFill>
                  <a:schemeClr val="dk1"/>
                </a:solidFill>
                <a:latin typeface="Cambria"/>
                <a:ea typeface="Cambria"/>
                <a:cs typeface="Cambria"/>
                <a:sym typeface="Cambria"/>
              </a:rPr>
              <a:t>o</a:t>
            </a:r>
            <a:r>
              <a:rPr lang="de" sz="1600">
                <a:solidFill>
                  <a:schemeClr val="dk1"/>
                </a:solidFill>
                <a:latin typeface="Cambria"/>
                <a:ea typeface="Cambria"/>
                <a:cs typeface="Cambria"/>
                <a:sym typeface="Cambria"/>
              </a:rPr>
              <a:t> S</a:t>
            </a:r>
          </a:p>
        </p:txBody>
      </p:sp>
      <p:sp>
        <p:nvSpPr>
          <p:cNvPr id="113" name="Shape 113"/>
          <p:cNvSpPr txBox="1"/>
          <p:nvPr/>
        </p:nvSpPr>
        <p:spPr>
          <a:xfrm>
            <a:off x="305325" y="3856200"/>
            <a:ext cx="6551400" cy="14541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Cambria"/>
              <a:buChar char="●"/>
            </a:pPr>
            <a:r>
              <a:rPr lang="de" sz="1800">
                <a:latin typeface="Cambria"/>
                <a:ea typeface="Cambria"/>
                <a:cs typeface="Cambria"/>
                <a:sym typeface="Cambria"/>
              </a:rPr>
              <a:t>Selected region: tropics (10</a:t>
            </a:r>
            <a:r>
              <a:rPr baseline="30000" lang="de" sz="1800">
                <a:solidFill>
                  <a:schemeClr val="dk1"/>
                </a:solidFill>
                <a:latin typeface="Cambria"/>
                <a:ea typeface="Cambria"/>
                <a:cs typeface="Cambria"/>
                <a:sym typeface="Cambria"/>
              </a:rPr>
              <a:t>o</a:t>
            </a:r>
            <a:r>
              <a:rPr lang="de" sz="1800">
                <a:solidFill>
                  <a:schemeClr val="dk1"/>
                </a:solidFill>
                <a:latin typeface="Cambria"/>
                <a:ea typeface="Cambria"/>
                <a:cs typeface="Cambria"/>
                <a:sym typeface="Cambria"/>
              </a:rPr>
              <a:t> N - 10</a:t>
            </a:r>
            <a:r>
              <a:rPr baseline="30000" lang="de" sz="1800">
                <a:solidFill>
                  <a:schemeClr val="dk1"/>
                </a:solidFill>
                <a:latin typeface="Cambria"/>
                <a:ea typeface="Cambria"/>
                <a:cs typeface="Cambria"/>
                <a:sym typeface="Cambria"/>
              </a:rPr>
              <a:t>o</a:t>
            </a:r>
            <a:r>
              <a:rPr lang="de" sz="1800">
                <a:solidFill>
                  <a:schemeClr val="dk1"/>
                </a:solidFill>
                <a:latin typeface="Cambria"/>
                <a:ea typeface="Cambria"/>
                <a:cs typeface="Cambria"/>
                <a:sym typeface="Cambria"/>
              </a:rPr>
              <a:t> S</a:t>
            </a:r>
            <a:r>
              <a:rPr lang="de" sz="1800">
                <a:latin typeface="Cambria"/>
                <a:ea typeface="Cambria"/>
                <a:cs typeface="Cambria"/>
                <a:sym typeface="Cambria"/>
              </a:rPr>
              <a:t>)</a:t>
            </a:r>
          </a:p>
          <a:p>
            <a:pPr indent="-342900" lvl="0" marL="457200" rtl="0">
              <a:spcBef>
                <a:spcPts val="0"/>
              </a:spcBef>
              <a:buSzPct val="100000"/>
              <a:buFont typeface="Cambria"/>
              <a:buChar char="●"/>
            </a:pPr>
            <a:r>
              <a:rPr lang="de" sz="1800">
                <a:latin typeface="Cambria"/>
                <a:ea typeface="Cambria"/>
                <a:cs typeface="Cambria"/>
                <a:sym typeface="Cambria"/>
              </a:rPr>
              <a:t>Measurements</a:t>
            </a:r>
            <a:r>
              <a:rPr lang="de" sz="1800">
                <a:latin typeface="Cambria"/>
                <a:ea typeface="Cambria"/>
                <a:cs typeface="Cambria"/>
                <a:sym typeface="Cambria"/>
              </a:rPr>
              <a:t> over ocean</a:t>
            </a:r>
          </a:p>
          <a:p>
            <a:pPr indent="-342900" lvl="0" marL="457200" rtl="0">
              <a:spcBef>
                <a:spcPts val="0"/>
              </a:spcBef>
              <a:buSzPct val="100000"/>
              <a:buFont typeface="Cambria"/>
              <a:buChar char="●"/>
            </a:pPr>
            <a:r>
              <a:rPr lang="de" sz="1800">
                <a:latin typeface="Cambria"/>
                <a:ea typeface="Cambria"/>
                <a:cs typeface="Cambria"/>
                <a:sym typeface="Cambria"/>
              </a:rPr>
              <a:t>Period: March 2006 - October 2007 → includes background conditions, 2 volcanic eruptions and relaxation period</a:t>
            </a:r>
          </a:p>
        </p:txBody>
      </p:sp>
      <p:sp>
        <p:nvSpPr>
          <p:cNvPr id="114" name="Shape 114"/>
          <p:cNvSpPr txBox="1"/>
          <p:nvPr/>
        </p:nvSpPr>
        <p:spPr>
          <a:xfrm>
            <a:off x="6742225" y="3319300"/>
            <a:ext cx="2401800" cy="939600"/>
          </a:xfrm>
          <a:prstGeom prst="rect">
            <a:avLst/>
          </a:prstGeom>
          <a:noFill/>
          <a:ln>
            <a:noFill/>
          </a:ln>
        </p:spPr>
        <p:txBody>
          <a:bodyPr anchorCtr="0" anchor="ctr" bIns="91425" lIns="91425" rIns="91425" tIns="91425">
            <a:noAutofit/>
          </a:bodyPr>
          <a:lstStyle/>
          <a:p>
            <a:pPr lvl="0" rtl="0" algn="ctr">
              <a:spcBef>
                <a:spcPts val="0"/>
              </a:spcBef>
              <a:buNone/>
            </a:pPr>
            <a:r>
              <a:rPr lang="de" sz="1800">
                <a:latin typeface="Cambria"/>
                <a:ea typeface="Cambria"/>
                <a:cs typeface="Cambria"/>
                <a:sym typeface="Cambria"/>
              </a:rPr>
              <a:t>Retrieved parameters: R</a:t>
            </a:r>
            <a:r>
              <a:rPr baseline="-25000" lang="de" sz="1800">
                <a:latin typeface="Cambria"/>
                <a:ea typeface="Cambria"/>
                <a:cs typeface="Cambria"/>
                <a:sym typeface="Cambria"/>
              </a:rPr>
              <a:t>mod</a:t>
            </a:r>
            <a:r>
              <a:rPr lang="de" sz="1800">
                <a:latin typeface="Cambria"/>
                <a:ea typeface="Cambria"/>
                <a:cs typeface="Cambria"/>
                <a:sym typeface="Cambria"/>
              </a:rPr>
              <a:t> and </a:t>
            </a:r>
            <a:r>
              <a:rPr lang="de" sz="1800">
                <a:solidFill>
                  <a:schemeClr val="dk1"/>
                </a:solidFill>
                <a:latin typeface="Cambria"/>
                <a:ea typeface="Cambria"/>
                <a:cs typeface="Cambria"/>
                <a:sym typeface="Cambria"/>
              </a:rPr>
              <a:t> </a:t>
            </a:r>
            <a:r>
              <a:rPr i="1" lang="de" sz="1800">
                <a:solidFill>
                  <a:schemeClr val="dk1"/>
                </a:solidFill>
                <a:latin typeface="Cambria"/>
                <a:ea typeface="Cambria"/>
                <a:cs typeface="Cambria"/>
                <a:sym typeface="Cambria"/>
              </a:rPr>
              <a:t>𝜎</a:t>
            </a:r>
            <a:r>
              <a:rPr lang="de" sz="1800">
                <a:latin typeface="Cambria"/>
                <a:ea typeface="Cambria"/>
                <a:cs typeface="Cambria"/>
                <a:sym typeface="Cambria"/>
              </a:rPr>
              <a:t>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descr="psds_vlc.png" id="119" name="Shape 119"/>
          <p:cNvPicPr preferRelativeResize="0"/>
          <p:nvPr/>
        </p:nvPicPr>
        <p:blipFill>
          <a:blip r:embed="rId3">
            <a:alphaModFix/>
          </a:blip>
          <a:stretch>
            <a:fillRect/>
          </a:stretch>
        </p:blipFill>
        <p:spPr>
          <a:xfrm>
            <a:off x="620945" y="939599"/>
            <a:ext cx="7902118" cy="4741248"/>
          </a:xfrm>
          <a:prstGeom prst="rect">
            <a:avLst/>
          </a:prstGeom>
          <a:noFill/>
          <a:ln>
            <a:noFill/>
          </a:ln>
        </p:spPr>
      </p:pic>
      <p:sp>
        <p:nvSpPr>
          <p:cNvPr id="120" name="Shape 120"/>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rtl="0">
              <a:spcBef>
                <a:spcPts val="0"/>
              </a:spcBef>
              <a:buNone/>
            </a:pPr>
            <a:r>
              <a:t/>
            </a:r>
            <a:endParaRPr/>
          </a:p>
        </p:txBody>
      </p:sp>
      <p:sp>
        <p:nvSpPr>
          <p:cNvPr id="121" name="Shape 121"/>
          <p:cNvSpPr/>
          <p:nvPr/>
        </p:nvSpPr>
        <p:spPr>
          <a:xfrm>
            <a:off x="25" y="0"/>
            <a:ext cx="9144000" cy="9396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122" name="Shape 122"/>
          <p:cNvPicPr preferRelativeResize="0"/>
          <p:nvPr/>
        </p:nvPicPr>
        <p:blipFill>
          <a:blip r:embed="rId4">
            <a:alphaModFix/>
          </a:blip>
          <a:stretch>
            <a:fillRect/>
          </a:stretch>
        </p:blipFill>
        <p:spPr>
          <a:xfrm>
            <a:off x="25" y="5680850"/>
            <a:ext cx="1189098" cy="1177200"/>
          </a:xfrm>
          <a:prstGeom prst="rect">
            <a:avLst/>
          </a:prstGeom>
          <a:noFill/>
          <a:ln>
            <a:noFill/>
          </a:ln>
        </p:spPr>
      </p:pic>
      <p:pic>
        <p:nvPicPr>
          <p:cNvPr id="123" name="Shape 123"/>
          <p:cNvPicPr preferRelativeResize="0"/>
          <p:nvPr/>
        </p:nvPicPr>
        <p:blipFill>
          <a:blip r:embed="rId5">
            <a:alphaModFix/>
          </a:blip>
          <a:stretch>
            <a:fillRect/>
          </a:stretch>
        </p:blipFill>
        <p:spPr>
          <a:xfrm>
            <a:off x="4962050" y="6154200"/>
            <a:ext cx="4105774" cy="703849"/>
          </a:xfrm>
          <a:prstGeom prst="rect">
            <a:avLst/>
          </a:prstGeom>
          <a:noFill/>
          <a:ln>
            <a:noFill/>
          </a:ln>
        </p:spPr>
      </p:pic>
      <p:pic>
        <p:nvPicPr>
          <p:cNvPr id="124" name="Shape 124"/>
          <p:cNvPicPr preferRelativeResize="0"/>
          <p:nvPr/>
        </p:nvPicPr>
        <p:blipFill>
          <a:blip r:embed="rId6">
            <a:alphaModFix/>
          </a:blip>
          <a:stretch>
            <a:fillRect/>
          </a:stretch>
        </p:blipFill>
        <p:spPr>
          <a:xfrm>
            <a:off x="1299499" y="5680850"/>
            <a:ext cx="1839371" cy="1177200"/>
          </a:xfrm>
          <a:prstGeom prst="rect">
            <a:avLst/>
          </a:prstGeom>
          <a:noFill/>
          <a:ln>
            <a:noFill/>
          </a:ln>
        </p:spPr>
      </p:pic>
      <p:sp>
        <p:nvSpPr>
          <p:cNvPr id="125" name="Shape 125"/>
          <p:cNvSpPr txBox="1"/>
          <p:nvPr/>
        </p:nvSpPr>
        <p:spPr>
          <a:xfrm>
            <a:off x="25" y="0"/>
            <a:ext cx="9067800" cy="939600"/>
          </a:xfrm>
          <a:prstGeom prst="rect">
            <a:avLst/>
          </a:prstGeom>
          <a:noFill/>
          <a:ln>
            <a:noFill/>
          </a:ln>
        </p:spPr>
        <p:txBody>
          <a:bodyPr anchorCtr="0" anchor="ctr" bIns="91425" lIns="91425" rIns="91425" tIns="91425">
            <a:noAutofit/>
          </a:bodyPr>
          <a:lstStyle/>
          <a:p>
            <a:pPr lvl="0" rtl="0" algn="ctr">
              <a:spcBef>
                <a:spcPts val="0"/>
              </a:spcBef>
              <a:buNone/>
            </a:pPr>
            <a:r>
              <a:rPr b="1" lang="de" sz="3600">
                <a:solidFill>
                  <a:srgbClr val="FFFFFF"/>
                </a:solidFill>
                <a:latin typeface="Cambria"/>
                <a:ea typeface="Cambria"/>
                <a:cs typeface="Cambria"/>
                <a:sym typeface="Cambria"/>
              </a:rPr>
              <a:t>Aerosol PSD Retrieval. Real data.</a:t>
            </a:r>
          </a:p>
        </p:txBody>
      </p:sp>
      <p:sp>
        <p:nvSpPr>
          <p:cNvPr id="126" name="Shape 126"/>
          <p:cNvSpPr/>
          <p:nvPr/>
        </p:nvSpPr>
        <p:spPr>
          <a:xfrm>
            <a:off x="6153950" y="3670200"/>
            <a:ext cx="490500" cy="122700"/>
          </a:xfrm>
          <a:prstGeom prst="leftArrow">
            <a:avLst>
              <a:gd fmla="val 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a:off x="6153950" y="4115075"/>
            <a:ext cx="490500" cy="122700"/>
          </a:xfrm>
          <a:prstGeom prst="leftArrow">
            <a:avLst>
              <a:gd fmla="val 0" name="adj1"/>
              <a:gd fmla="val 50000" name="adj2"/>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8" name="Shape 128"/>
          <p:cNvSpPr txBox="1"/>
          <p:nvPr/>
        </p:nvSpPr>
        <p:spPr>
          <a:xfrm>
            <a:off x="6688000" y="3562200"/>
            <a:ext cx="1441200" cy="338700"/>
          </a:xfrm>
          <a:prstGeom prst="rect">
            <a:avLst/>
          </a:prstGeom>
          <a:noFill/>
          <a:ln>
            <a:noFill/>
          </a:ln>
        </p:spPr>
        <p:txBody>
          <a:bodyPr anchorCtr="0" anchor="t" bIns="91425" lIns="91425" rIns="91425" tIns="91425">
            <a:noAutofit/>
          </a:bodyPr>
          <a:lstStyle/>
          <a:p>
            <a:pPr lvl="0" rtl="0">
              <a:spcBef>
                <a:spcPts val="0"/>
              </a:spcBef>
              <a:buNone/>
            </a:pPr>
            <a:r>
              <a:rPr lang="de">
                <a:latin typeface="Cambria"/>
                <a:ea typeface="Cambria"/>
                <a:cs typeface="Cambria"/>
                <a:sym typeface="Cambria"/>
              </a:rPr>
              <a:t>Soufriere Hills</a:t>
            </a:r>
          </a:p>
        </p:txBody>
      </p:sp>
      <p:sp>
        <p:nvSpPr>
          <p:cNvPr id="129" name="Shape 129"/>
          <p:cNvSpPr txBox="1"/>
          <p:nvPr/>
        </p:nvSpPr>
        <p:spPr>
          <a:xfrm>
            <a:off x="6688000" y="3955975"/>
            <a:ext cx="1441200" cy="338700"/>
          </a:xfrm>
          <a:prstGeom prst="rect">
            <a:avLst/>
          </a:prstGeom>
          <a:noFill/>
          <a:ln>
            <a:noFill/>
          </a:ln>
        </p:spPr>
        <p:txBody>
          <a:bodyPr anchorCtr="0" anchor="t" bIns="91425" lIns="91425" rIns="91425" tIns="91425">
            <a:noAutofit/>
          </a:bodyPr>
          <a:lstStyle/>
          <a:p>
            <a:pPr lvl="0" rtl="0">
              <a:spcBef>
                <a:spcPts val="0"/>
              </a:spcBef>
              <a:buNone/>
            </a:pPr>
            <a:r>
              <a:rPr lang="de">
                <a:latin typeface="Cambria"/>
                <a:ea typeface="Cambria"/>
                <a:cs typeface="Cambria"/>
                <a:sym typeface="Cambria"/>
              </a:rPr>
              <a:t>Tavurvur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p:nvPr/>
        </p:nvSpPr>
        <p:spPr>
          <a:xfrm>
            <a:off x="0" y="5680850"/>
            <a:ext cx="9144000" cy="1177200"/>
          </a:xfrm>
          <a:prstGeom prst="rect">
            <a:avLst/>
          </a:prstGeom>
          <a:solidFill>
            <a:srgbClr val="E2CE89"/>
          </a:solidFill>
          <a:ln>
            <a:noFill/>
          </a:ln>
        </p:spPr>
        <p:txBody>
          <a:bodyPr anchorCtr="0" anchor="ctr" bIns="91425" lIns="91425" rIns="91425" tIns="91425">
            <a:noAutofit/>
          </a:bodyPr>
          <a:lstStyle/>
          <a:p>
            <a:pPr lvl="0" rtl="0">
              <a:spcBef>
                <a:spcPts val="0"/>
              </a:spcBef>
              <a:buNone/>
            </a:pPr>
            <a:r>
              <a:t/>
            </a:r>
            <a:endParaRPr/>
          </a:p>
        </p:txBody>
      </p:sp>
      <p:sp>
        <p:nvSpPr>
          <p:cNvPr id="135" name="Shape 135"/>
          <p:cNvSpPr/>
          <p:nvPr/>
        </p:nvSpPr>
        <p:spPr>
          <a:xfrm>
            <a:off x="25" y="0"/>
            <a:ext cx="9144000" cy="939600"/>
          </a:xfrm>
          <a:prstGeom prst="rect">
            <a:avLst/>
          </a:prstGeom>
          <a:solidFill>
            <a:srgbClr val="FF0000"/>
          </a:solidFill>
          <a:ln>
            <a:noFill/>
          </a:ln>
        </p:spPr>
        <p:txBody>
          <a:bodyPr anchorCtr="0" anchor="ctr" bIns="91425" lIns="91425" rIns="91425" tIns="91425">
            <a:noAutofit/>
          </a:bodyPr>
          <a:lstStyle/>
          <a:p>
            <a:pPr lvl="0">
              <a:spcBef>
                <a:spcPts val="0"/>
              </a:spcBef>
              <a:buNone/>
            </a:pPr>
            <a:r>
              <a:t/>
            </a:r>
            <a:endParaRPr/>
          </a:p>
        </p:txBody>
      </p:sp>
      <p:pic>
        <p:nvPicPr>
          <p:cNvPr descr="http://www.iup.uni-bremen.de/Service/logos/iupLogo2016sm.png" id="136" name="Shape 136"/>
          <p:cNvPicPr preferRelativeResize="0"/>
          <p:nvPr/>
        </p:nvPicPr>
        <p:blipFill>
          <a:blip r:embed="rId3">
            <a:alphaModFix/>
          </a:blip>
          <a:stretch>
            <a:fillRect/>
          </a:stretch>
        </p:blipFill>
        <p:spPr>
          <a:xfrm>
            <a:off x="25" y="5680850"/>
            <a:ext cx="1189098" cy="1177200"/>
          </a:xfrm>
          <a:prstGeom prst="rect">
            <a:avLst/>
          </a:prstGeom>
          <a:noFill/>
          <a:ln>
            <a:noFill/>
          </a:ln>
        </p:spPr>
      </p:pic>
      <p:pic>
        <p:nvPicPr>
          <p:cNvPr id="137" name="Shape 137"/>
          <p:cNvPicPr preferRelativeResize="0"/>
          <p:nvPr/>
        </p:nvPicPr>
        <p:blipFill>
          <a:blip r:embed="rId4">
            <a:alphaModFix/>
          </a:blip>
          <a:stretch>
            <a:fillRect/>
          </a:stretch>
        </p:blipFill>
        <p:spPr>
          <a:xfrm>
            <a:off x="4962050" y="6154200"/>
            <a:ext cx="4105774" cy="703849"/>
          </a:xfrm>
          <a:prstGeom prst="rect">
            <a:avLst/>
          </a:prstGeom>
          <a:noFill/>
          <a:ln>
            <a:noFill/>
          </a:ln>
        </p:spPr>
      </p:pic>
      <p:pic>
        <p:nvPicPr>
          <p:cNvPr id="138" name="Shape 138"/>
          <p:cNvPicPr preferRelativeResize="0"/>
          <p:nvPr/>
        </p:nvPicPr>
        <p:blipFill>
          <a:blip r:embed="rId5">
            <a:alphaModFix/>
          </a:blip>
          <a:stretch>
            <a:fillRect/>
          </a:stretch>
        </p:blipFill>
        <p:spPr>
          <a:xfrm>
            <a:off x="1299499" y="5680850"/>
            <a:ext cx="1839371" cy="1177200"/>
          </a:xfrm>
          <a:prstGeom prst="rect">
            <a:avLst/>
          </a:prstGeom>
          <a:noFill/>
          <a:ln>
            <a:noFill/>
          </a:ln>
        </p:spPr>
      </p:pic>
      <p:sp>
        <p:nvSpPr>
          <p:cNvPr id="139" name="Shape 139"/>
          <p:cNvSpPr txBox="1"/>
          <p:nvPr/>
        </p:nvSpPr>
        <p:spPr>
          <a:xfrm>
            <a:off x="25" y="0"/>
            <a:ext cx="9067800" cy="939600"/>
          </a:xfrm>
          <a:prstGeom prst="rect">
            <a:avLst/>
          </a:prstGeom>
          <a:noFill/>
          <a:ln>
            <a:noFill/>
          </a:ln>
        </p:spPr>
        <p:txBody>
          <a:bodyPr anchorCtr="0" anchor="ctr" bIns="91425" lIns="91425" rIns="91425" tIns="91425">
            <a:noAutofit/>
          </a:bodyPr>
          <a:lstStyle/>
          <a:p>
            <a:pPr lvl="0" rtl="0" algn="ctr">
              <a:spcBef>
                <a:spcPts val="0"/>
              </a:spcBef>
              <a:buNone/>
            </a:pPr>
            <a:r>
              <a:rPr b="1" lang="de" sz="3600">
                <a:solidFill>
                  <a:srgbClr val="FFFFFF"/>
                </a:solidFill>
                <a:latin typeface="Cambria"/>
                <a:ea typeface="Cambria"/>
                <a:cs typeface="Cambria"/>
                <a:sym typeface="Cambria"/>
              </a:rPr>
              <a:t>Conclusions and outlook</a:t>
            </a:r>
          </a:p>
        </p:txBody>
      </p:sp>
      <p:sp>
        <p:nvSpPr>
          <p:cNvPr id="140" name="Shape 140"/>
          <p:cNvSpPr txBox="1"/>
          <p:nvPr/>
        </p:nvSpPr>
        <p:spPr>
          <a:xfrm>
            <a:off x="705225" y="1379775"/>
            <a:ext cx="7869900" cy="3311400"/>
          </a:xfrm>
          <a:prstGeom prst="rect">
            <a:avLst/>
          </a:prstGeom>
          <a:noFill/>
          <a:ln>
            <a:noFill/>
          </a:ln>
        </p:spPr>
        <p:txBody>
          <a:bodyPr anchorCtr="0" anchor="t" bIns="91425" lIns="91425" rIns="91425" tIns="91425">
            <a:noAutofit/>
          </a:bodyPr>
          <a:lstStyle/>
          <a:p>
            <a:pPr indent="-368300" lvl="0" marL="457200" rtl="0">
              <a:lnSpc>
                <a:spcPct val="150000"/>
              </a:lnSpc>
              <a:spcBef>
                <a:spcPts val="0"/>
              </a:spcBef>
              <a:buSzPct val="100000"/>
              <a:buFont typeface="Cambria"/>
              <a:buChar char="●"/>
            </a:pPr>
            <a:r>
              <a:rPr lang="de" sz="2200">
                <a:latin typeface="Cambria"/>
                <a:ea typeface="Cambria"/>
                <a:cs typeface="Cambria"/>
                <a:sym typeface="Cambria"/>
              </a:rPr>
              <a:t>The calculation of the new aerosol extinction database. Ready ~ beginning of November 2016</a:t>
            </a:r>
          </a:p>
          <a:p>
            <a:pPr indent="-368300" lvl="0" marL="457200" rtl="0">
              <a:lnSpc>
                <a:spcPct val="150000"/>
              </a:lnSpc>
              <a:spcBef>
                <a:spcPts val="0"/>
              </a:spcBef>
              <a:buSzPct val="100000"/>
              <a:buFont typeface="Cambria"/>
              <a:buChar char="●"/>
            </a:pPr>
            <a:r>
              <a:rPr lang="de" sz="2200">
                <a:latin typeface="Cambria"/>
                <a:ea typeface="Cambria"/>
                <a:cs typeface="Cambria"/>
                <a:sym typeface="Cambria"/>
              </a:rPr>
              <a:t>Retrieval of mode radius and distribution width from SCIAMACHY limb measurements shows good results</a:t>
            </a:r>
          </a:p>
          <a:p>
            <a:pPr indent="-368300" lvl="0" marL="457200">
              <a:lnSpc>
                <a:spcPct val="150000"/>
              </a:lnSpc>
              <a:spcBef>
                <a:spcPts val="0"/>
              </a:spcBef>
              <a:buSzPct val="100000"/>
              <a:buFont typeface="Cambria"/>
              <a:buChar char="●"/>
            </a:pPr>
            <a:r>
              <a:rPr lang="de" sz="2200">
                <a:latin typeface="Cambria"/>
                <a:ea typeface="Cambria"/>
                <a:cs typeface="Cambria"/>
                <a:sym typeface="Cambria"/>
              </a:rPr>
              <a:t>Calculation of aerosol particle size distribution test product for tropics.  Ready ~ end of 2016</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