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2" r:id="rId3"/>
    <p:sldId id="271" r:id="rId4"/>
    <p:sldId id="267" r:id="rId5"/>
    <p:sldId id="258" r:id="rId6"/>
    <p:sldId id="268" r:id="rId7"/>
    <p:sldId id="259" r:id="rId8"/>
    <p:sldId id="261" r:id="rId9"/>
    <p:sldId id="262" r:id="rId10"/>
    <p:sldId id="263" r:id="rId11"/>
    <p:sldId id="265" r:id="rId12"/>
    <p:sldId id="266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5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560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UTLS Observation Workshop, Geneva, 24-27 May 2016</a:t>
            </a:r>
            <a:endParaRPr lang="de-DE" sz="2400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6188880"/>
            <a:ext cx="500063" cy="50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scia50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145213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600200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 altLang="en-US" smtClean="0"/>
              <a:t>Titelmasterformat durch Klicken bearbeiten</a:t>
            </a:r>
            <a:endParaRPr lang="de-DE" altLang="en-US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86200"/>
            <a:ext cx="6781800" cy="19812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de-DE" altLang="en-US" smtClean="0"/>
              <a:t>Formatvorlage des Untertitelmasters durch Klicken bearbeiten</a:t>
            </a: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984982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BFE8FF-9C9E-498C-A655-05A1F82BBC6B}" type="slidenum">
              <a:rPr lang="en-US" smtClean="0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69279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5600" y="71438"/>
            <a:ext cx="2133600" cy="587216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71438"/>
            <a:ext cx="6248400" cy="587216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BFE8FF-9C9E-498C-A655-05A1F82BBC6B}" type="slidenum">
              <a:rPr lang="en-US" smtClean="0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5534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75565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6" name="Picture 6" descr="iup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172200"/>
            <a:ext cx="5000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ife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248400"/>
            <a:ext cx="803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scia5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145213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600200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 altLang="en-US" smtClean="0"/>
              <a:t>Titelmasterformat durch Klicken bearbeiten</a:t>
            </a:r>
            <a:endParaRPr lang="de-DE" altLang="en-US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86200"/>
            <a:ext cx="6781800" cy="19812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de-DE" altLang="en-US" smtClean="0"/>
              <a:t>Formatvorlage des Untertitelmasters durch Klicken bearbeiten</a:t>
            </a: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54245164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02094A-B44E-4CA1-9301-EE7710B51BE2}" type="slidenum">
              <a:rPr lang="en-US" smtClean="0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0122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02094A-B44E-4CA1-9301-EE7710B51BE2}" type="slidenum">
              <a:rPr lang="en-US" smtClean="0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96197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191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191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02094A-B44E-4CA1-9301-EE7710B51BE2}" type="slidenum">
              <a:rPr lang="en-US" smtClean="0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7841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02094A-B44E-4CA1-9301-EE7710B51BE2}" type="slidenum">
              <a:rPr lang="en-US" smtClean="0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17462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02094A-B44E-4CA1-9301-EE7710B51BE2}" type="slidenum">
              <a:rPr lang="en-US" smtClean="0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00108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02094A-B44E-4CA1-9301-EE7710B51BE2}" type="slidenum">
              <a:rPr lang="en-US" smtClean="0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6738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02094A-B44E-4CA1-9301-EE7710B51BE2}" type="slidenum">
              <a:rPr lang="en-US" smtClean="0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132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BFE8FF-9C9E-498C-A655-05A1F82BBC6B}" type="slidenum">
              <a:rPr lang="en-US" smtClean="0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467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02094A-B44E-4CA1-9301-EE7710B51BE2}" type="slidenum">
              <a:rPr lang="en-US" smtClean="0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525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02094A-B44E-4CA1-9301-EE7710B51BE2}" type="slidenum">
              <a:rPr lang="en-US" smtClean="0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14911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5600" y="71438"/>
            <a:ext cx="2133600" cy="587216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71438"/>
            <a:ext cx="6248400" cy="587216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02094A-B44E-4CA1-9301-EE7710B51BE2}" type="slidenum">
              <a:rPr lang="en-US" smtClean="0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63629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BFE8FF-9C9E-498C-A655-05A1F82BBC6B}" type="slidenum">
              <a:rPr lang="en-US" smtClean="0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30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191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191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BFE8FF-9C9E-498C-A655-05A1F82BBC6B}" type="slidenum">
              <a:rPr lang="en-US" smtClean="0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4975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BFE8FF-9C9E-498C-A655-05A1F82BBC6B}" type="slidenum">
              <a:rPr lang="en-US" smtClean="0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731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BFE8FF-9C9E-498C-A655-05A1F82BBC6B}" type="slidenum">
              <a:rPr lang="en-US" smtClean="0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6615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BFE8FF-9C9E-498C-A655-05A1F82BBC6B}" type="slidenum">
              <a:rPr lang="en-US" smtClean="0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5375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BFE8FF-9C9E-498C-A655-05A1F82BBC6B}" type="slidenum">
              <a:rPr lang="en-US" smtClean="0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87026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BFE8FF-9C9E-498C-A655-05A1F82BBC6B}" type="slidenum">
              <a:rPr lang="en-US" smtClean="0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81909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3700" y="714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Hier klicken, um Master-Titelformat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28800"/>
            <a:ext cx="853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 smtClean="0"/>
              <a:t>Hier klicken, um Master-Textformat zu bearbeiten</a:t>
            </a:r>
          </a:p>
          <a:p>
            <a:pPr lvl="1"/>
            <a:r>
              <a:rPr lang="de-DE" altLang="en-US" dirty="0" smtClean="0"/>
              <a:t>Zweite Ebene</a:t>
            </a:r>
          </a:p>
          <a:p>
            <a:pPr lvl="2"/>
            <a:r>
              <a:rPr lang="de-DE" altLang="en-US" dirty="0" smtClean="0"/>
              <a:t>Dritte Ebene</a:t>
            </a:r>
          </a:p>
          <a:p>
            <a:pPr lvl="3"/>
            <a:r>
              <a:rPr lang="de-DE" altLang="en-US" dirty="0" smtClean="0"/>
              <a:t>Vierte Ebene</a:t>
            </a:r>
          </a:p>
          <a:p>
            <a:pPr lvl="4"/>
            <a:r>
              <a:rPr lang="de-DE" altLang="en-US" dirty="0" smtClean="0"/>
              <a:t>Fünfte Ebene</a:t>
            </a:r>
          </a:p>
        </p:txBody>
      </p:sp>
      <p:sp>
        <p:nvSpPr>
          <p:cNvPr id="176132" name="Line 4"/>
          <p:cNvSpPr>
            <a:spLocks noChangeShapeType="1"/>
          </p:cNvSpPr>
          <p:nvPr/>
        </p:nvSpPr>
        <p:spPr bwMode="auto">
          <a:xfrm>
            <a:off x="0" y="725488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2974975" y="1857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6135" name="Rectangle 7"/>
          <p:cNvSpPr>
            <a:spLocks noChangeArrowheads="1"/>
          </p:cNvSpPr>
          <p:nvPr/>
        </p:nvSpPr>
        <p:spPr bwMode="auto">
          <a:xfrm>
            <a:off x="3752850" y="3040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6137" name="Rectangle 9"/>
          <p:cNvSpPr>
            <a:spLocks noChangeArrowheads="1"/>
          </p:cNvSpPr>
          <p:nvPr/>
        </p:nvSpPr>
        <p:spPr bwMode="auto">
          <a:xfrm>
            <a:off x="3538538" y="283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6138" name="Rectangle 10"/>
          <p:cNvSpPr>
            <a:spLocks noChangeArrowheads="1"/>
          </p:cNvSpPr>
          <p:nvPr/>
        </p:nvSpPr>
        <p:spPr bwMode="auto">
          <a:xfrm>
            <a:off x="1538288" y="1554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6140" name="Rectangle 12"/>
          <p:cNvSpPr>
            <a:spLocks noChangeArrowheads="1"/>
          </p:cNvSpPr>
          <p:nvPr/>
        </p:nvSpPr>
        <p:spPr bwMode="auto">
          <a:xfrm>
            <a:off x="0" y="0"/>
            <a:ext cx="9144000" cy="7560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61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31113" y="6413500"/>
            <a:ext cx="1512887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4BBFE8FF-9C9E-498C-A655-05A1F82BBC6B}" type="slidenum">
              <a:rPr lang="en-US" smtClean="0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6188880"/>
            <a:ext cx="500063" cy="50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scia50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145213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68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3700" y="714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Hier klicken, um Master-Titelformat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28800"/>
            <a:ext cx="853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 smtClean="0"/>
              <a:t>Hier klicken, um Master-Textformat zu bearbeiten</a:t>
            </a:r>
          </a:p>
          <a:p>
            <a:pPr lvl="1"/>
            <a:r>
              <a:rPr lang="de-DE" altLang="en-US" dirty="0" smtClean="0"/>
              <a:t>Zweite Ebene</a:t>
            </a:r>
          </a:p>
          <a:p>
            <a:pPr lvl="2"/>
            <a:r>
              <a:rPr lang="de-DE" altLang="en-US" dirty="0" smtClean="0"/>
              <a:t>Dritte Ebene</a:t>
            </a:r>
          </a:p>
          <a:p>
            <a:pPr lvl="3"/>
            <a:r>
              <a:rPr lang="de-DE" altLang="en-US" dirty="0" smtClean="0"/>
              <a:t>Vierte Ebene</a:t>
            </a:r>
          </a:p>
          <a:p>
            <a:pPr lvl="4"/>
            <a:r>
              <a:rPr lang="de-DE" altLang="en-US" dirty="0" smtClean="0"/>
              <a:t>Fünfte Ebene</a:t>
            </a:r>
          </a:p>
        </p:txBody>
      </p:sp>
      <p:sp>
        <p:nvSpPr>
          <p:cNvPr id="176132" name="Line 4"/>
          <p:cNvSpPr>
            <a:spLocks noChangeShapeType="1"/>
          </p:cNvSpPr>
          <p:nvPr/>
        </p:nvSpPr>
        <p:spPr bwMode="auto">
          <a:xfrm>
            <a:off x="0" y="725488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2974975" y="1857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1030" name="Picture 6" descr="iup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172200"/>
            <a:ext cx="5000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5" name="Rectangle 7"/>
          <p:cNvSpPr>
            <a:spLocks noChangeArrowheads="1"/>
          </p:cNvSpPr>
          <p:nvPr/>
        </p:nvSpPr>
        <p:spPr bwMode="auto">
          <a:xfrm>
            <a:off x="3752850" y="3040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1032" name="Picture 8" descr="ife6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248400"/>
            <a:ext cx="803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7" name="Rectangle 9"/>
          <p:cNvSpPr>
            <a:spLocks noChangeArrowheads="1"/>
          </p:cNvSpPr>
          <p:nvPr/>
        </p:nvSpPr>
        <p:spPr bwMode="auto">
          <a:xfrm>
            <a:off x="3538538" y="283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6138" name="Rectangle 10"/>
          <p:cNvSpPr>
            <a:spLocks noChangeArrowheads="1"/>
          </p:cNvSpPr>
          <p:nvPr/>
        </p:nvSpPr>
        <p:spPr bwMode="auto">
          <a:xfrm>
            <a:off x="1538288" y="1554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1035" name="Picture 11" descr="scia50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145213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40" name="Rectangle 12"/>
          <p:cNvSpPr>
            <a:spLocks noChangeArrowheads="1"/>
          </p:cNvSpPr>
          <p:nvPr/>
        </p:nvSpPr>
        <p:spPr bwMode="auto">
          <a:xfrm>
            <a:off x="0" y="0"/>
            <a:ext cx="9144000" cy="73025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61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31113" y="6413500"/>
            <a:ext cx="1512887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E502094A-B44E-4CA1-9301-EE7710B51BE2}" type="slidenum">
              <a:rPr lang="en-US" smtClean="0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25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60000" y="0"/>
            <a:ext cx="8382000" cy="72000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691680" y="1700808"/>
            <a:ext cx="5865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SCIAMACHY  Limb ozone V3.5: first verification results</a:t>
            </a:r>
            <a:endParaRPr lang="en-US" sz="2800" dirty="0">
              <a:solidFill>
                <a:srgbClr val="2D2D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8109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5496" y="0"/>
            <a:ext cx="9073008" cy="720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to ozone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sondes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mid-latitudes UTLS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8" t="17306" r="27578" b="25749"/>
          <a:stretch/>
        </p:blipFill>
        <p:spPr>
          <a:xfrm>
            <a:off x="467544" y="792000"/>
            <a:ext cx="8301105" cy="52056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835696" y="93600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Average over all colocations for 2006 – 2011 at 15.4 km</a:t>
            </a:r>
          </a:p>
        </p:txBody>
      </p:sp>
      <p:cxnSp>
        <p:nvCxnSpPr>
          <p:cNvPr id="5" name="Gerade Verbindung 4"/>
          <p:cNvCxnSpPr/>
          <p:nvPr/>
        </p:nvCxnSpPr>
        <p:spPr bwMode="auto">
          <a:xfrm>
            <a:off x="1619672" y="3564000"/>
            <a:ext cx="6912768" cy="0"/>
          </a:xfrm>
          <a:prstGeom prst="line">
            <a:avLst/>
          </a:prstGeom>
          <a:noFill/>
          <a:ln w="28575" cap="flat" cmpd="sng" algn="ctr">
            <a:solidFill>
              <a:srgbClr val="00CB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 Verbindung 10"/>
          <p:cNvCxnSpPr/>
          <p:nvPr/>
        </p:nvCxnSpPr>
        <p:spPr bwMode="auto">
          <a:xfrm>
            <a:off x="1619672" y="1772816"/>
            <a:ext cx="6912768" cy="0"/>
          </a:xfrm>
          <a:prstGeom prst="line">
            <a:avLst/>
          </a:prstGeom>
          <a:noFill/>
          <a:ln w="28575" cap="flat" cmpd="sng" algn="ctr">
            <a:solidFill>
              <a:srgbClr val="00CB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7" name="Gruppieren 16"/>
          <p:cNvGrpSpPr/>
          <p:nvPr/>
        </p:nvGrpSpPr>
        <p:grpSpPr>
          <a:xfrm>
            <a:off x="179512" y="5661248"/>
            <a:ext cx="3454643" cy="369332"/>
            <a:chOff x="179512" y="5661248"/>
            <a:chExt cx="345464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1259632" y="5661248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Longitude</a:t>
              </a:r>
            </a:p>
          </p:txBody>
        </p:sp>
        <p:sp>
          <p:nvSpPr>
            <p:cNvPr id="13" name="Pfeil nach rechts 12"/>
            <p:cNvSpPr/>
            <p:nvPr/>
          </p:nvSpPr>
          <p:spPr bwMode="auto">
            <a:xfrm flipV="1">
              <a:off x="2555776" y="5733256"/>
              <a:ext cx="360040" cy="264343"/>
            </a:xfrm>
            <a:prstGeom prst="rightArrow">
              <a:avLst/>
            </a:prstGeom>
            <a:noFill/>
            <a:ln w="222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2987824" y="566124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East</a:t>
              </a:r>
            </a:p>
          </p:txBody>
        </p:sp>
        <p:sp>
          <p:nvSpPr>
            <p:cNvPr id="15" name="Pfeil nach rechts 14"/>
            <p:cNvSpPr/>
            <p:nvPr/>
          </p:nvSpPr>
          <p:spPr bwMode="auto">
            <a:xfrm rot="10800000" flipV="1">
              <a:off x="971600" y="5733256"/>
              <a:ext cx="360040" cy="264343"/>
            </a:xfrm>
            <a:prstGeom prst="rightArrow">
              <a:avLst/>
            </a:prstGeom>
            <a:noFill/>
            <a:ln w="222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79512" y="5661248"/>
              <a:ext cx="7062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West</a:t>
              </a:r>
            </a:p>
          </p:txBody>
        </p:sp>
      </p:grpSp>
      <p:sp>
        <p:nvSpPr>
          <p:cNvPr id="18" name="Textfeld 17"/>
          <p:cNvSpPr txBox="1"/>
          <p:nvPr/>
        </p:nvSpPr>
        <p:spPr>
          <a:xfrm>
            <a:off x="7452320" y="6021288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40</a:t>
            </a:r>
            <a:r>
              <a:rPr lang="en-US" baseline="36000" dirty="0" smtClean="0">
                <a:solidFill>
                  <a:srgbClr val="00B0F0"/>
                </a:solidFill>
              </a:rPr>
              <a:t>o</a:t>
            </a:r>
            <a:r>
              <a:rPr lang="en-US" dirty="0" smtClean="0">
                <a:solidFill>
                  <a:srgbClr val="00B0F0"/>
                </a:solidFill>
              </a:rPr>
              <a:t>N - 60</a:t>
            </a:r>
            <a:r>
              <a:rPr lang="en-US" baseline="36000" dirty="0" smtClean="0">
                <a:solidFill>
                  <a:srgbClr val="00B0F0"/>
                </a:solidFill>
              </a:rPr>
              <a:t>o</a:t>
            </a:r>
            <a:r>
              <a:rPr lang="en-US" dirty="0" smtClean="0">
                <a:solidFill>
                  <a:srgbClr val="00B0F0"/>
                </a:solidFill>
              </a:rPr>
              <a:t>N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4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5496" y="0"/>
            <a:ext cx="9073008" cy="720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to MLS: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mid-latitudes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UTLS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102143"/>
            <a:ext cx="4470763" cy="3420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41" y="2104994"/>
            <a:ext cx="4470763" cy="341999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95536" y="90872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 Monthly zonal mean time series of co-located measurements from SCIAMACHY and MLS (v3.3), 40</a:t>
            </a:r>
            <a:r>
              <a:rPr lang="en-US" baseline="46000" dirty="0">
                <a:solidFill>
                  <a:srgbClr val="0070C0"/>
                </a:solidFill>
              </a:rPr>
              <a:t>o</a:t>
            </a:r>
            <a:r>
              <a:rPr lang="en-US" dirty="0">
                <a:solidFill>
                  <a:srgbClr val="0070C0"/>
                </a:solidFill>
              </a:rPr>
              <a:t>N – 50</a:t>
            </a:r>
            <a:r>
              <a:rPr lang="en-US" baseline="46000" dirty="0">
                <a:solidFill>
                  <a:srgbClr val="0070C0"/>
                </a:solidFill>
              </a:rPr>
              <a:t>o</a:t>
            </a:r>
            <a:r>
              <a:rPr lang="en-US" dirty="0">
                <a:solidFill>
                  <a:srgbClr val="0070C0"/>
                </a:solidFill>
              </a:rPr>
              <a:t>N.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1115616" y="1636534"/>
            <a:ext cx="2664296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536" y="170854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15.4 km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004048" y="170854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Mean relative differences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5536" y="552499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2D2DB9"/>
                </a:solidFill>
              </a:rPr>
              <a:t>Blue: MLS</a:t>
            </a:r>
            <a:r>
              <a:rPr lang="de-DE" dirty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de-DE" dirty="0">
                <a:solidFill>
                  <a:srgbClr val="FF0000"/>
                </a:solidFill>
              </a:rPr>
              <a:t>: SCIAMACHY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452320" y="6021288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40</a:t>
            </a:r>
            <a:r>
              <a:rPr lang="en-US" baseline="36000" dirty="0" smtClean="0">
                <a:solidFill>
                  <a:srgbClr val="00B0F0"/>
                </a:solidFill>
              </a:rPr>
              <a:t>o</a:t>
            </a:r>
            <a:r>
              <a:rPr lang="en-US" dirty="0" smtClean="0">
                <a:solidFill>
                  <a:srgbClr val="00B0F0"/>
                </a:solidFill>
              </a:rPr>
              <a:t>N - 60</a:t>
            </a:r>
            <a:r>
              <a:rPr lang="en-US" baseline="36000" dirty="0" smtClean="0">
                <a:solidFill>
                  <a:srgbClr val="00B0F0"/>
                </a:solidFill>
              </a:rPr>
              <a:t>o</a:t>
            </a:r>
            <a:r>
              <a:rPr lang="en-US" dirty="0" smtClean="0">
                <a:solidFill>
                  <a:srgbClr val="00B0F0"/>
                </a:solidFill>
              </a:rPr>
              <a:t>N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55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5496" y="0"/>
            <a:ext cx="9073008" cy="720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5536" y="908720"/>
            <a:ext cx="849694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Wingdings" panose="05000000000000000000" pitchFamily="2" charset="2"/>
              <a:buChar char="Ø"/>
            </a:pPr>
            <a:r>
              <a:rPr lang="en-US" dirty="0" smtClean="0"/>
              <a:t>Agreement with MLS within 5% between 20 and 40, within 10% between 40 and 60 km, and within 20% below 20 km in the </a:t>
            </a:r>
            <a:r>
              <a:rPr lang="en-US" dirty="0" err="1" smtClean="0"/>
              <a:t>extratropics</a:t>
            </a:r>
            <a:r>
              <a:rPr lang="en-US" dirty="0" smtClean="0"/>
              <a:t>.</a:t>
            </a:r>
          </a:p>
          <a:p>
            <a:pPr marL="269875" indent="-269875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UTLS ozone amounts in tropics and mid-latitudes agree generally within 10% with ozone </a:t>
            </a:r>
            <a:r>
              <a:rPr lang="en-US" dirty="0" err="1" smtClean="0"/>
              <a:t>sonde</a:t>
            </a:r>
            <a:r>
              <a:rPr lang="en-US" dirty="0" smtClean="0"/>
              <a:t> data.</a:t>
            </a:r>
          </a:p>
          <a:p>
            <a:pPr marL="269875" indent="-269875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The following issues identified </a:t>
            </a:r>
            <a:r>
              <a:rPr lang="en-US" smtClean="0"/>
              <a:t>in V2.9 </a:t>
            </a:r>
            <a:r>
              <a:rPr lang="en-US" dirty="0" smtClean="0"/>
              <a:t>are fixed: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Artificial drift in the ozone time series around 35 km altitude is not present any more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High bias at 1-5 </a:t>
            </a:r>
            <a:r>
              <a:rPr lang="en-US" dirty="0" err="1"/>
              <a:t>hPa</a:t>
            </a:r>
            <a:r>
              <a:rPr lang="en-US" dirty="0"/>
              <a:t> signal found in V2.9 by </a:t>
            </a:r>
            <a:r>
              <a:rPr lang="en-US" dirty="0" err="1"/>
              <a:t>Tegtmeier</a:t>
            </a:r>
            <a:r>
              <a:rPr lang="en-US" dirty="0"/>
              <a:t> et al. (2013) is significantly reduced.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Unrealistic high amplitude of QBO signal found in V2.9 by </a:t>
            </a:r>
            <a:r>
              <a:rPr lang="en-US" dirty="0" err="1"/>
              <a:t>Tegtmeier</a:t>
            </a:r>
            <a:r>
              <a:rPr lang="en-US" dirty="0"/>
              <a:t> et al. (2013) is fixed.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416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108008" y="836712"/>
            <a:ext cx="4176000" cy="5132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60000" y="0"/>
            <a:ext cx="8382000" cy="720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O</a:t>
            </a:r>
            <a:r>
              <a:rPr lang="en-US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retrieval version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20008" y="1339893"/>
            <a:ext cx="3456384" cy="127727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>
                <a:solidFill>
                  <a:srgbClr val="000000"/>
                </a:solidFill>
              </a:rPr>
              <a:t>8 spectral intervals (</a:t>
            </a:r>
            <a:r>
              <a:rPr lang="nb-NO" dirty="0">
                <a:solidFill>
                  <a:srgbClr val="000000"/>
                </a:solidFill>
                <a:sym typeface="Symbol"/>
              </a:rPr>
              <a:t> 1 nm</a:t>
            </a:r>
            <a:r>
              <a:rPr lang="nb-NO" dirty="0">
                <a:solidFill>
                  <a:srgbClr val="000000"/>
                </a:solidFill>
              </a:rPr>
              <a:t>) centered at 264, 267.5, 273, 283, 286, 288, 290.5, 305 nm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b-NO" dirty="0">
                <a:solidFill>
                  <a:srgbClr val="000000"/>
                </a:solidFill>
              </a:rPr>
              <a:t>Tangent height normalization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20008" y="3273078"/>
            <a:ext cx="3456384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Not used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20008" y="4335199"/>
            <a:ext cx="3456384" cy="127727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>
                <a:solidFill>
                  <a:srgbClr val="000000"/>
                </a:solidFill>
              </a:rPr>
              <a:t>Triplet method: 3 spectral intervals (</a:t>
            </a:r>
            <a:r>
              <a:rPr lang="nb-NO" dirty="0">
                <a:solidFill>
                  <a:srgbClr val="000000"/>
                </a:solidFill>
                <a:sym typeface="Symbol"/>
              </a:rPr>
              <a:t> 1 nm</a:t>
            </a:r>
            <a:r>
              <a:rPr lang="nb-NO" dirty="0">
                <a:solidFill>
                  <a:srgbClr val="000000"/>
                </a:solidFill>
              </a:rPr>
              <a:t>) centered at  525, 589, 675 nm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b-NO" dirty="0">
                <a:solidFill>
                  <a:srgbClr val="000000"/>
                </a:solidFill>
              </a:rPr>
              <a:t>Tangent height normalization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07504" y="8280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V2.9</a:t>
            </a:r>
          </a:p>
        </p:txBody>
      </p:sp>
      <p:sp>
        <p:nvSpPr>
          <p:cNvPr id="15" name="Rechteck 14"/>
          <p:cNvSpPr/>
          <p:nvPr/>
        </p:nvSpPr>
        <p:spPr bwMode="auto">
          <a:xfrm>
            <a:off x="4824496" y="836711"/>
            <a:ext cx="4212000" cy="5132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472568" y="1087864"/>
            <a:ext cx="3456384" cy="20313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>
                <a:solidFill>
                  <a:srgbClr val="000000"/>
                </a:solidFill>
              </a:rPr>
              <a:t>6 spectral intervals:            264 – 265,  266.5 – 267.5,  272.5 – 273.8,  276.5 – 278, 282.5 – 284, 289 - 309.5 nm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>
                <a:solidFill>
                  <a:srgbClr val="000000"/>
                </a:solidFill>
              </a:rPr>
              <a:t>Contant subtraction for the last three intervals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>
                <a:solidFill>
                  <a:srgbClr val="000000"/>
                </a:solidFill>
              </a:rPr>
              <a:t>Tangent height normalization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5472568" y="3237944"/>
            <a:ext cx="3456384" cy="132343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325 – 331 nm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Linear polynomial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Solar normalization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Surface albedo retrieval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472568" y="4676943"/>
            <a:ext cx="3456384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>
                <a:solidFill>
                  <a:srgbClr val="000000"/>
                </a:solidFill>
              </a:rPr>
              <a:t>495 </a:t>
            </a:r>
            <a:r>
              <a:rPr lang="en-US" dirty="0">
                <a:solidFill>
                  <a:srgbClr val="000000"/>
                </a:solidFill>
              </a:rPr>
              <a:t>–</a:t>
            </a:r>
            <a:r>
              <a:rPr lang="nb-NO" dirty="0">
                <a:solidFill>
                  <a:srgbClr val="000000"/>
                </a:solidFill>
              </a:rPr>
              <a:t> 576 nm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>
                <a:solidFill>
                  <a:srgbClr val="000000"/>
                </a:solidFill>
              </a:rPr>
              <a:t>Quadratic polynomial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>
                <a:solidFill>
                  <a:srgbClr val="000000"/>
                </a:solidFill>
              </a:rPr>
              <a:t>Solar normalization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b-NO" dirty="0">
                <a:solidFill>
                  <a:srgbClr val="000000"/>
                </a:solidFill>
              </a:rPr>
              <a:t>Surface albedo retrieval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824496" y="8280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V3.5</a:t>
            </a:r>
          </a:p>
        </p:txBody>
      </p:sp>
      <p:sp>
        <p:nvSpPr>
          <p:cNvPr id="14" name="Textfeld 13"/>
          <p:cNvSpPr txBox="1"/>
          <p:nvPr/>
        </p:nvSpPr>
        <p:spPr>
          <a:xfrm rot="16200000">
            <a:off x="4131999" y="1780360"/>
            <a:ext cx="203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D2DB9"/>
                </a:solidFill>
              </a:rPr>
              <a:t>Hartley</a:t>
            </a:r>
          </a:p>
          <a:p>
            <a:pPr algn="ctr"/>
            <a:r>
              <a:rPr lang="en-US" dirty="0">
                <a:solidFill>
                  <a:srgbClr val="2D2DB9"/>
                </a:solidFill>
              </a:rPr>
              <a:t>(38 – 61 km)</a:t>
            </a:r>
          </a:p>
        </p:txBody>
      </p:sp>
      <p:sp>
        <p:nvSpPr>
          <p:cNvPr id="21" name="Textfeld 20"/>
          <p:cNvSpPr txBox="1"/>
          <p:nvPr/>
        </p:nvSpPr>
        <p:spPr>
          <a:xfrm rot="16200000">
            <a:off x="4391144" y="3573449"/>
            <a:ext cx="1513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D2DB9"/>
                </a:solidFill>
              </a:rPr>
              <a:t>Huggins</a:t>
            </a:r>
          </a:p>
          <a:p>
            <a:pPr algn="ctr"/>
            <a:r>
              <a:rPr lang="en-US" dirty="0">
                <a:solidFill>
                  <a:srgbClr val="2D2DB9"/>
                </a:solidFill>
              </a:rPr>
              <a:t>(31 – 38 km)</a:t>
            </a: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4453715" y="4951911"/>
            <a:ext cx="1387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2D2DB9"/>
                </a:solidFill>
              </a:rPr>
              <a:t>Chappuis</a:t>
            </a:r>
            <a:endParaRPr lang="en-US" dirty="0">
              <a:solidFill>
                <a:srgbClr val="2D2DB9"/>
              </a:solidFill>
            </a:endParaRPr>
          </a:p>
          <a:p>
            <a:pPr algn="ctr"/>
            <a:r>
              <a:rPr lang="en-US" dirty="0">
                <a:solidFill>
                  <a:srgbClr val="2D2DB9"/>
                </a:solidFill>
              </a:rPr>
              <a:t>(8 – 31 km)</a:t>
            </a:r>
          </a:p>
        </p:txBody>
      </p:sp>
      <p:sp>
        <p:nvSpPr>
          <p:cNvPr id="24" name="Textfeld 23"/>
          <p:cNvSpPr txBox="1"/>
          <p:nvPr/>
        </p:nvSpPr>
        <p:spPr>
          <a:xfrm rot="16200000">
            <a:off x="-361854" y="1665237"/>
            <a:ext cx="1585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D2DB9"/>
                </a:solidFill>
              </a:rPr>
              <a:t>Hartley</a:t>
            </a:r>
          </a:p>
          <a:p>
            <a:pPr algn="ctr"/>
            <a:r>
              <a:rPr lang="en-US" dirty="0">
                <a:solidFill>
                  <a:srgbClr val="2D2DB9"/>
                </a:solidFill>
              </a:rPr>
              <a:t>(35 – 61 km)</a:t>
            </a:r>
          </a:p>
        </p:txBody>
      </p:sp>
      <p:sp>
        <p:nvSpPr>
          <p:cNvPr id="25" name="Textfeld 24"/>
          <p:cNvSpPr txBox="1"/>
          <p:nvPr/>
        </p:nvSpPr>
        <p:spPr>
          <a:xfrm rot="16200000">
            <a:off x="-325851" y="3213410"/>
            <a:ext cx="1513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D2DB9"/>
                </a:solidFill>
              </a:rPr>
              <a:t>Huggins</a:t>
            </a:r>
          </a:p>
          <a:p>
            <a:pPr algn="ctr"/>
            <a:endParaRPr lang="en-US" dirty="0">
              <a:solidFill>
                <a:srgbClr val="2D2DB9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 rot="16200000">
            <a:off x="-263278" y="4644134"/>
            <a:ext cx="1387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2D2DB9"/>
                </a:solidFill>
              </a:rPr>
              <a:t>Chappuis</a:t>
            </a:r>
            <a:endParaRPr lang="en-US" dirty="0">
              <a:solidFill>
                <a:srgbClr val="2D2DB9"/>
              </a:solidFill>
            </a:endParaRPr>
          </a:p>
          <a:p>
            <a:pPr algn="ctr"/>
            <a:r>
              <a:rPr lang="en-US" dirty="0">
                <a:solidFill>
                  <a:srgbClr val="2D2DB9"/>
                </a:solidFill>
              </a:rPr>
              <a:t>(8 – 35 km)</a:t>
            </a:r>
          </a:p>
        </p:txBody>
      </p:sp>
      <p:sp>
        <p:nvSpPr>
          <p:cNvPr id="20" name="Pfeil nach rechts 19"/>
          <p:cNvSpPr/>
          <p:nvPr/>
        </p:nvSpPr>
        <p:spPr bwMode="auto">
          <a:xfrm>
            <a:off x="4320000" y="3273078"/>
            <a:ext cx="468000" cy="87600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591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6582" y="71438"/>
            <a:ext cx="9031922" cy="685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to MLS: overview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6582" y="775737"/>
            <a:ext cx="2966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Tropics, 20S -20N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117397" y="764704"/>
            <a:ext cx="2966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Northern mid-latitudes, 30N – 60N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141733" y="775737"/>
            <a:ext cx="2966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Southern mid-latitudes. 30S- 60S</a:t>
            </a:r>
          </a:p>
        </p:txBody>
      </p:sp>
      <p:grpSp>
        <p:nvGrpSpPr>
          <p:cNvPr id="23" name="Gruppieren 22"/>
          <p:cNvGrpSpPr/>
          <p:nvPr/>
        </p:nvGrpSpPr>
        <p:grpSpPr>
          <a:xfrm>
            <a:off x="107504" y="1017239"/>
            <a:ext cx="2766060" cy="4869180"/>
            <a:chOff x="107504" y="1089247"/>
            <a:chExt cx="2766060" cy="4869180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1089247"/>
              <a:ext cx="2766060" cy="4869180"/>
            </a:xfrm>
            <a:prstGeom prst="rect">
              <a:avLst/>
            </a:prstGeom>
          </p:spPr>
        </p:pic>
        <p:sp>
          <p:nvSpPr>
            <p:cNvPr id="20" name="Rechteck 19"/>
            <p:cNvSpPr/>
            <p:nvPr/>
          </p:nvSpPr>
          <p:spPr bwMode="auto">
            <a:xfrm>
              <a:off x="1544400" y="3708000"/>
              <a:ext cx="190800" cy="1641600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3170684" y="1017239"/>
            <a:ext cx="2766060" cy="4869180"/>
            <a:chOff x="3170684" y="1089247"/>
            <a:chExt cx="2766060" cy="4869180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0684" y="1089247"/>
              <a:ext cx="2766060" cy="4869180"/>
            </a:xfrm>
            <a:prstGeom prst="rect">
              <a:avLst/>
            </a:prstGeom>
          </p:spPr>
        </p:pic>
        <p:sp>
          <p:nvSpPr>
            <p:cNvPr id="22" name="Rechteck 21"/>
            <p:cNvSpPr/>
            <p:nvPr/>
          </p:nvSpPr>
          <p:spPr bwMode="auto">
            <a:xfrm>
              <a:off x="4608000" y="3708000"/>
              <a:ext cx="190800" cy="1641600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6233864" y="1017239"/>
            <a:ext cx="2766060" cy="4869180"/>
            <a:chOff x="6233864" y="1089247"/>
            <a:chExt cx="2766060" cy="4869180"/>
          </a:xfrm>
        </p:grpSpPr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864" y="1089247"/>
              <a:ext cx="2766060" cy="4869180"/>
            </a:xfrm>
            <a:prstGeom prst="rect">
              <a:avLst/>
            </a:prstGeom>
          </p:spPr>
        </p:pic>
        <p:sp>
          <p:nvSpPr>
            <p:cNvPr id="25" name="Rechteck 24"/>
            <p:cNvSpPr/>
            <p:nvPr/>
          </p:nvSpPr>
          <p:spPr bwMode="auto">
            <a:xfrm>
              <a:off x="7668000" y="3708000"/>
              <a:ext cx="190800" cy="1641600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27" name="Textfeld 26"/>
          <p:cNvSpPr txBox="1"/>
          <p:nvPr/>
        </p:nvSpPr>
        <p:spPr>
          <a:xfrm>
            <a:off x="107504" y="5785519"/>
            <a:ext cx="8892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Green-blue boxes mark +/-5% range. All data from January to June 2010 are used. </a:t>
            </a:r>
          </a:p>
        </p:txBody>
      </p:sp>
    </p:spTree>
    <p:extLst>
      <p:ext uri="{BB962C8B-B14F-4D97-AF65-F5344CB8AC3E}">
        <p14:creationId xmlns:p14="http://schemas.microsoft.com/office/powerpoint/2010/main" val="4124040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5496" y="0"/>
            <a:ext cx="9073008" cy="720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SCIAMACHY ozone V3.5: fixed issues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5432565" cy="415710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23528" y="83082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 Monthly mean time series of co-located measurements from SCIAMACHY </a:t>
            </a:r>
            <a:r>
              <a:rPr lang="en-US" dirty="0" smtClean="0">
                <a:solidFill>
                  <a:srgbClr val="0070C0"/>
                </a:solidFill>
              </a:rPr>
              <a:t>and MLS at 34 km (tropics)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4399340" y="2924944"/>
            <a:ext cx="180020" cy="3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452320" y="6021288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20</a:t>
            </a:r>
            <a:r>
              <a:rPr lang="en-US" baseline="36000" dirty="0" smtClean="0">
                <a:solidFill>
                  <a:srgbClr val="00B0F0"/>
                </a:solidFill>
              </a:rPr>
              <a:t>o</a:t>
            </a:r>
            <a:r>
              <a:rPr lang="en-US" dirty="0">
                <a:solidFill>
                  <a:srgbClr val="00B0F0"/>
                </a:solidFill>
              </a:rPr>
              <a:t>S</a:t>
            </a:r>
            <a:r>
              <a:rPr lang="en-US" dirty="0" smtClean="0">
                <a:solidFill>
                  <a:srgbClr val="00B0F0"/>
                </a:solidFill>
              </a:rPr>
              <a:t> - 20</a:t>
            </a:r>
            <a:r>
              <a:rPr lang="en-US" baseline="36000" dirty="0" smtClean="0">
                <a:solidFill>
                  <a:srgbClr val="00B0F0"/>
                </a:solidFill>
              </a:rPr>
              <a:t>o</a:t>
            </a:r>
            <a:r>
              <a:rPr lang="en-US" dirty="0">
                <a:solidFill>
                  <a:srgbClr val="00B0F0"/>
                </a:solidFill>
              </a:rPr>
              <a:t>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95536" y="552499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2D2DB9"/>
                </a:solidFill>
              </a:rPr>
              <a:t>Blue: MLS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de-DE" dirty="0">
                <a:solidFill>
                  <a:srgbClr val="FF0000"/>
                </a:solidFill>
              </a:rPr>
              <a:t>: </a:t>
            </a:r>
            <a:r>
              <a:rPr lang="de-DE" dirty="0" smtClean="0">
                <a:solidFill>
                  <a:srgbClr val="FF0000"/>
                </a:solidFill>
              </a:rPr>
              <a:t>SCIAMACHY V3.5  </a:t>
            </a:r>
            <a:r>
              <a:rPr lang="de-DE" dirty="0" smtClean="0">
                <a:solidFill>
                  <a:srgbClr val="00FFFF"/>
                </a:solidFill>
              </a:rPr>
              <a:t>Cyan: SCIAMACHY V2.9</a:t>
            </a:r>
            <a:endParaRPr lang="de-DE" dirty="0">
              <a:solidFill>
                <a:srgbClr val="00FFFF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684085" y="1628800"/>
            <a:ext cx="33524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Artificial drift in the ozone time series around 35 km altitude is not present any more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High bias at 1-5 </a:t>
            </a:r>
            <a:r>
              <a:rPr lang="en-US" dirty="0" err="1" smtClean="0"/>
              <a:t>hPa</a:t>
            </a:r>
            <a:r>
              <a:rPr lang="en-US" dirty="0" smtClean="0"/>
              <a:t> signal found in V2.9 by </a:t>
            </a:r>
            <a:r>
              <a:rPr lang="en-US" dirty="0" err="1" smtClean="0"/>
              <a:t>Tegtmeier</a:t>
            </a:r>
            <a:r>
              <a:rPr lang="en-US" dirty="0" smtClean="0"/>
              <a:t> et al. (2013) is significantly reduced.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Unrealistic high amplitude of QBO signal found in V2.9 by </a:t>
            </a:r>
            <a:r>
              <a:rPr lang="en-US" dirty="0" err="1" smtClean="0"/>
              <a:t>Tegtmeier</a:t>
            </a:r>
            <a:r>
              <a:rPr lang="en-US" dirty="0" smtClean="0"/>
              <a:t> et al. (2013) is fixed.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433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5496" y="0"/>
            <a:ext cx="9073008" cy="720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to ozone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sondes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tropical UTLS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" r="5433" b="6409"/>
          <a:stretch/>
        </p:blipFill>
        <p:spPr>
          <a:xfrm>
            <a:off x="75539" y="2053114"/>
            <a:ext cx="4534882" cy="3600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" r="6422" b="6429"/>
          <a:stretch/>
        </p:blipFill>
        <p:spPr>
          <a:xfrm>
            <a:off x="4571999" y="2061248"/>
            <a:ext cx="4580138" cy="3600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9512" y="908720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 Monthly mean time series of co-located measurements from SCIAMACHY and ozone </a:t>
            </a:r>
            <a:r>
              <a:rPr lang="en-US" dirty="0" err="1">
                <a:solidFill>
                  <a:srgbClr val="0070C0"/>
                </a:solidFill>
              </a:rPr>
              <a:t>sonde</a:t>
            </a:r>
            <a:r>
              <a:rPr lang="en-US" dirty="0">
                <a:solidFill>
                  <a:srgbClr val="0070C0"/>
                </a:solidFill>
              </a:rPr>
              <a:t> at </a:t>
            </a:r>
            <a:r>
              <a:rPr lang="en-US" dirty="0" err="1">
                <a:solidFill>
                  <a:srgbClr val="0070C0"/>
                </a:solidFill>
              </a:rPr>
              <a:t>Maxaranguape</a:t>
            </a:r>
            <a:r>
              <a:rPr lang="en-US" dirty="0">
                <a:solidFill>
                  <a:srgbClr val="0070C0"/>
                </a:solidFill>
              </a:rPr>
              <a:t> (Natal) station (5.4</a:t>
            </a:r>
            <a:r>
              <a:rPr lang="en-US" baseline="46000" dirty="0">
                <a:solidFill>
                  <a:srgbClr val="0070C0"/>
                </a:solidFill>
              </a:rPr>
              <a:t>o</a:t>
            </a:r>
            <a:r>
              <a:rPr lang="en-US" dirty="0">
                <a:solidFill>
                  <a:srgbClr val="0070C0"/>
                </a:solidFill>
              </a:rPr>
              <a:t>S, 35.4</a:t>
            </a:r>
            <a:r>
              <a:rPr lang="en-US" baseline="46000" dirty="0">
                <a:solidFill>
                  <a:srgbClr val="0070C0"/>
                </a:solidFill>
              </a:rPr>
              <a:t>o</a:t>
            </a:r>
            <a:r>
              <a:rPr lang="en-US" dirty="0">
                <a:solidFill>
                  <a:srgbClr val="0070C0"/>
                </a:solidFill>
              </a:rPr>
              <a:t>W)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WOUDC data set (collocation criteria 5</a:t>
            </a:r>
            <a:r>
              <a:rPr lang="en-US" baseline="46000" dirty="0">
                <a:solidFill>
                  <a:srgbClr val="0070C0"/>
                </a:solidFill>
              </a:rPr>
              <a:t>o</a:t>
            </a:r>
            <a:r>
              <a:rPr lang="en-US" dirty="0">
                <a:solidFill>
                  <a:srgbClr val="0070C0"/>
                </a:solidFill>
              </a:rPr>
              <a:t> in longitude, 10</a:t>
            </a:r>
            <a:r>
              <a:rPr lang="en-US" baseline="46000" dirty="0">
                <a:solidFill>
                  <a:srgbClr val="0070C0"/>
                </a:solidFill>
              </a:rPr>
              <a:t>o</a:t>
            </a:r>
            <a:r>
              <a:rPr lang="en-US" dirty="0">
                <a:solidFill>
                  <a:srgbClr val="0070C0"/>
                </a:solidFill>
              </a:rPr>
              <a:t> in longitude, 24 h)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1115616" y="1844824"/>
            <a:ext cx="2664296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536" y="198884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at 18.5 km 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5508104" y="1916832"/>
            <a:ext cx="2664296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004048" y="198884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Mean relative differences </a:t>
            </a:r>
          </a:p>
        </p:txBody>
      </p:sp>
      <p:sp>
        <p:nvSpPr>
          <p:cNvPr id="12" name="Rechteck 11"/>
          <p:cNvSpPr/>
          <p:nvPr/>
        </p:nvSpPr>
        <p:spPr bwMode="auto">
          <a:xfrm>
            <a:off x="4535996" y="3140968"/>
            <a:ext cx="180020" cy="3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cxnSp>
        <p:nvCxnSpPr>
          <p:cNvPr id="13" name="Gerade Verbindung 12"/>
          <p:cNvCxnSpPr/>
          <p:nvPr/>
        </p:nvCxnSpPr>
        <p:spPr bwMode="auto">
          <a:xfrm>
            <a:off x="5076056" y="4581128"/>
            <a:ext cx="3888432" cy="0"/>
          </a:xfrm>
          <a:prstGeom prst="line">
            <a:avLst/>
          </a:prstGeom>
          <a:noFill/>
          <a:ln w="28575" cap="flat" cmpd="sng" algn="ctr">
            <a:solidFill>
              <a:srgbClr val="00CB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Gerade Verbindung 15"/>
          <p:cNvCxnSpPr/>
          <p:nvPr/>
        </p:nvCxnSpPr>
        <p:spPr bwMode="auto">
          <a:xfrm>
            <a:off x="5076056" y="3645024"/>
            <a:ext cx="3888432" cy="0"/>
          </a:xfrm>
          <a:prstGeom prst="line">
            <a:avLst/>
          </a:prstGeom>
          <a:noFill/>
          <a:ln w="28575" cap="flat" cmpd="sng" algn="ctr">
            <a:solidFill>
              <a:srgbClr val="00CB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feld 13"/>
          <p:cNvSpPr txBox="1"/>
          <p:nvPr/>
        </p:nvSpPr>
        <p:spPr>
          <a:xfrm>
            <a:off x="7452320" y="6021288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20</a:t>
            </a:r>
            <a:r>
              <a:rPr lang="en-US" baseline="36000" dirty="0" smtClean="0">
                <a:solidFill>
                  <a:srgbClr val="00B0F0"/>
                </a:solidFill>
              </a:rPr>
              <a:t>o</a:t>
            </a:r>
            <a:r>
              <a:rPr lang="en-US" dirty="0">
                <a:solidFill>
                  <a:srgbClr val="00B0F0"/>
                </a:solidFill>
              </a:rPr>
              <a:t>S</a:t>
            </a:r>
            <a:r>
              <a:rPr lang="en-US" dirty="0" smtClean="0">
                <a:solidFill>
                  <a:srgbClr val="00B0F0"/>
                </a:solidFill>
              </a:rPr>
              <a:t> - 20</a:t>
            </a:r>
            <a:r>
              <a:rPr lang="en-US" baseline="36000" dirty="0" smtClean="0">
                <a:solidFill>
                  <a:srgbClr val="00B0F0"/>
                </a:solidFill>
              </a:rPr>
              <a:t>o</a:t>
            </a:r>
            <a:r>
              <a:rPr lang="en-US" dirty="0">
                <a:solidFill>
                  <a:srgbClr val="00B0F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915842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5496" y="0"/>
            <a:ext cx="9073008" cy="720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to ozone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sondes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tropical UTLS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" r="5433" b="6409"/>
          <a:stretch/>
        </p:blipFill>
        <p:spPr>
          <a:xfrm>
            <a:off x="75539" y="2053114"/>
            <a:ext cx="4534882" cy="3600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" r="6549" b="6395"/>
          <a:stretch/>
        </p:blipFill>
        <p:spPr>
          <a:xfrm>
            <a:off x="4500000" y="2052000"/>
            <a:ext cx="4628300" cy="3600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95536" y="1054477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 Monthly mean time series of co-located measurements from SCIAMACHY and ozone </a:t>
            </a:r>
            <a:r>
              <a:rPr lang="en-US" dirty="0" err="1">
                <a:solidFill>
                  <a:srgbClr val="0070C0"/>
                </a:solidFill>
              </a:rPr>
              <a:t>sonde</a:t>
            </a:r>
            <a:r>
              <a:rPr lang="en-US" dirty="0">
                <a:solidFill>
                  <a:srgbClr val="0070C0"/>
                </a:solidFill>
              </a:rPr>
              <a:t> at </a:t>
            </a:r>
            <a:r>
              <a:rPr lang="en-US" dirty="0" err="1">
                <a:solidFill>
                  <a:srgbClr val="0070C0"/>
                </a:solidFill>
              </a:rPr>
              <a:t>Maxaranguape</a:t>
            </a:r>
            <a:r>
              <a:rPr lang="en-US" dirty="0">
                <a:solidFill>
                  <a:srgbClr val="0070C0"/>
                </a:solidFill>
              </a:rPr>
              <a:t> (Natal) station (5.4</a:t>
            </a:r>
            <a:r>
              <a:rPr lang="en-US" baseline="46000" dirty="0">
                <a:solidFill>
                  <a:srgbClr val="0070C0"/>
                </a:solidFill>
              </a:rPr>
              <a:t>o</a:t>
            </a:r>
            <a:r>
              <a:rPr lang="en-US" dirty="0">
                <a:solidFill>
                  <a:srgbClr val="0070C0"/>
                </a:solidFill>
              </a:rPr>
              <a:t>S, 35.4</a:t>
            </a:r>
            <a:r>
              <a:rPr lang="en-US" baseline="46000" dirty="0">
                <a:solidFill>
                  <a:srgbClr val="0070C0"/>
                </a:solidFill>
              </a:rPr>
              <a:t>o</a:t>
            </a:r>
            <a:r>
              <a:rPr lang="en-US" dirty="0">
                <a:solidFill>
                  <a:srgbClr val="0070C0"/>
                </a:solidFill>
              </a:rPr>
              <a:t>W).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1115616" y="1844824"/>
            <a:ext cx="2664296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5724128" y="1693074"/>
            <a:ext cx="2664296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536" y="198884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18.5 km 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5508104" y="1916832"/>
            <a:ext cx="2664296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004048" y="198884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Mean relative differences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067944" y="5517232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452320" y="6021288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20</a:t>
            </a:r>
            <a:r>
              <a:rPr lang="en-US" baseline="36000" dirty="0" smtClean="0">
                <a:solidFill>
                  <a:srgbClr val="00B0F0"/>
                </a:solidFill>
              </a:rPr>
              <a:t>o</a:t>
            </a:r>
            <a:r>
              <a:rPr lang="en-US" dirty="0">
                <a:solidFill>
                  <a:srgbClr val="00B0F0"/>
                </a:solidFill>
              </a:rPr>
              <a:t>S</a:t>
            </a:r>
            <a:r>
              <a:rPr lang="en-US" dirty="0" smtClean="0">
                <a:solidFill>
                  <a:srgbClr val="00B0F0"/>
                </a:solidFill>
              </a:rPr>
              <a:t> - 20</a:t>
            </a:r>
            <a:r>
              <a:rPr lang="en-US" baseline="36000" dirty="0" smtClean="0">
                <a:solidFill>
                  <a:srgbClr val="00B0F0"/>
                </a:solidFill>
              </a:rPr>
              <a:t>o</a:t>
            </a:r>
            <a:r>
              <a:rPr lang="en-US" dirty="0">
                <a:solidFill>
                  <a:srgbClr val="00B0F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603259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5496" y="0"/>
            <a:ext cx="9073008" cy="720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to ozone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sondes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tropical UTLS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" t="18409" r="24021" b="23461"/>
          <a:stretch/>
        </p:blipFill>
        <p:spPr>
          <a:xfrm>
            <a:off x="179512" y="891583"/>
            <a:ext cx="8579460" cy="497384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835696" y="104344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Average over all colocations for 2006 – 2011 at 18.5 km</a:t>
            </a:r>
          </a:p>
        </p:txBody>
      </p:sp>
      <p:cxnSp>
        <p:nvCxnSpPr>
          <p:cNvPr id="5" name="Gerade Verbindung 4"/>
          <p:cNvCxnSpPr/>
          <p:nvPr/>
        </p:nvCxnSpPr>
        <p:spPr bwMode="auto">
          <a:xfrm>
            <a:off x="1656000" y="3672000"/>
            <a:ext cx="6912768" cy="0"/>
          </a:xfrm>
          <a:prstGeom prst="line">
            <a:avLst/>
          </a:prstGeom>
          <a:noFill/>
          <a:ln w="28575" cap="flat" cmpd="sng" algn="ctr">
            <a:solidFill>
              <a:srgbClr val="00CB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 Verbindung 10"/>
          <p:cNvCxnSpPr/>
          <p:nvPr/>
        </p:nvCxnSpPr>
        <p:spPr bwMode="auto">
          <a:xfrm>
            <a:off x="1692000" y="1908000"/>
            <a:ext cx="6912768" cy="0"/>
          </a:xfrm>
          <a:prstGeom prst="line">
            <a:avLst/>
          </a:prstGeom>
          <a:noFill/>
          <a:ln w="28575" cap="flat" cmpd="sng" algn="ctr">
            <a:solidFill>
              <a:srgbClr val="00CB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7" name="Gruppieren 16"/>
          <p:cNvGrpSpPr/>
          <p:nvPr/>
        </p:nvGrpSpPr>
        <p:grpSpPr>
          <a:xfrm>
            <a:off x="179512" y="5661248"/>
            <a:ext cx="3454643" cy="369332"/>
            <a:chOff x="179512" y="5661248"/>
            <a:chExt cx="345464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1259632" y="5661248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Longitude</a:t>
              </a:r>
            </a:p>
          </p:txBody>
        </p:sp>
        <p:sp>
          <p:nvSpPr>
            <p:cNvPr id="13" name="Pfeil nach rechts 12"/>
            <p:cNvSpPr/>
            <p:nvPr/>
          </p:nvSpPr>
          <p:spPr bwMode="auto">
            <a:xfrm flipV="1">
              <a:off x="2555776" y="5733256"/>
              <a:ext cx="360040" cy="264343"/>
            </a:xfrm>
            <a:prstGeom prst="rightArrow">
              <a:avLst/>
            </a:prstGeom>
            <a:noFill/>
            <a:ln w="222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2987824" y="566124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East</a:t>
              </a:r>
            </a:p>
          </p:txBody>
        </p:sp>
        <p:sp>
          <p:nvSpPr>
            <p:cNvPr id="15" name="Pfeil nach rechts 14"/>
            <p:cNvSpPr/>
            <p:nvPr/>
          </p:nvSpPr>
          <p:spPr bwMode="auto">
            <a:xfrm rot="10800000" flipV="1">
              <a:off x="971600" y="5733256"/>
              <a:ext cx="360040" cy="264343"/>
            </a:xfrm>
            <a:prstGeom prst="rightArrow">
              <a:avLst/>
            </a:prstGeom>
            <a:noFill/>
            <a:ln w="222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79512" y="5661248"/>
              <a:ext cx="7062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West</a:t>
              </a:r>
            </a:p>
          </p:txBody>
        </p:sp>
      </p:grpSp>
      <p:sp>
        <p:nvSpPr>
          <p:cNvPr id="18" name="Rechteck 17"/>
          <p:cNvSpPr/>
          <p:nvPr/>
        </p:nvSpPr>
        <p:spPr bwMode="auto">
          <a:xfrm>
            <a:off x="78906" y="1300118"/>
            <a:ext cx="532654" cy="5447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452320" y="6021288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20</a:t>
            </a:r>
            <a:r>
              <a:rPr lang="en-US" baseline="36000" dirty="0" smtClean="0">
                <a:solidFill>
                  <a:srgbClr val="00B0F0"/>
                </a:solidFill>
              </a:rPr>
              <a:t>o</a:t>
            </a:r>
            <a:r>
              <a:rPr lang="en-US" dirty="0">
                <a:solidFill>
                  <a:srgbClr val="00B0F0"/>
                </a:solidFill>
              </a:rPr>
              <a:t>S</a:t>
            </a:r>
            <a:r>
              <a:rPr lang="en-US" dirty="0" smtClean="0">
                <a:solidFill>
                  <a:srgbClr val="00B0F0"/>
                </a:solidFill>
              </a:rPr>
              <a:t> - 20</a:t>
            </a:r>
            <a:r>
              <a:rPr lang="en-US" baseline="36000" dirty="0" smtClean="0">
                <a:solidFill>
                  <a:srgbClr val="00B0F0"/>
                </a:solidFill>
              </a:rPr>
              <a:t>o</a:t>
            </a:r>
            <a:r>
              <a:rPr lang="en-US" dirty="0">
                <a:solidFill>
                  <a:srgbClr val="00B0F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475349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5496" y="0"/>
            <a:ext cx="9073008" cy="720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to MLS: tropical UTLS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102143"/>
            <a:ext cx="4470764" cy="3420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41" y="2104994"/>
            <a:ext cx="4470763" cy="3420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95536" y="90872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 Monthly zonal mean time series of co-located measurements from SCIAMACHY and MLS (v3.3), 5</a:t>
            </a:r>
            <a:r>
              <a:rPr lang="en-US" baseline="46000" dirty="0">
                <a:solidFill>
                  <a:srgbClr val="0070C0"/>
                </a:solidFill>
              </a:rPr>
              <a:t>o</a:t>
            </a:r>
            <a:r>
              <a:rPr lang="en-US" dirty="0">
                <a:solidFill>
                  <a:srgbClr val="0070C0"/>
                </a:solidFill>
              </a:rPr>
              <a:t>S – 5</a:t>
            </a:r>
            <a:r>
              <a:rPr lang="en-US" baseline="46000" dirty="0">
                <a:solidFill>
                  <a:srgbClr val="0070C0"/>
                </a:solidFill>
              </a:rPr>
              <a:t>o</a:t>
            </a:r>
            <a:r>
              <a:rPr lang="en-US" dirty="0">
                <a:solidFill>
                  <a:srgbClr val="0070C0"/>
                </a:solidFill>
              </a:rPr>
              <a:t>N.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1115616" y="1636534"/>
            <a:ext cx="2664296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536" y="170854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18.5 km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004048" y="170854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Mean relative differences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5536" y="552499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2D2DB9"/>
                </a:solidFill>
              </a:rPr>
              <a:t>Blue: MLS</a:t>
            </a:r>
            <a:r>
              <a:rPr lang="de-DE" dirty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de-DE" dirty="0">
                <a:solidFill>
                  <a:srgbClr val="FF0000"/>
                </a:solidFill>
              </a:rPr>
              <a:t>: SCIAMACHY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452320" y="6021288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20</a:t>
            </a:r>
            <a:r>
              <a:rPr lang="en-US" baseline="36000" dirty="0" smtClean="0">
                <a:solidFill>
                  <a:srgbClr val="00B0F0"/>
                </a:solidFill>
              </a:rPr>
              <a:t>o</a:t>
            </a:r>
            <a:r>
              <a:rPr lang="en-US" dirty="0">
                <a:solidFill>
                  <a:srgbClr val="00B0F0"/>
                </a:solidFill>
              </a:rPr>
              <a:t>S</a:t>
            </a:r>
            <a:r>
              <a:rPr lang="en-US" dirty="0" smtClean="0">
                <a:solidFill>
                  <a:srgbClr val="00B0F0"/>
                </a:solidFill>
              </a:rPr>
              <a:t> - 20</a:t>
            </a:r>
            <a:r>
              <a:rPr lang="en-US" baseline="36000" dirty="0" smtClean="0">
                <a:solidFill>
                  <a:srgbClr val="00B0F0"/>
                </a:solidFill>
              </a:rPr>
              <a:t>o</a:t>
            </a:r>
            <a:r>
              <a:rPr lang="en-US" dirty="0">
                <a:solidFill>
                  <a:srgbClr val="00B0F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358002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5496" y="0"/>
            <a:ext cx="9073008" cy="720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to ozone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sondes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mid-latitude UTLS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" r="6273" b="6156"/>
          <a:stretch/>
        </p:blipFill>
        <p:spPr>
          <a:xfrm>
            <a:off x="4572000" y="2060846"/>
            <a:ext cx="4584274" cy="360040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" r="8079" b="4999"/>
          <a:stretch/>
        </p:blipFill>
        <p:spPr>
          <a:xfrm>
            <a:off x="35496" y="1988840"/>
            <a:ext cx="4365173" cy="367240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95536" y="1054477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 Monthly mean time series of co-located measurements from SCIAMACHY and ozone </a:t>
            </a:r>
            <a:r>
              <a:rPr lang="en-US" dirty="0" err="1">
                <a:solidFill>
                  <a:srgbClr val="0070C0"/>
                </a:solidFill>
              </a:rPr>
              <a:t>sonde</a:t>
            </a:r>
            <a:r>
              <a:rPr lang="en-US" dirty="0">
                <a:solidFill>
                  <a:srgbClr val="0070C0"/>
                </a:solidFill>
              </a:rPr>
              <a:t> at Uccle station (51</a:t>
            </a:r>
            <a:r>
              <a:rPr lang="en-US" baseline="46000" dirty="0">
                <a:solidFill>
                  <a:srgbClr val="0070C0"/>
                </a:solidFill>
              </a:rPr>
              <a:t>o</a:t>
            </a:r>
            <a:r>
              <a:rPr lang="en-US" dirty="0">
                <a:solidFill>
                  <a:srgbClr val="0070C0"/>
                </a:solidFill>
              </a:rPr>
              <a:t>N, 4</a:t>
            </a:r>
            <a:r>
              <a:rPr lang="en-US" baseline="46000" dirty="0">
                <a:solidFill>
                  <a:srgbClr val="0070C0"/>
                </a:solidFill>
              </a:rPr>
              <a:t>o</a:t>
            </a:r>
            <a:r>
              <a:rPr lang="en-US" dirty="0">
                <a:solidFill>
                  <a:srgbClr val="0070C0"/>
                </a:solidFill>
              </a:rPr>
              <a:t>E).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1115616" y="1844824"/>
            <a:ext cx="2664296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5724128" y="1693074"/>
            <a:ext cx="2664296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536" y="198884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 15.4 km 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5508104" y="1916832"/>
            <a:ext cx="2664296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004048" y="198884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Mean relative differences </a:t>
            </a:r>
          </a:p>
        </p:txBody>
      </p:sp>
      <p:cxnSp>
        <p:nvCxnSpPr>
          <p:cNvPr id="12" name="Gerade Verbindung 11"/>
          <p:cNvCxnSpPr/>
          <p:nvPr/>
        </p:nvCxnSpPr>
        <p:spPr bwMode="auto">
          <a:xfrm>
            <a:off x="5076056" y="4437112"/>
            <a:ext cx="3888432" cy="0"/>
          </a:xfrm>
          <a:prstGeom prst="line">
            <a:avLst/>
          </a:prstGeom>
          <a:noFill/>
          <a:ln w="28575" cap="flat" cmpd="sng" algn="ctr">
            <a:solidFill>
              <a:srgbClr val="00CB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Gerade Verbindung 12"/>
          <p:cNvCxnSpPr/>
          <p:nvPr/>
        </p:nvCxnSpPr>
        <p:spPr bwMode="auto">
          <a:xfrm>
            <a:off x="5076056" y="3501008"/>
            <a:ext cx="3888432" cy="0"/>
          </a:xfrm>
          <a:prstGeom prst="line">
            <a:avLst/>
          </a:prstGeom>
          <a:noFill/>
          <a:ln w="28575" cap="flat" cmpd="sng" algn="ctr">
            <a:solidFill>
              <a:srgbClr val="00CB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feld 3"/>
          <p:cNvSpPr txBox="1"/>
          <p:nvPr/>
        </p:nvSpPr>
        <p:spPr>
          <a:xfrm>
            <a:off x="7452320" y="6021288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40</a:t>
            </a:r>
            <a:r>
              <a:rPr lang="en-US" baseline="36000" dirty="0" smtClean="0">
                <a:solidFill>
                  <a:srgbClr val="00B0F0"/>
                </a:solidFill>
              </a:rPr>
              <a:t>o</a:t>
            </a:r>
            <a:r>
              <a:rPr lang="en-US" dirty="0" smtClean="0">
                <a:solidFill>
                  <a:srgbClr val="00B0F0"/>
                </a:solidFill>
              </a:rPr>
              <a:t>N - 60</a:t>
            </a:r>
            <a:r>
              <a:rPr lang="en-US" baseline="36000" dirty="0" smtClean="0">
                <a:solidFill>
                  <a:srgbClr val="00B0F0"/>
                </a:solidFill>
              </a:rPr>
              <a:t>o</a:t>
            </a:r>
            <a:r>
              <a:rPr lang="en-US" dirty="0" smtClean="0">
                <a:solidFill>
                  <a:srgbClr val="00B0F0"/>
                </a:solidFill>
              </a:rPr>
              <a:t>N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70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I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3300"/>
      </a:hlink>
      <a:folHlink>
        <a:srgbClr val="B2B2B2"/>
      </a:folHlink>
    </a:clrScheme>
    <a:fontScheme name="LIMB_WS_20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LIMB_WS_20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MB_WS_200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MB_WS_200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MB_WS_200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MB_WS_200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MB_WS_200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MB_WS_200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3300"/>
      </a:hlink>
      <a:folHlink>
        <a:srgbClr val="B2B2B2"/>
      </a:folHlink>
    </a:clrScheme>
    <a:fontScheme name="LIMB_WS_20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LIMB_WS_20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MB_WS_200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MB_WS_200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MB_WS_200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MB_WS_200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MB_WS_200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MB_WS_200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673</Words>
  <Application>Microsoft Office PowerPoint</Application>
  <PresentationFormat>Bildschirmpräsentation (4:3)</PresentationFormat>
  <Paragraphs>90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Symbol</vt:lpstr>
      <vt:lpstr>Times New Roman</vt:lpstr>
      <vt:lpstr>Wingdings</vt:lpstr>
      <vt:lpstr>2_IUP</vt:lpstr>
      <vt:lpstr>IUP</vt:lpstr>
      <vt:lpstr>PowerPoint-Präsentation</vt:lpstr>
      <vt:lpstr>New O3 retrieval version</vt:lpstr>
      <vt:lpstr>Comparison to MLS: overview</vt:lpstr>
      <vt:lpstr>SCIAMACHY ozone V3.5: fixed issues </vt:lpstr>
      <vt:lpstr>Comparison to ozone sondes: tropical UTLS</vt:lpstr>
      <vt:lpstr>Comparison to ozone sondes: tropical UTLS</vt:lpstr>
      <vt:lpstr>Comparison to ozone sondes: tropical UTLS</vt:lpstr>
      <vt:lpstr>Comparison to MLS: tropical UTLS</vt:lpstr>
      <vt:lpstr>Comparison to ozone sondes: mid-latitude UTLS</vt:lpstr>
      <vt:lpstr>Comparison to ozone sondes: mid-latitudes UTLS</vt:lpstr>
      <vt:lpstr>Comparison to MLS: mid-latitudes UTLS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O3 retrieval version</dc:title>
  <dc:creator>Alexei Rozanov</dc:creator>
  <cp:lastModifiedBy>Stefan Noel</cp:lastModifiedBy>
  <cp:revision>14</cp:revision>
  <dcterms:created xsi:type="dcterms:W3CDTF">2016-08-12T11:49:58Z</dcterms:created>
  <dcterms:modified xsi:type="dcterms:W3CDTF">2016-09-14T13:21:07Z</dcterms:modified>
</cp:coreProperties>
</file>