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99" r:id="rId2"/>
    <p:sldId id="490" r:id="rId3"/>
  </p:sldIdLst>
  <p:sldSz cx="9144000" cy="6858000" type="screen4x3"/>
  <p:notesSz cx="67691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CC00"/>
    <a:srgbClr val="FF3300"/>
    <a:srgbClr val="FF00FF"/>
    <a:srgbClr val="FF9900"/>
    <a:srgbClr val="FFFF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6" autoAdjust="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14" y="-78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1070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fld id="{A530F819-0237-49CD-A7EE-0ABF28F04E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975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1070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fld id="{321EBE39-0A06-4B70-B387-6A64BD075B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16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921C8-E9FE-4E5C-93B5-DBB2F17C676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15900" y="533400"/>
            <a:ext cx="29845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 dirty="0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Klicken Sie, um den Titel zu bearbeiten.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981200"/>
          </a:xfrm>
        </p:spPr>
        <p:txBody>
          <a:bodyPr/>
          <a:lstStyle>
            <a:lvl1pPr marL="0" indent="0" algn="ctr">
              <a:buFontTx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altLang="en-US"/>
              <a:t>Klicken Sie, um das Format des Untertitel-Masters zu bearbeiten.</a:t>
            </a:r>
          </a:p>
        </p:txBody>
      </p:sp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PM7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21/22 September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1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1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19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19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6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PM7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21/22 September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16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PM7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21/22 September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17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4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8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3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7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Hier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, um Master-</a:t>
            </a:r>
            <a:r>
              <a:rPr lang="en-GB" altLang="en-US" dirty="0" err="1" smtClean="0"/>
              <a:t>Textformat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  <a:p>
            <a:pPr lvl="1"/>
            <a:r>
              <a:rPr lang="en-GB" altLang="en-US" dirty="0" err="1" smtClean="0"/>
              <a:t>Zweite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2"/>
            <a:r>
              <a:rPr lang="en-GB" altLang="en-US" dirty="0" err="1" smtClean="0"/>
              <a:t>Dritte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3"/>
            <a:r>
              <a:rPr lang="en-GB" altLang="en-US" dirty="0" err="1" smtClean="0"/>
              <a:t>Vierte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4"/>
            <a:r>
              <a:rPr lang="en-GB" altLang="en-US" dirty="0" err="1" smtClean="0"/>
              <a:t>Fünfte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16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35" name="Picture 22" descr="scia_co_transparen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7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Hier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, um Master-</a:t>
            </a:r>
            <a:r>
              <a:rPr lang="en-GB" altLang="en-US" dirty="0" err="1" smtClean="0"/>
              <a:t>Titelformat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</p:txBody>
      </p:sp>
      <p:sp>
        <p:nvSpPr>
          <p:cNvPr id="6171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5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PM6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14/15 June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6" name="Grafik 15" descr="iupLogo2013_200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059833" y="6205701"/>
            <a:ext cx="504056" cy="536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0" y="4581525"/>
            <a:ext cx="922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dirty="0" smtClean="0">
                <a:latin typeface="Arial" charset="0"/>
              </a:rPr>
              <a:t>S. Noël</a:t>
            </a:r>
            <a:endParaRPr lang="de-DE" sz="2400" dirty="0"/>
          </a:p>
          <a:p>
            <a:pPr algn="ctr">
              <a:spcBef>
                <a:spcPct val="50000"/>
              </a:spcBef>
            </a:pPr>
            <a:r>
              <a:rPr lang="de-DE" dirty="0" smtClean="0">
                <a:latin typeface="Arial" charset="0"/>
              </a:rPr>
              <a:t>IFE/IUP</a:t>
            </a:r>
            <a:r>
              <a:rPr lang="de-DE" dirty="0">
                <a:latin typeface="Arial" charset="0"/>
              </a:rPr>
              <a:t>, University </a:t>
            </a:r>
            <a:r>
              <a:rPr lang="de-DE" dirty="0" err="1">
                <a:latin typeface="Arial" charset="0"/>
              </a:rPr>
              <a:t>of</a:t>
            </a:r>
            <a:r>
              <a:rPr lang="de-DE" dirty="0">
                <a:latin typeface="Arial" charset="0"/>
              </a:rPr>
              <a:t> Bremen, Germany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3517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SCIAMACHY Quality Working Group (SQWG-3):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Status of AIs</a:t>
            </a: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GB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Open AIs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54488"/>
          </a:xfrm>
        </p:spPr>
        <p:txBody>
          <a:bodyPr/>
          <a:lstStyle/>
          <a:p>
            <a:pPr marL="0" lvl="0" indent="0"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GB" sz="1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71092"/>
              </p:ext>
            </p:extLst>
          </p:nvPr>
        </p:nvGraphicFramePr>
        <p:xfrm>
          <a:off x="152400" y="1066801"/>
          <a:ext cx="8884098" cy="51074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7329">
                  <a:extLst>
                    <a:ext uri="{9D8B030D-6E8A-4147-A177-3AD203B41FA5}">
                      <a16:colId xmlns:a16="http://schemas.microsoft.com/office/drawing/2014/main" val="1554591922"/>
                    </a:ext>
                  </a:extLst>
                </a:gridCol>
                <a:gridCol w="881951">
                  <a:extLst>
                    <a:ext uri="{9D8B030D-6E8A-4147-A177-3AD203B41FA5}">
                      <a16:colId xmlns:a16="http://schemas.microsoft.com/office/drawing/2014/main" val="1625490738"/>
                    </a:ext>
                  </a:extLst>
                </a:gridCol>
                <a:gridCol w="1300876">
                  <a:extLst>
                    <a:ext uri="{9D8B030D-6E8A-4147-A177-3AD203B41FA5}">
                      <a16:colId xmlns:a16="http://schemas.microsoft.com/office/drawing/2014/main" val="1215466261"/>
                    </a:ext>
                  </a:extLst>
                </a:gridCol>
                <a:gridCol w="3197067">
                  <a:extLst>
                    <a:ext uri="{9D8B030D-6E8A-4147-A177-3AD203B41FA5}">
                      <a16:colId xmlns:a16="http://schemas.microsoft.com/office/drawing/2014/main" val="876625774"/>
                    </a:ext>
                  </a:extLst>
                </a:gridCol>
                <a:gridCol w="1168583">
                  <a:extLst>
                    <a:ext uri="{9D8B030D-6E8A-4147-A177-3AD203B41FA5}">
                      <a16:colId xmlns:a16="http://schemas.microsoft.com/office/drawing/2014/main" val="3571642926"/>
                    </a:ext>
                  </a:extLst>
                </a:gridCol>
                <a:gridCol w="1488292">
                  <a:extLst>
                    <a:ext uri="{9D8B030D-6E8A-4147-A177-3AD203B41FA5}">
                      <a16:colId xmlns:a16="http://schemas.microsoft.com/office/drawing/2014/main" val="668146146"/>
                    </a:ext>
                  </a:extLst>
                </a:gridCol>
              </a:tblGrid>
              <a:tr h="316754"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b="1" u="none" strike="noStrike" dirty="0">
                          <a:effectLst/>
                        </a:rPr>
                        <a:t>PM#-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b="1" u="none" strike="noStrike" dirty="0">
                          <a:effectLst/>
                        </a:rPr>
                        <a:t>AI#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b="1" u="none" strike="noStrike" dirty="0" err="1">
                          <a:effectLst/>
                        </a:rPr>
                        <a:t>Actionee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b="1" u="none" strike="noStrike" dirty="0">
                          <a:effectLst/>
                        </a:rPr>
                        <a:t>Action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b="1" u="none" strike="noStrike" dirty="0">
                          <a:effectLst/>
                        </a:rPr>
                        <a:t>Due Date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b="1" u="none" strike="noStrike" dirty="0">
                          <a:effectLst/>
                        </a:rPr>
                        <a:t>Comment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29132"/>
                  </a:ext>
                </a:extLst>
              </a:tr>
              <a:tr h="24656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AI-PM4-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10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BIRA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Value of ozone drift (1.5%) needs to be checked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615798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04995"/>
                  </a:ext>
                </a:extLst>
              </a:tr>
              <a:tr h="48384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AI-MTR-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3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DLR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Check the </a:t>
                      </a:r>
                      <a:r>
                        <a:rPr lang="en-US" sz="1050" u="none" strike="noStrike" dirty="0" err="1">
                          <a:effectLst/>
                        </a:rPr>
                        <a:t>behaviour</a:t>
                      </a:r>
                      <a:r>
                        <a:rPr lang="en-US" sz="1050" u="none" strike="noStrike" dirty="0">
                          <a:effectLst/>
                        </a:rPr>
                        <a:t> of the operational tropospheric </a:t>
                      </a:r>
                      <a:r>
                        <a:rPr lang="en-US" sz="1050" u="none" strike="noStrike" dirty="0" err="1">
                          <a:effectLst/>
                        </a:rPr>
                        <a:t>BrO</a:t>
                      </a:r>
                      <a:r>
                        <a:rPr lang="en-US" sz="1050" u="none" strike="noStrike" dirty="0">
                          <a:effectLst/>
                        </a:rPr>
                        <a:t> algorithm with TOMS albedo values.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71700"/>
                  </a:ext>
                </a:extLst>
              </a:tr>
              <a:tr h="39380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AI-MTR-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ESA (GB)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Check how additional SOST information can best be stored and made available.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38140"/>
                  </a:ext>
                </a:extLst>
              </a:tr>
              <a:tr h="33971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AI-MTR-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ESA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Check with responsible for ESA archive to send list of ESA documents to DLR.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217045"/>
                  </a:ext>
                </a:extLst>
              </a:tr>
              <a:tr h="16555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726814"/>
                  </a:ext>
                </a:extLst>
              </a:tr>
              <a:tr h="36035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AI-PM6-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3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DLR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Provide a list which L1 errors are considered and how they are calculated.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September 2016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93619"/>
                  </a:ext>
                </a:extLst>
              </a:tr>
              <a:tr h="36668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AI-PM6-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SRON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Write a description about the over-correction of the degradation for L1V8 for the README file.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1306"/>
                  </a:ext>
                </a:extLst>
              </a:tr>
              <a:tr h="32470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AI-PM6-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6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SRON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Provide final set of degradation correction parameters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Beginning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of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July</a:t>
                      </a:r>
                      <a:r>
                        <a:rPr lang="de-DE" sz="1050" u="none" strike="noStrike" dirty="0">
                          <a:effectLst/>
                        </a:rPr>
                        <a:t> 2016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959657"/>
                  </a:ext>
                </a:extLst>
              </a:tr>
              <a:tr h="48384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AI-PM6-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7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K. Bramstedt, IUP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Provide an m-factor file based on final degradation correction parameters but with retarder parts set to zero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Beginning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of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July</a:t>
                      </a:r>
                      <a:r>
                        <a:rPr lang="de-DE" sz="1050" u="none" strike="noStrike" dirty="0">
                          <a:effectLst/>
                        </a:rPr>
                        <a:t> 2016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>
                          <a:effectLst/>
                        </a:rPr>
                        <a:t>requires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input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from</a:t>
                      </a:r>
                      <a:r>
                        <a:rPr lang="de-DE" sz="1050" u="none" strike="noStrike" dirty="0">
                          <a:effectLst/>
                        </a:rPr>
                        <a:t> AI-PM6-6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515526"/>
                  </a:ext>
                </a:extLst>
              </a:tr>
              <a:tr h="36035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AI-PM6-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8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P. Liebing, IUP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>
                          <a:effectLst/>
                        </a:rPr>
                        <a:t>Produce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retarder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parameters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End of August 2016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>
                          <a:effectLst/>
                        </a:rPr>
                        <a:t>requires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input</a:t>
                      </a:r>
                      <a:r>
                        <a:rPr lang="de-DE" sz="1050" u="none" strike="noStrike" dirty="0">
                          <a:effectLst/>
                        </a:rPr>
                        <a:t> </a:t>
                      </a:r>
                      <a:r>
                        <a:rPr lang="de-DE" sz="1050" u="none" strike="noStrike" dirty="0" err="1">
                          <a:effectLst/>
                        </a:rPr>
                        <a:t>from</a:t>
                      </a:r>
                      <a:r>
                        <a:rPr lang="de-DE" sz="1050" u="none" strike="noStrike" dirty="0">
                          <a:effectLst/>
                        </a:rPr>
                        <a:t> AI-PM6-7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70539"/>
                  </a:ext>
                </a:extLst>
              </a:tr>
              <a:tr h="60692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AI-PM6-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13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DLR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Provide a list of documents describing the current product versions, i.e. ATBDs with corresponding reference documents.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PM7 in September 2016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7398"/>
                  </a:ext>
                </a:extLst>
              </a:tr>
              <a:tr h="48384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AI-PM6-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14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DLR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Check if tropospheric O3 can be included in the operational processor based on the existing tropospheric NO2 routines.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1" marR="6441" marT="644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2082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_11_beam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3300"/>
      </a:hlink>
      <a:folHlink>
        <a:srgbClr val="B2B2B2"/>
      </a:folHlink>
    </a:clrScheme>
    <a:fontScheme name="c_11_beam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 bwMode="auto">
        <a:noFill/>
        <a:ln w="9525">
          <a:noFill/>
          <a:round/>
          <a:headEnd/>
          <a:tailEnd/>
        </a:ln>
        <a:effectLst/>
      </a:spPr>
      <a:bodyPr wrap="square" lIns="90000" tIns="45000" rIns="90000" bIns="45000">
        <a:spAutoFit/>
      </a:bodyPr>
      <a:lstStyle>
        <a:defPPr algn="r" defTabSz="449263">
          <a:lnSpc>
            <a:spcPct val="93000"/>
          </a:lnSpc>
          <a:buClr>
            <a:srgbClr val="000000"/>
          </a:buClr>
          <a:buSzPct val="100000"/>
          <a:buFont typeface="Times New Roman" pitchFamily="18" charset="0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sz="1000" b="1" i="1" dirty="0" smtClean="0">
            <a:solidFill>
              <a:srgbClr val="000000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c_11_beam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_11_beam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\\Gaudi\HostFS\Win\Temp\Overhead\c_11_beamer.pot</Template>
  <TotalTime>0</TotalTime>
  <Words>240</Words>
  <Application>Microsoft Office PowerPoint</Application>
  <PresentationFormat>Bildschirmpräsentation (4:3)</PresentationFormat>
  <Paragraphs>89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Times</vt:lpstr>
      <vt:lpstr>Times New Roman</vt:lpstr>
      <vt:lpstr>c_11_beamer</vt:lpstr>
      <vt:lpstr>  SCIAMACHY Quality Working Group (SQWG-3):  Status of AIs  </vt:lpstr>
      <vt:lpstr>Open AIs</vt:lpstr>
    </vt:vector>
  </TitlesOfParts>
  <Company>IFE/IUP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monitoring</dc:title>
  <dc:creator>Stefan Noel</dc:creator>
  <cp:lastModifiedBy>Stefan Noel</cp:lastModifiedBy>
  <cp:revision>2225</cp:revision>
  <cp:lastPrinted>2001-11-21T10:53:48Z</cp:lastPrinted>
  <dcterms:created xsi:type="dcterms:W3CDTF">2001-05-23T12:59:09Z</dcterms:created>
  <dcterms:modified xsi:type="dcterms:W3CDTF">2016-09-14T14:26:04Z</dcterms:modified>
</cp:coreProperties>
</file>