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99" r:id="rId2"/>
    <p:sldId id="490" r:id="rId3"/>
    <p:sldId id="495" r:id="rId4"/>
    <p:sldId id="492" r:id="rId5"/>
    <p:sldId id="493" r:id="rId6"/>
    <p:sldId id="494" r:id="rId7"/>
  </p:sldIdLst>
  <p:sldSz cx="9144000" cy="6858000" type="screen4x3"/>
  <p:notesSz cx="67691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CC00"/>
    <a:srgbClr val="FF3300"/>
    <a:srgbClr val="FF00FF"/>
    <a:srgbClr val="FF9900"/>
    <a:srgbClr val="FFFF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6" autoAdjust="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14" y="-78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1070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fld id="{A530F819-0237-49CD-A7EE-0ABF28F04E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975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defTabSz="928688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1070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5" tIns="46433" rIns="92865" bIns="4643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fld id="{321EBE39-0A06-4B70-B387-6A64BD075B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16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921C8-E9FE-4E5C-93B5-DBB2F17C676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15900" y="533400"/>
            <a:ext cx="29845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 dirty="0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11" name="Text Box 22"/>
          <p:cNvSpPr txBox="1">
            <a:spLocks noChangeArrowheads="1"/>
          </p:cNvSpPr>
          <p:nvPr userDrawn="1"/>
        </p:nvSpPr>
        <p:spPr bwMode="auto">
          <a:xfrm>
            <a:off x="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Klicken Sie, um den Titel zu bearbeiten.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981200"/>
          </a:xfrm>
        </p:spPr>
        <p:txBody>
          <a:bodyPr/>
          <a:lstStyle>
            <a:lvl1pPr marL="0" indent="0" algn="ctr">
              <a:buFontTx/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altLang="en-US"/>
              <a:t>Klicken Sie, um das Format des Untertitel-Masters zu bearbeiten.</a:t>
            </a:r>
          </a:p>
        </p:txBody>
      </p:sp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PM7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21/22 September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1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1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19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19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6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PM7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21/22 September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4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16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PM7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21/22 September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17" name="Picture 22" descr="scia_co_transpare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183" y="6212326"/>
            <a:ext cx="609601" cy="60350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4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8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3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7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9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2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" name="Picture 16" descr="iup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1722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2" name="Picture 19" descr="ife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248400"/>
            <a:ext cx="8032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2" descr="scia_co_transparen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248400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5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Hier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, um Master-</a:t>
            </a:r>
            <a:r>
              <a:rPr lang="en-GB" altLang="en-US" dirty="0" err="1" smtClean="0"/>
              <a:t>Textformat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  <a:p>
            <a:pPr lvl="1"/>
            <a:r>
              <a:rPr lang="en-GB" altLang="en-US" dirty="0" err="1" smtClean="0"/>
              <a:t>Zweite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2"/>
            <a:r>
              <a:rPr lang="en-GB" altLang="en-US" dirty="0" err="1" smtClean="0"/>
              <a:t>Dritte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3"/>
            <a:r>
              <a:rPr lang="en-GB" altLang="en-US" dirty="0" err="1" smtClean="0"/>
              <a:t>Vierte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  <a:p>
            <a:pPr lvl="4"/>
            <a:r>
              <a:rPr lang="en-GB" altLang="en-US" dirty="0" err="1" smtClean="0"/>
              <a:t>Fünfte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755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5900" y="533400"/>
            <a:ext cx="3136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Institut für Umweltphysik/Fernerkundung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6638" y="531813"/>
            <a:ext cx="2438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 b="1">
                <a:latin typeface="Arial" charset="0"/>
              </a:rPr>
              <a:t>Physik/Elektrotechnik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6638" y="3238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Fachbereich 1</a:t>
            </a: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2974975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161" name="Rectangle 17"/>
          <p:cNvSpPr>
            <a:spLocks noChangeArrowheads="1"/>
          </p:cNvSpPr>
          <p:nvPr userDrawn="1"/>
        </p:nvSpPr>
        <p:spPr bwMode="auto">
          <a:xfrm>
            <a:off x="3752850" y="3040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pic>
        <p:nvPicPr>
          <p:cNvPr id="1035" name="Picture 22" descr="scia_co_transparen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3928" y="6237312"/>
            <a:ext cx="76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7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Hier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, um Master-</a:t>
            </a:r>
            <a:r>
              <a:rPr lang="en-GB" altLang="en-US" dirty="0" err="1" smtClean="0"/>
              <a:t>Titelformat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zu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</p:txBody>
      </p:sp>
      <p:sp>
        <p:nvSpPr>
          <p:cNvPr id="6171" name="Text Box 27"/>
          <p:cNvSpPr txBox="1">
            <a:spLocks noChangeArrowheads="1"/>
          </p:cNvSpPr>
          <p:nvPr userDrawn="1"/>
        </p:nvSpPr>
        <p:spPr bwMode="auto">
          <a:xfrm>
            <a:off x="-76200" y="6627813"/>
            <a:ext cx="274320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Stefan.Noel@iup.physik.uni-bremen.de</a:t>
            </a:r>
          </a:p>
        </p:txBody>
      </p:sp>
      <p:sp>
        <p:nvSpPr>
          <p:cNvPr id="25" name="Text Box 25"/>
          <p:cNvSpPr txBox="1">
            <a:spLocks noChangeArrowheads="1"/>
          </p:cNvSpPr>
          <p:nvPr userDrawn="1"/>
        </p:nvSpPr>
        <p:spPr bwMode="auto">
          <a:xfrm>
            <a:off x="5220072" y="6400800"/>
            <a:ext cx="3923928" cy="377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SQWG-3 PM6</a:t>
            </a:r>
          </a:p>
          <a:p>
            <a:pPr algn="r" defTabSz="449263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14/15 June 2016</a:t>
            </a:r>
            <a:endParaRPr lang="en-GB" sz="10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6" name="Grafik 15" descr="iupLogo2013_200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059833" y="6205701"/>
            <a:ext cx="504056" cy="536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0" y="4581525"/>
            <a:ext cx="922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dirty="0" smtClean="0">
                <a:latin typeface="Arial" charset="0"/>
              </a:rPr>
              <a:t>S. Noël</a:t>
            </a:r>
            <a:endParaRPr lang="de-DE" sz="2400" dirty="0"/>
          </a:p>
          <a:p>
            <a:pPr algn="ctr">
              <a:spcBef>
                <a:spcPct val="50000"/>
              </a:spcBef>
            </a:pPr>
            <a:r>
              <a:rPr lang="de-DE" dirty="0" smtClean="0">
                <a:latin typeface="Arial" charset="0"/>
              </a:rPr>
              <a:t>IFE/IUP</a:t>
            </a:r>
            <a:r>
              <a:rPr lang="de-DE" dirty="0">
                <a:latin typeface="Arial" charset="0"/>
              </a:rPr>
              <a:t>, University </a:t>
            </a:r>
            <a:r>
              <a:rPr lang="de-DE" dirty="0" err="1">
                <a:latin typeface="Arial" charset="0"/>
              </a:rPr>
              <a:t>of</a:t>
            </a:r>
            <a:r>
              <a:rPr lang="de-DE" dirty="0">
                <a:latin typeface="Arial" charset="0"/>
              </a:rPr>
              <a:t> Bremen, Germany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35179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SCIAMACHY Quality Working Group (SQWG-3):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Schedule / Work plan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GB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discussed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54488"/>
          </a:xfrm>
        </p:spPr>
        <p:txBody>
          <a:bodyPr/>
          <a:lstStyle/>
          <a:p>
            <a:pPr lvl="0"/>
            <a:endParaRPr lang="en-GB" sz="1800" dirty="0" smtClean="0"/>
          </a:p>
          <a:p>
            <a:r>
              <a:rPr lang="en-GB" sz="1800" dirty="0" smtClean="0"/>
              <a:t>What is open for the remaining WPs?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What is the schedule for the remaining WPs?</a:t>
            </a:r>
          </a:p>
          <a:p>
            <a:pPr lvl="0"/>
            <a:endParaRPr lang="en-GB" sz="1800" dirty="0">
              <a:solidFill>
                <a:srgbClr val="FF0000"/>
              </a:solidFill>
            </a:endParaRPr>
          </a:p>
          <a:p>
            <a:pPr lvl="0"/>
            <a:r>
              <a:rPr lang="en-GB" sz="1800" dirty="0"/>
              <a:t>What inputs are required from whom at which time?</a:t>
            </a:r>
          </a:p>
          <a:p>
            <a:pPr marL="0" lv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GB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Work Packages Level 1 (1)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52736"/>
            <a:ext cx="8839200" cy="4882480"/>
          </a:xfrm>
        </p:spPr>
        <p:txBody>
          <a:bodyPr/>
          <a:lstStyle/>
          <a:p>
            <a:pPr lvl="0"/>
            <a:r>
              <a:rPr lang="en-GB" sz="1600" dirty="0" smtClean="0"/>
              <a:t>WP2120: Investigate/improve ESM diffuser solar reference spectra</a:t>
            </a:r>
          </a:p>
          <a:p>
            <a:pPr lvl="0">
              <a:buNone/>
            </a:pPr>
            <a:r>
              <a:rPr lang="en-GB" sz="1400" dirty="0" smtClean="0"/>
              <a:t>	-&gt; Open: implementation of new averaging of spectra (</a:t>
            </a:r>
            <a:r>
              <a:rPr lang="en-GB" sz="1400" dirty="0" smtClean="0"/>
              <a:t>TN </a:t>
            </a:r>
            <a:r>
              <a:rPr lang="en-GB" sz="1400" dirty="0" smtClean="0"/>
              <a:t>K. </a:t>
            </a:r>
            <a:r>
              <a:rPr lang="en-GB" sz="1400" dirty="0" err="1" smtClean="0"/>
              <a:t>Bramstedt</a:t>
            </a:r>
            <a:r>
              <a:rPr lang="en-GB" sz="1400" dirty="0" smtClean="0"/>
              <a:t>)</a:t>
            </a:r>
            <a:br>
              <a:rPr lang="en-GB" sz="1400" dirty="0" smtClean="0"/>
            </a:br>
            <a:endParaRPr lang="de-DE" sz="1400" dirty="0" smtClean="0"/>
          </a:p>
          <a:p>
            <a:pPr lvl="0"/>
            <a:r>
              <a:rPr lang="en-GB" sz="1600" dirty="0" smtClean="0"/>
              <a:t>WP2140: Investigate/improve degradation correction</a:t>
            </a:r>
          </a:p>
          <a:p>
            <a:pPr lvl="0">
              <a:buNone/>
            </a:pPr>
            <a:r>
              <a:rPr lang="en-GB" sz="1600" dirty="0" smtClean="0"/>
              <a:t>	</a:t>
            </a:r>
            <a:r>
              <a:rPr lang="en-GB" sz="1400" dirty="0" smtClean="0"/>
              <a:t>-&gt; Updated mirror model parameters (SRON)</a:t>
            </a:r>
          </a:p>
          <a:p>
            <a:pPr lvl="0">
              <a:buNone/>
            </a:pPr>
            <a:r>
              <a:rPr lang="en-GB" sz="1400" dirty="0" smtClean="0"/>
              <a:t>	-&gt; M-factor file with zero retarder (</a:t>
            </a:r>
            <a:r>
              <a:rPr lang="en-GB" sz="1400" dirty="0" smtClean="0"/>
              <a:t>IUP/KB) </a:t>
            </a:r>
            <a:r>
              <a:rPr lang="en-GB" sz="1400" dirty="0" smtClean="0"/>
              <a:t>-&gt; no longer </a:t>
            </a:r>
            <a:r>
              <a:rPr lang="en-GB" sz="1400" dirty="0" smtClean="0"/>
              <a:t>possible </a:t>
            </a:r>
            <a:r>
              <a:rPr lang="en-GB" sz="1400" dirty="0" smtClean="0"/>
              <a:t>due to delay</a:t>
            </a:r>
          </a:p>
          <a:p>
            <a:pPr lvl="0">
              <a:buNone/>
            </a:pPr>
            <a:r>
              <a:rPr lang="en-GB" sz="1400" dirty="0" smtClean="0"/>
              <a:t>	-&gt; Calculation of retarder parameters (IUP/PL)</a:t>
            </a:r>
          </a:p>
          <a:p>
            <a:pPr lvl="0">
              <a:buNone/>
            </a:pPr>
            <a:r>
              <a:rPr lang="en-GB" sz="1400" dirty="0" smtClean="0"/>
              <a:t>	-&gt; Main output: Final m-factor file</a:t>
            </a:r>
            <a:br>
              <a:rPr lang="en-GB" sz="1400" dirty="0" smtClean="0"/>
            </a:br>
            <a:endParaRPr lang="de-DE" sz="1400" dirty="0" smtClean="0"/>
          </a:p>
          <a:p>
            <a:pPr lvl="0"/>
            <a:r>
              <a:rPr lang="en-GB" sz="1600" dirty="0" smtClean="0"/>
              <a:t>WP2150: Investigate/improve polarisation key data</a:t>
            </a:r>
          </a:p>
          <a:p>
            <a:pPr lvl="0">
              <a:buNone/>
            </a:pPr>
            <a:r>
              <a:rPr lang="en-GB" sz="1400" dirty="0" smtClean="0"/>
              <a:t>	-&gt; Open: documentation on errors of key data</a:t>
            </a:r>
            <a:br>
              <a:rPr lang="en-GB" sz="1400" dirty="0" smtClean="0"/>
            </a:br>
            <a:endParaRPr lang="de-DE" sz="1400" dirty="0" smtClean="0"/>
          </a:p>
          <a:p>
            <a:pPr lvl="0"/>
            <a:r>
              <a:rPr lang="en-US" sz="1600" dirty="0" smtClean="0"/>
              <a:t>WP2210: Investigate/improve and consolidate L1 errors</a:t>
            </a:r>
          </a:p>
          <a:p>
            <a:pPr lvl="0">
              <a:buNone/>
            </a:pPr>
            <a:r>
              <a:rPr lang="en-US" sz="1600" dirty="0" smtClean="0"/>
              <a:t>	</a:t>
            </a:r>
            <a:r>
              <a:rPr lang="en-US" sz="1400" dirty="0" smtClean="0"/>
              <a:t>-&gt; Output: Doc. describing sources of errors and how they are applied (reference to ATBD)</a:t>
            </a:r>
            <a:br>
              <a:rPr lang="en-US" sz="1400" dirty="0" smtClean="0"/>
            </a:br>
            <a:r>
              <a:rPr lang="en-US" sz="1400" dirty="0" smtClean="0"/>
              <a:t>-&gt; To be written by DLR, reviewed by team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767362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Work Packages Level 1 (2)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52736"/>
            <a:ext cx="8839200" cy="4882480"/>
          </a:xfrm>
        </p:spPr>
        <p:txBody>
          <a:bodyPr/>
          <a:lstStyle/>
          <a:p>
            <a:pPr lvl="0"/>
            <a:r>
              <a:rPr lang="en-US" sz="1600" dirty="0">
                <a:solidFill>
                  <a:srgbClr val="000000"/>
                </a:solidFill>
              </a:rPr>
              <a:t>WP2220: Investigate/improve dark correction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	-&gt; Open: Interpolation of </a:t>
            </a:r>
            <a:r>
              <a:rPr lang="en-US" sz="1400" dirty="0" err="1" smtClean="0">
                <a:solidFill>
                  <a:srgbClr val="000000"/>
                </a:solidFill>
              </a:rPr>
              <a:t>NaNs</a:t>
            </a:r>
            <a:r>
              <a:rPr lang="en-US" sz="1400" dirty="0" smtClean="0">
                <a:solidFill>
                  <a:srgbClr val="000000"/>
                </a:solidFill>
              </a:rPr>
              <a:t/>
            </a:r>
            <a:br>
              <a:rPr lang="en-US" sz="1400" dirty="0" smtClean="0">
                <a:solidFill>
                  <a:srgbClr val="000000"/>
                </a:solidFill>
              </a:rPr>
            </a:br>
            <a:endParaRPr lang="de-DE" sz="14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WP2230: Test degradation correction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	-&gt; Test for L1V9 depends on availability of reprocessed data (at least DDS)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	-&gt; Requires </a:t>
            </a:r>
            <a:r>
              <a:rPr lang="en-US" sz="1400" dirty="0" err="1">
                <a:solidFill>
                  <a:srgbClr val="000000"/>
                </a:solidFill>
              </a:rPr>
              <a:t>i</a:t>
            </a:r>
            <a:r>
              <a:rPr lang="en-US" sz="1400" dirty="0">
                <a:solidFill>
                  <a:srgbClr val="000000"/>
                </a:solidFill>
              </a:rPr>
              <a:t>/f to </a:t>
            </a:r>
            <a:r>
              <a:rPr lang="en-US" sz="1400" dirty="0" smtClean="0">
                <a:solidFill>
                  <a:srgbClr val="000000"/>
                </a:solidFill>
              </a:rPr>
              <a:t>KNMI</a:t>
            </a:r>
            <a:br>
              <a:rPr lang="en-US" sz="1400" dirty="0" smtClean="0">
                <a:solidFill>
                  <a:srgbClr val="000000"/>
                </a:solidFill>
              </a:rPr>
            </a:br>
            <a:endParaRPr lang="de-DE" sz="1400" dirty="0">
              <a:solidFill>
                <a:srgbClr val="000000"/>
              </a:solidFill>
            </a:endParaRPr>
          </a:p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WP2240: Investigate/improve spectral calibration </a:t>
            </a:r>
            <a:r>
              <a:rPr lang="en-US" sz="1600" dirty="0" err="1" smtClean="0">
                <a:solidFill>
                  <a:srgbClr val="000000"/>
                </a:solidFill>
              </a:rPr>
              <a:t>ch</a:t>
            </a:r>
            <a:r>
              <a:rPr lang="en-US" sz="1600" dirty="0" smtClean="0">
                <a:solidFill>
                  <a:srgbClr val="000000"/>
                </a:solidFill>
              </a:rPr>
              <a:t> 6+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	-&gt; Open: Offline generation of spectral data for calibration data base</a:t>
            </a:r>
            <a:endParaRPr lang="de-DE" sz="1400" dirty="0">
              <a:solidFill>
                <a:srgbClr val="000000"/>
              </a:solidFill>
            </a:endParaRPr>
          </a:p>
          <a:p>
            <a:pPr lvl="0">
              <a:buNone/>
            </a:pPr>
            <a:endParaRPr lang="de-DE" sz="1600" dirty="0"/>
          </a:p>
          <a:p>
            <a:pPr lvl="0"/>
            <a:r>
              <a:rPr lang="en-US" sz="1600" dirty="0" smtClean="0"/>
              <a:t>WP2260: Investigate/improve </a:t>
            </a:r>
            <a:r>
              <a:rPr lang="en-US" sz="1600" dirty="0" err="1" smtClean="0"/>
              <a:t>polarisation</a:t>
            </a:r>
            <a:r>
              <a:rPr lang="en-US" sz="1600" dirty="0" smtClean="0"/>
              <a:t> determination and correction</a:t>
            </a:r>
          </a:p>
          <a:p>
            <a:pPr lvl="0">
              <a:buNone/>
            </a:pPr>
            <a:r>
              <a:rPr lang="en-US" sz="1800" dirty="0" smtClean="0"/>
              <a:t>	</a:t>
            </a:r>
            <a:r>
              <a:rPr lang="en-US" sz="1400" dirty="0" smtClean="0"/>
              <a:t>-&gt; Open: Implementation, verification</a:t>
            </a:r>
          </a:p>
          <a:p>
            <a:pPr lvl="0">
              <a:buNone/>
            </a:pPr>
            <a:r>
              <a:rPr lang="en-US" sz="1400" dirty="0" smtClean="0"/>
              <a:t>	-&gt; Time dependent retarder parameters?</a:t>
            </a:r>
          </a:p>
          <a:p>
            <a:pPr lvl="0">
              <a:buNone/>
            </a:pPr>
            <a:endParaRPr lang="en-US" sz="1400" dirty="0"/>
          </a:p>
          <a:p>
            <a:pPr lvl="0">
              <a:buNone/>
            </a:pPr>
            <a:endParaRPr lang="de-DE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Work Packages </a:t>
            </a:r>
            <a:r>
              <a:rPr lang="en-GB" b="1" smtClean="0"/>
              <a:t>Level 2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54488"/>
          </a:xfrm>
        </p:spPr>
        <p:txBody>
          <a:bodyPr/>
          <a:lstStyle/>
          <a:p>
            <a:pPr lvl="0"/>
            <a:r>
              <a:rPr lang="en-GB" sz="1600" dirty="0" smtClean="0"/>
              <a:t>WP3110: </a:t>
            </a:r>
            <a:r>
              <a:rPr lang="en-US" sz="1600" dirty="0" smtClean="0"/>
              <a:t>Documentation and improvement of error calculation</a:t>
            </a:r>
          </a:p>
          <a:p>
            <a:pPr lvl="0">
              <a:buNone/>
            </a:pPr>
            <a:r>
              <a:rPr lang="en-US" sz="1400" dirty="0" smtClean="0"/>
              <a:t>	-&gt; not started yet, to be done after implementation</a:t>
            </a:r>
            <a:endParaRPr lang="de-DE" sz="1400" dirty="0" smtClean="0"/>
          </a:p>
          <a:p>
            <a:pPr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-&gt; </a:t>
            </a:r>
            <a:r>
              <a:rPr lang="en-US" sz="1400" dirty="0" smtClean="0"/>
              <a:t>Doc</a:t>
            </a:r>
            <a:r>
              <a:rPr lang="en-US" sz="1400" dirty="0"/>
              <a:t>. describing sources of errors and how they are applied (reference to ATBD)</a:t>
            </a:r>
            <a:br>
              <a:rPr lang="en-US" sz="1400" dirty="0"/>
            </a:br>
            <a:r>
              <a:rPr lang="en-US" sz="1400" dirty="0"/>
              <a:t>-&gt; To be written by DLR, reviewed by </a:t>
            </a:r>
            <a:r>
              <a:rPr lang="en-US" sz="1400" dirty="0" smtClean="0"/>
              <a:t>team</a:t>
            </a:r>
            <a:br>
              <a:rPr lang="en-US" sz="1400" dirty="0" smtClean="0"/>
            </a:br>
            <a:endParaRPr lang="de-DE" sz="1600" dirty="0"/>
          </a:p>
          <a:p>
            <a:pPr lvl="0"/>
            <a:r>
              <a:rPr lang="en-GB" sz="1600" dirty="0" smtClean="0"/>
              <a:t>WP3240: Tropospheric </a:t>
            </a:r>
            <a:r>
              <a:rPr lang="en-GB" sz="1600" dirty="0" err="1" smtClean="0"/>
              <a:t>BrO</a:t>
            </a:r>
            <a:endParaRPr lang="en-GB" sz="1600" dirty="0" smtClean="0"/>
          </a:p>
          <a:p>
            <a:pPr lvl="0">
              <a:buNone/>
            </a:pPr>
            <a:r>
              <a:rPr lang="en-GB" sz="1600" dirty="0" smtClean="0"/>
              <a:t>	</a:t>
            </a:r>
            <a:r>
              <a:rPr lang="en-GB" sz="1400" dirty="0" smtClean="0"/>
              <a:t>-&gt; Discrepancies with AMF</a:t>
            </a:r>
            <a:r>
              <a:rPr lang="en-GB" sz="1400" baseline="-25000" dirty="0" smtClean="0"/>
              <a:t>TROPO</a:t>
            </a:r>
            <a:r>
              <a:rPr lang="en-GB" sz="1400" dirty="0" smtClean="0"/>
              <a:t> to be resolved</a:t>
            </a:r>
          </a:p>
          <a:p>
            <a:pPr lvl="0">
              <a:buNone/>
            </a:pPr>
            <a:r>
              <a:rPr lang="en-GB" sz="1400" dirty="0" smtClean="0"/>
              <a:t>	-&gt; Implementation continuing</a:t>
            </a:r>
          </a:p>
          <a:p>
            <a:pPr lvl="0">
              <a:buNone/>
            </a:pPr>
            <a:endParaRPr lang="en-GB" sz="1400" dirty="0" smtClean="0"/>
          </a:p>
          <a:p>
            <a:r>
              <a:rPr lang="en-GB" sz="1600" dirty="0" smtClean="0"/>
              <a:t>Validation (CCN1):</a:t>
            </a:r>
          </a:p>
          <a:p>
            <a:pPr>
              <a:buNone/>
            </a:pPr>
            <a:r>
              <a:rPr lang="en-GB" sz="1400" dirty="0" smtClean="0"/>
              <a:t>	-&gt; </a:t>
            </a:r>
            <a:r>
              <a:rPr lang="en-GB" sz="1400" dirty="0" smtClean="0"/>
              <a:t>Full </a:t>
            </a:r>
            <a:r>
              <a:rPr lang="en-GB" sz="1400" dirty="0" smtClean="0"/>
              <a:t>mission validation for </a:t>
            </a:r>
            <a:r>
              <a:rPr lang="en-GB" sz="1400" dirty="0" smtClean="0"/>
              <a:t>L2V6 done</a:t>
            </a:r>
          </a:p>
          <a:p>
            <a:pPr>
              <a:buNone/>
            </a:pPr>
            <a:r>
              <a:rPr lang="en-GB" sz="1400" dirty="0" smtClean="0"/>
              <a:t>	-&gt; Validation of L2V7 (DDS &amp; reprocessed data set) requires input data</a:t>
            </a:r>
            <a:endParaRPr lang="en-GB" sz="1400" dirty="0"/>
          </a:p>
          <a:p>
            <a:pPr>
              <a:buNone/>
            </a:pPr>
            <a:endParaRPr lang="en-GB" sz="1400" dirty="0"/>
          </a:p>
          <a:p>
            <a:pPr lvl="0"/>
            <a:r>
              <a:rPr lang="en-GB" sz="1600" dirty="0" smtClean="0"/>
              <a:t>Scientific products </a:t>
            </a:r>
            <a:r>
              <a:rPr lang="en-GB" sz="1600" dirty="0" smtClean="0"/>
              <a:t>(status as presented; use </a:t>
            </a:r>
            <a:r>
              <a:rPr lang="en-GB" sz="1600" dirty="0" smtClean="0"/>
              <a:t>of L1V9 tbc):</a:t>
            </a:r>
          </a:p>
          <a:p>
            <a:pPr marL="0" lvl="0" indent="0">
              <a:buNone/>
            </a:pPr>
            <a:r>
              <a:rPr lang="en-GB" sz="1400" dirty="0" smtClean="0"/>
              <a:t>       -&gt; Nadir IO</a:t>
            </a:r>
          </a:p>
          <a:p>
            <a:pPr marL="0" lv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-&gt; Tropospheric </a:t>
            </a:r>
            <a:r>
              <a:rPr lang="en-GB" sz="1400" dirty="0"/>
              <a:t>O3 from Limb-Nadir </a:t>
            </a:r>
            <a:r>
              <a:rPr lang="en-GB" sz="1400" dirty="0" smtClean="0"/>
              <a:t>matching</a:t>
            </a:r>
            <a:endParaRPr lang="en-GB" sz="1400" dirty="0"/>
          </a:p>
          <a:p>
            <a:pPr marL="0" lv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-&gt; Limb aerosols</a:t>
            </a:r>
            <a:endParaRPr lang="en-GB" sz="1400" dirty="0"/>
          </a:p>
          <a:p>
            <a:pPr marL="0" lvl="0" indent="0">
              <a:buNone/>
            </a:pPr>
            <a:r>
              <a:rPr lang="en-GB" sz="1400" dirty="0" smtClean="0"/>
              <a:t>       -&gt; Limb </a:t>
            </a:r>
            <a:r>
              <a:rPr lang="en-GB" sz="1400" dirty="0"/>
              <a:t>water </a:t>
            </a:r>
            <a:r>
              <a:rPr lang="en-GB" sz="1400" dirty="0" smtClean="0"/>
              <a:t>vapour</a:t>
            </a:r>
            <a:endParaRPr lang="en-GB" sz="1400" dirty="0"/>
          </a:p>
          <a:p>
            <a:pPr marL="0" lvl="0" indent="0">
              <a:buNone/>
            </a:pPr>
            <a:r>
              <a:rPr lang="en-GB" sz="1400" dirty="0" smtClean="0"/>
              <a:t>       -&gt; Limb clouds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Open Work Packages</a:t>
            </a:r>
            <a:br>
              <a:rPr lang="en-GB" b="1" dirty="0" smtClean="0"/>
            </a:br>
            <a:r>
              <a:rPr lang="en-GB" sz="2400" b="1" dirty="0" smtClean="0"/>
              <a:t>(without ongoing activities &amp; scientific products)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54488"/>
          </a:xfrm>
        </p:spPr>
        <p:txBody>
          <a:bodyPr/>
          <a:lstStyle/>
          <a:p>
            <a:r>
              <a:rPr lang="en-US" sz="1600" dirty="0" smtClean="0"/>
              <a:t>WP1300: SCIAMACHY Product Handbook maintenance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400" dirty="0" smtClean="0"/>
              <a:t>-&gt; All to include changes in web version (copy); list of responsibilities to be agreed</a:t>
            </a:r>
            <a:endParaRPr lang="de-DE" sz="1400" dirty="0" smtClean="0"/>
          </a:p>
          <a:p>
            <a:r>
              <a:rPr lang="en-US" sz="1600" dirty="0" smtClean="0"/>
              <a:t>WP3260: Link SCIAMACHY time series to follow-on sensors</a:t>
            </a:r>
          </a:p>
          <a:p>
            <a:pPr>
              <a:buNone/>
            </a:pPr>
            <a:r>
              <a:rPr lang="en-US" sz="1400" dirty="0" smtClean="0"/>
              <a:t>	-&gt; First version of document </a:t>
            </a:r>
            <a:r>
              <a:rPr lang="en-US" sz="1400" dirty="0" smtClean="0"/>
              <a:t>ready</a:t>
            </a:r>
            <a:endParaRPr lang="en-US" sz="1400" dirty="0" smtClean="0"/>
          </a:p>
          <a:p>
            <a:pPr lvl="0"/>
            <a:r>
              <a:rPr lang="en-US" sz="1600" dirty="0" smtClean="0">
                <a:solidFill>
                  <a:srgbClr val="000000"/>
                </a:solidFill>
              </a:rPr>
              <a:t>WP4100: Algorithm </a:t>
            </a:r>
            <a:r>
              <a:rPr lang="en-US" sz="1600" dirty="0">
                <a:solidFill>
                  <a:srgbClr val="000000"/>
                </a:solidFill>
              </a:rPr>
              <a:t>Baseline Maintenance and Evolution</a:t>
            </a:r>
          </a:p>
          <a:p>
            <a:pPr lvl="0">
              <a:buNone/>
            </a:pPr>
            <a:r>
              <a:rPr lang="en-US" sz="1400" dirty="0">
                <a:solidFill>
                  <a:srgbClr val="000000"/>
                </a:solidFill>
              </a:rPr>
              <a:t>	-&gt; </a:t>
            </a:r>
            <a:r>
              <a:rPr lang="en-US" sz="1400" dirty="0" smtClean="0">
                <a:solidFill>
                  <a:srgbClr val="000000"/>
                </a:solidFill>
              </a:rPr>
              <a:t>Output: Baseline incl. documentation</a:t>
            </a:r>
            <a:endParaRPr lang="en-US" sz="1400" dirty="0" smtClean="0"/>
          </a:p>
          <a:p>
            <a:r>
              <a:rPr lang="en-US" sz="1600" dirty="0" smtClean="0"/>
              <a:t>WP4400: Review of documentation</a:t>
            </a:r>
          </a:p>
          <a:p>
            <a:pPr>
              <a:buNone/>
            </a:pPr>
            <a:r>
              <a:rPr lang="en-US" sz="1400" dirty="0" smtClean="0"/>
              <a:t>	-&gt; Requires baseline documents</a:t>
            </a:r>
          </a:p>
          <a:p>
            <a:pPr>
              <a:buNone/>
            </a:pPr>
            <a:r>
              <a:rPr lang="en-US" sz="1400" dirty="0"/>
              <a:t>	-&gt; </a:t>
            </a:r>
            <a:r>
              <a:rPr lang="en-US" sz="1400" dirty="0" smtClean="0"/>
              <a:t>Review </a:t>
            </a:r>
            <a:r>
              <a:rPr lang="en-US" sz="1400" dirty="0"/>
              <a:t>documentation for </a:t>
            </a:r>
            <a:r>
              <a:rPr lang="en-US" sz="1400" dirty="0" smtClean="0"/>
              <a:t>completeness </a:t>
            </a:r>
            <a:r>
              <a:rPr lang="en-US" sz="1400" dirty="0"/>
              <a:t>based on a list provided by DLR.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-&gt; Focus: Check </a:t>
            </a:r>
            <a:r>
              <a:rPr lang="en-US" sz="1400" dirty="0"/>
              <a:t>if relevant information for a future data user is missing, no detailed individual </a:t>
            </a:r>
            <a:r>
              <a:rPr lang="en-US" sz="1400" dirty="0" smtClean="0"/>
              <a:t>review</a:t>
            </a:r>
          </a:p>
          <a:p>
            <a:r>
              <a:rPr lang="en-US" sz="1600" dirty="0" smtClean="0"/>
              <a:t>WP4500: Verification </a:t>
            </a:r>
            <a:r>
              <a:rPr lang="en-US" sz="1600" dirty="0"/>
              <a:t>of L1 and L2 data sets</a:t>
            </a:r>
          </a:p>
          <a:p>
            <a:pPr marL="0" indent="0">
              <a:buNone/>
            </a:pPr>
            <a:r>
              <a:rPr lang="en-US" sz="1400" dirty="0" smtClean="0"/>
              <a:t>       -&gt; Output: Verification document to be written by DLR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-&gt; </a:t>
            </a:r>
            <a:r>
              <a:rPr lang="en-US" sz="1400" dirty="0"/>
              <a:t>What inputs </a:t>
            </a:r>
            <a:r>
              <a:rPr lang="en-US" sz="1400" dirty="0" smtClean="0"/>
              <a:t>/ activities are required</a:t>
            </a:r>
          </a:p>
          <a:p>
            <a:r>
              <a:rPr lang="en-US" sz="1600" dirty="0"/>
              <a:t>WP4600: Summary of L1 and L2 baseline </a:t>
            </a:r>
            <a:r>
              <a:rPr lang="en-US" sz="1600" dirty="0" smtClean="0"/>
              <a:t>status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400" dirty="0"/>
              <a:t>-&gt; </a:t>
            </a:r>
            <a:r>
              <a:rPr lang="en-US" sz="1400" dirty="0" smtClean="0"/>
              <a:t>Output: Document containing status of baseline and recommendations for </a:t>
            </a:r>
            <a:r>
              <a:rPr lang="en-US" sz="1400" dirty="0" smtClean="0"/>
              <a:t>improvements</a:t>
            </a:r>
          </a:p>
          <a:p>
            <a:pPr>
              <a:buNone/>
            </a:pPr>
            <a:r>
              <a:rPr lang="en-US" sz="1400" dirty="0" smtClean="0"/>
              <a:t>	-&gt; First draft available, to </a:t>
            </a:r>
            <a:r>
              <a:rPr lang="en-US" sz="1400" smtClean="0"/>
              <a:t>be filled</a:t>
            </a:r>
            <a:endParaRPr lang="en-US" sz="1400" dirty="0"/>
          </a:p>
          <a:p>
            <a:r>
              <a:rPr lang="en-US" sz="1600" dirty="0" smtClean="0"/>
              <a:t>WP4700 : Implementation of standard product format</a:t>
            </a:r>
          </a:p>
          <a:p>
            <a:pPr>
              <a:buNone/>
            </a:pPr>
            <a:r>
              <a:rPr lang="en-US" sz="1400" dirty="0" smtClean="0"/>
              <a:t>	-&gt; new test products?</a:t>
            </a:r>
          </a:p>
          <a:p>
            <a:pPr lvl="0"/>
            <a:endParaRPr lang="en-US" sz="11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_11_beam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3300"/>
      </a:hlink>
      <a:folHlink>
        <a:srgbClr val="B2B2B2"/>
      </a:folHlink>
    </a:clrScheme>
    <a:fontScheme name="c_11_beam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 bwMode="auto">
        <a:noFill/>
        <a:ln w="9525">
          <a:noFill/>
          <a:round/>
          <a:headEnd/>
          <a:tailEnd/>
        </a:ln>
        <a:effectLst/>
      </a:spPr>
      <a:bodyPr wrap="square" lIns="90000" tIns="45000" rIns="90000" bIns="45000">
        <a:spAutoFit/>
      </a:bodyPr>
      <a:lstStyle>
        <a:defPPr algn="r" defTabSz="449263">
          <a:lnSpc>
            <a:spcPct val="93000"/>
          </a:lnSpc>
          <a:buClr>
            <a:srgbClr val="000000"/>
          </a:buClr>
          <a:buSzPct val="100000"/>
          <a:buFont typeface="Times New Roman" pitchFamily="18" charset="0"/>
          <a:buNone/>
          <a:tabLst>
            <a:tab pos="0" algn="l"/>
            <a:tab pos="914400" algn="l"/>
            <a:tab pos="1828800" algn="l"/>
            <a:tab pos="2743200" algn="l"/>
            <a:tab pos="3657600" algn="l"/>
            <a:tab pos="4572000" algn="l"/>
            <a:tab pos="5486400" algn="l"/>
            <a:tab pos="6400800" algn="l"/>
            <a:tab pos="7315200" algn="l"/>
            <a:tab pos="8229600" algn="l"/>
            <a:tab pos="9144000" algn="l"/>
            <a:tab pos="10058400" algn="l"/>
          </a:tabLst>
          <a:defRPr sz="1000" b="1" i="1" dirty="0" smtClean="0">
            <a:solidFill>
              <a:srgbClr val="000000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c_11_beam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_11_beam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_11_beam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\\Gaudi\HostFS\Win\Temp\Overhead\c_11_beamer.pot</Template>
  <TotalTime>0</TotalTime>
  <Words>93</Words>
  <Application>Microsoft Office PowerPoint</Application>
  <PresentationFormat>Bildschirmpräsentation (4:3)</PresentationFormat>
  <Paragraphs>72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Times</vt:lpstr>
      <vt:lpstr>Times New Roman</vt:lpstr>
      <vt:lpstr>c_11_beamer</vt:lpstr>
      <vt:lpstr>  SCIAMACHY Quality Working Group (SQWG-3):  Schedule / Work plan    </vt:lpstr>
      <vt:lpstr>To be discussed</vt:lpstr>
      <vt:lpstr>Open Work Packages Level 1 (1)</vt:lpstr>
      <vt:lpstr>Open Work Packages Level 1 (2)</vt:lpstr>
      <vt:lpstr>Open Work Packages Level 2</vt:lpstr>
      <vt:lpstr>Other Open Work Packages (without ongoing activities &amp; scientific products)</vt:lpstr>
    </vt:vector>
  </TitlesOfParts>
  <Company>IFE/IUP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monitoring</dc:title>
  <dc:creator>Stefan Noel</dc:creator>
  <cp:lastModifiedBy>Stefan Noel</cp:lastModifiedBy>
  <cp:revision>2223</cp:revision>
  <cp:lastPrinted>2001-11-21T10:53:48Z</cp:lastPrinted>
  <dcterms:created xsi:type="dcterms:W3CDTF">2001-05-23T12:59:09Z</dcterms:created>
  <dcterms:modified xsi:type="dcterms:W3CDTF">2016-09-14T14:09:44Z</dcterms:modified>
</cp:coreProperties>
</file>